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0" r:id="rId17"/>
    <p:sldId id="269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23,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23,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‘LOSING’ </a:t>
            </a:r>
            <a:r>
              <a:rPr lang="en-US" sz="4000" dirty="0" smtClean="0"/>
              <a:t>A PREGNANCY:</a:t>
            </a:r>
            <a:br>
              <a:rPr lang="en-US" sz="4000" dirty="0" smtClean="0"/>
            </a:br>
            <a:r>
              <a:rPr lang="en-US" sz="4000" dirty="0" smtClean="0"/>
              <a:t>INCENTIVE </a:t>
            </a:r>
            <a:r>
              <a:rPr lang="en-US" sz="4000" dirty="0" smtClean="0"/>
              <a:t>TOWARD RAPID REPEAT PREGNANCY?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Sarah </a:t>
            </a:r>
            <a:r>
              <a:rPr lang="en-US" dirty="0" err="1" smtClean="0"/>
              <a:t>Bekaert</a:t>
            </a:r>
            <a:endParaRPr lang="en-US" dirty="0" smtClean="0"/>
          </a:p>
          <a:p>
            <a:r>
              <a:rPr lang="en-US" dirty="0" smtClean="0"/>
              <a:t>Lecturer Child Health, City University</a:t>
            </a:r>
          </a:p>
          <a:p>
            <a:r>
              <a:rPr lang="en-US" dirty="0" smtClean="0"/>
              <a:t>CASH Nurse Specialist, OUH Foundation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and negative consequences (</a:t>
            </a:r>
            <a:r>
              <a:rPr lang="en-US" dirty="0" err="1" smtClean="0"/>
              <a:t>Ekstrand</a:t>
            </a:r>
            <a:r>
              <a:rPr lang="en-US" dirty="0" smtClean="0"/>
              <a:t> et al 2005)</a:t>
            </a:r>
          </a:p>
          <a:p>
            <a:r>
              <a:rPr lang="en-US" dirty="0" smtClean="0"/>
              <a:t>Relief and grief (Brady et al 2008)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‘…that day it made me feel sad a little bit but at the same time it made me feel happy…’</a:t>
            </a:r>
          </a:p>
          <a:p>
            <a:pPr marL="0" indent="0">
              <a:buNone/>
            </a:pPr>
            <a:r>
              <a:rPr lang="en-US" dirty="0" smtClean="0"/>
              <a:t>(Sandra)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Negative outcomes greater when there are negative attitudes from family and </a:t>
            </a:r>
            <a:r>
              <a:rPr lang="en-US" dirty="0" smtClean="0"/>
              <a:t>friends (</a:t>
            </a:r>
            <a:r>
              <a:rPr lang="en-US" dirty="0" err="1" smtClean="0"/>
              <a:t>Broen</a:t>
            </a:r>
            <a:r>
              <a:rPr lang="en-US" dirty="0" smtClean="0"/>
              <a:t> et al 2003)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‘He told me I’m a murderer, he said that’s what I am a murderer and I won’t get pregnant ever again’.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ngelique)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‘…he cant put up with me doing terminations like that, I have to know what I’m doing with myself…’</a:t>
            </a:r>
          </a:p>
          <a:p>
            <a:pPr marL="0" indent="0">
              <a:buNone/>
            </a:pPr>
            <a:r>
              <a:rPr lang="en-US" dirty="0" smtClean="0"/>
              <a:t>(Sandra)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‘I told my nan, my nan was disappointed but then with my nan being a Christian she’s against abortion…’</a:t>
            </a:r>
          </a:p>
          <a:p>
            <a:pPr marL="0" indent="0">
              <a:buNone/>
            </a:pPr>
            <a:r>
              <a:rPr lang="en-US" dirty="0" smtClean="0"/>
              <a:t>(Susannah)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9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Incomplete miscarriage</a:t>
            </a:r>
          </a:p>
          <a:p>
            <a:r>
              <a:rPr lang="en-US" dirty="0" smtClean="0"/>
              <a:t>Several trips to hospital</a:t>
            </a:r>
          </a:p>
          <a:p>
            <a:r>
              <a:rPr lang="en-US" dirty="0" smtClean="0"/>
              <a:t>Alone </a:t>
            </a:r>
          </a:p>
          <a:p>
            <a:r>
              <a:rPr lang="en-US" dirty="0" err="1" smtClean="0"/>
              <a:t>Ptsd</a:t>
            </a:r>
            <a:r>
              <a:rPr lang="en-US" dirty="0" smtClean="0"/>
              <a:t> (Maker and Ogden 2003, Brier 2004)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‘but big huge clots and I was thinking what’s going on? I was in pain I </a:t>
            </a:r>
            <a:r>
              <a:rPr lang="en-US" dirty="0" err="1" smtClean="0"/>
              <a:t>couldn</a:t>
            </a:r>
            <a:r>
              <a:rPr lang="fr-FR" dirty="0" smtClean="0"/>
              <a:t>’</a:t>
            </a:r>
            <a:r>
              <a:rPr lang="en-US" dirty="0" smtClean="0"/>
              <a:t>t even walk…I was crying and I went to hospital and they done another scan and they’re like oh there’s still products remaining so they gave me some pill and I had to go through the same process again.  Um yeah and that was the end of that and that went on for a long time.’</a:t>
            </a:r>
          </a:p>
          <a:p>
            <a:pPr marL="0" indent="0">
              <a:buNone/>
            </a:pPr>
            <a:r>
              <a:rPr lang="en-US" dirty="0" smtClean="0"/>
              <a:t>(Danielle)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0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repeat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‘pregnancy loss, a powerful incentive toward pregnancy (Clarke 2002)</a:t>
            </a:r>
          </a:p>
          <a:p>
            <a:r>
              <a:rPr lang="en-US" dirty="0" smtClean="0"/>
              <a:t>Decision out of their control, decision imposed: plan a new pregnancy (</a:t>
            </a:r>
            <a:r>
              <a:rPr lang="en-US" dirty="0" err="1" smtClean="0"/>
              <a:t>Ribiero</a:t>
            </a:r>
            <a:r>
              <a:rPr lang="en-US" dirty="0" smtClean="0"/>
              <a:t> da Fonseca </a:t>
            </a:r>
            <a:r>
              <a:rPr lang="en-US" dirty="0" err="1" smtClean="0"/>
              <a:t>Dominges</a:t>
            </a:r>
            <a:r>
              <a:rPr lang="en-US" dirty="0" smtClean="0"/>
              <a:t> et al 2013)</a:t>
            </a:r>
          </a:p>
          <a:p>
            <a:r>
              <a:rPr lang="en-US" dirty="0" smtClean="0"/>
              <a:t>Ways to ‘move on’; try for another pregnancy (Maker and Ogden 2003)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8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Motherhood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Pregnancy loss, challenges motherhood identity (</a:t>
            </a:r>
            <a:r>
              <a:rPr lang="en-US" dirty="0" err="1" smtClean="0"/>
              <a:t>Hutti</a:t>
            </a:r>
            <a:r>
              <a:rPr lang="en-US" dirty="0" smtClean="0"/>
              <a:t> 1986)</a:t>
            </a:r>
          </a:p>
          <a:p>
            <a:r>
              <a:rPr lang="en-US" dirty="0" smtClean="0"/>
              <a:t>Reassess past and future experiences (Maker and Ogden 2003)</a:t>
            </a:r>
          </a:p>
          <a:p>
            <a:r>
              <a:rPr lang="en-US" dirty="0" smtClean="0"/>
              <a:t>Possibility of </a:t>
            </a:r>
            <a:r>
              <a:rPr lang="en-US" dirty="0" err="1" smtClean="0"/>
              <a:t>infertiltity</a:t>
            </a:r>
            <a:r>
              <a:rPr lang="en-US" dirty="0" smtClean="0"/>
              <a:t>; try again sooner rather than later (Brady et al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5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Completed education; motherhood rite of passage, identity (</a:t>
            </a:r>
            <a:r>
              <a:rPr lang="en-US" dirty="0" err="1" smtClean="0"/>
              <a:t>Geronimus</a:t>
            </a:r>
            <a:r>
              <a:rPr lang="en-US" dirty="0" smtClean="0"/>
              <a:t> 1996, Burton 1995, Phoenix 1981)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‘…and then I </a:t>
            </a:r>
            <a:r>
              <a:rPr lang="en-US" dirty="0" err="1" smtClean="0"/>
              <a:t>didn</a:t>
            </a:r>
            <a:r>
              <a:rPr lang="fr-FR" dirty="0" smtClean="0"/>
              <a:t>’</a:t>
            </a:r>
            <a:r>
              <a:rPr lang="en-US" dirty="0" smtClean="0"/>
              <a:t>t go back (on the contraceptive injection) </a:t>
            </a:r>
            <a:r>
              <a:rPr lang="en-US" dirty="0" err="1" smtClean="0"/>
              <a:t>cos</a:t>
            </a:r>
            <a:r>
              <a:rPr lang="en-US" dirty="0" smtClean="0"/>
              <a:t> I thought what’s the point, I’ve done my GCSEs.  I’m a big girl now, and you know, make my own decisions.’</a:t>
            </a:r>
          </a:p>
          <a:p>
            <a:pPr marL="0" indent="0">
              <a:buNone/>
            </a:pPr>
            <a:r>
              <a:rPr lang="en-US" dirty="0" smtClean="0"/>
              <a:t>(Sandra)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Men’s experience of pregnancy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Largely ignored (Murphy 1998, Serrano and Lima 2006)</a:t>
            </a:r>
          </a:p>
          <a:p>
            <a:pPr marL="0" indent="0">
              <a:buNone/>
            </a:pPr>
            <a:r>
              <a:rPr lang="en-US" dirty="0" smtClean="0"/>
              <a:t>No difference between men and women’s reaction (</a:t>
            </a:r>
            <a:r>
              <a:rPr lang="en-US" dirty="0" err="1" smtClean="0"/>
              <a:t>Beutal</a:t>
            </a:r>
            <a:r>
              <a:rPr lang="en-US" dirty="0" smtClean="0"/>
              <a:t> et al 1996)</a:t>
            </a:r>
          </a:p>
          <a:p>
            <a:pPr marL="0" indent="0">
              <a:buNone/>
            </a:pPr>
            <a:r>
              <a:rPr lang="en-US" dirty="0" smtClean="0"/>
              <a:t>Shock, surprise, sense of loss, </a:t>
            </a:r>
            <a:r>
              <a:rPr lang="en-US" dirty="0" err="1" smtClean="0"/>
              <a:t>frusration</a:t>
            </a:r>
            <a:r>
              <a:rPr lang="en-US" dirty="0" smtClean="0"/>
              <a:t>, anger..</a:t>
            </a:r>
          </a:p>
          <a:p>
            <a:pPr marL="0" indent="0">
              <a:buNone/>
            </a:pPr>
            <a:r>
              <a:rPr lang="en-US" dirty="0" smtClean="0"/>
              <a:t>Also alienation and </a:t>
            </a:r>
            <a:r>
              <a:rPr lang="en-US" dirty="0" err="1" smtClean="0"/>
              <a:t>marginalisation</a:t>
            </a:r>
            <a:r>
              <a:rPr lang="en-US" dirty="0" smtClean="0"/>
              <a:t> (Rinehart and </a:t>
            </a:r>
            <a:r>
              <a:rPr lang="en-US" dirty="0" err="1" smtClean="0"/>
              <a:t>Kiselica</a:t>
            </a:r>
            <a:r>
              <a:rPr lang="en-US" dirty="0" smtClean="0"/>
              <a:t> 2010)</a:t>
            </a:r>
          </a:p>
          <a:p>
            <a:pPr marL="0" indent="0">
              <a:buNone/>
            </a:pPr>
            <a:r>
              <a:rPr lang="en-US" dirty="0" smtClean="0"/>
              <a:t>Gendered expectations (Brady et al 2008, Rinehart and </a:t>
            </a:r>
            <a:r>
              <a:rPr lang="en-US" dirty="0" err="1" smtClean="0"/>
              <a:t>Kiselica</a:t>
            </a:r>
            <a:r>
              <a:rPr lang="en-US" dirty="0" smtClean="0"/>
              <a:t> 2010)</a:t>
            </a:r>
          </a:p>
          <a:p>
            <a:pPr marL="0" indent="0">
              <a:buNone/>
            </a:pPr>
            <a:r>
              <a:rPr lang="en-US" dirty="0" smtClean="0"/>
              <a:t>Anger and violence (Long 1987, Rinehart and </a:t>
            </a:r>
            <a:r>
              <a:rPr lang="en-US" dirty="0" err="1" smtClean="0"/>
              <a:t>Kiselica</a:t>
            </a:r>
            <a:r>
              <a:rPr lang="en-US" dirty="0" smtClean="0"/>
              <a:t> 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Maker and Ogden (2003) miscarriage made relationship stronger</a:t>
            </a:r>
          </a:p>
          <a:p>
            <a:endParaRPr lang="en-US" dirty="0" smtClean="0"/>
          </a:p>
          <a:p>
            <a:r>
              <a:rPr lang="en-US" dirty="0" smtClean="0"/>
              <a:t>Loss in direction of relationship ‘went downhill from there’</a:t>
            </a:r>
            <a:r>
              <a:rPr lang="en-US" dirty="0"/>
              <a:t> </a:t>
            </a:r>
            <a:r>
              <a:rPr lang="en-US" dirty="0" smtClean="0"/>
              <a:t>(Mai)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‘We weren’t together for about 6 months. Cause after I had the miscarriage things were a bit rocky and I thinks that’s where it all kicked off from.  So we weren’t talking as much…’</a:t>
            </a:r>
          </a:p>
          <a:p>
            <a:pPr marL="0" indent="0">
              <a:buNone/>
            </a:pPr>
            <a:r>
              <a:rPr lang="en-US" dirty="0" smtClean="0"/>
              <a:t>(Susannah)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‘…but after that we still had a relationship but it was like, like he was violent’ </a:t>
            </a:r>
          </a:p>
          <a:p>
            <a:pPr marL="0" indent="0">
              <a:buNone/>
            </a:pPr>
            <a:r>
              <a:rPr lang="en-US" dirty="0" smtClean="0"/>
              <a:t>(Angelique)</a:t>
            </a:r>
          </a:p>
        </p:txBody>
      </p:sp>
    </p:spTree>
    <p:extLst>
      <p:ext uri="{BB962C8B-B14F-4D97-AF65-F5344CB8AC3E}">
        <p14:creationId xmlns:p14="http://schemas.microsoft.com/office/powerpoint/2010/main" val="286767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there is a strengthening of desire for family formation for the young women as a consequence of a pregnancy loss…for the young men it may result in a distancing from the relationship</a:t>
            </a:r>
          </a:p>
          <a:p>
            <a:endParaRPr lang="en-US" dirty="0"/>
          </a:p>
          <a:p>
            <a:r>
              <a:rPr lang="en-US" dirty="0" smtClean="0"/>
              <a:t>This appears to result in the young women employing creative strategies to keep their men close, forging family for the future….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explore the influencing factors on pregnancy decision-making in relation to becoming a mother soon after an abortion in the teenage years</a:t>
            </a:r>
          </a:p>
          <a:p>
            <a:endParaRPr lang="en-US" dirty="0"/>
          </a:p>
          <a:p>
            <a:r>
              <a:rPr lang="en-US" dirty="0" smtClean="0"/>
              <a:t>To consider these factors in relation to the legacy of the Teenage Pregnancy Strategy (SEU 1999) and societal expectations for motherhood and childhood</a:t>
            </a:r>
          </a:p>
          <a:p>
            <a:endParaRPr lang="en-US" dirty="0"/>
          </a:p>
          <a:p>
            <a:r>
              <a:rPr lang="en-US" dirty="0" smtClean="0"/>
              <a:t>To explore these ‘</a:t>
            </a:r>
            <a:r>
              <a:rPr lang="en-US" dirty="0" err="1" smtClean="0"/>
              <a:t>normalised</a:t>
            </a:r>
            <a:r>
              <a:rPr lang="en-US" dirty="0" smtClean="0"/>
              <a:t>’ expectations in relation to a ‘lost’ pregnancy (Clarke 2002) and a situated context of poverty and violence.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8 in-depth interviews with teenaged mothers, or mothers to be, who had previously had an abortion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Using a narrative framework and the Listening Guide as both methodological tool and data analysis method (Gilligan et al 2003, </a:t>
            </a:r>
            <a:r>
              <a:rPr lang="en-US" dirty="0" err="1" smtClean="0"/>
              <a:t>Mauthner</a:t>
            </a:r>
            <a:r>
              <a:rPr lang="en-US" dirty="0" smtClean="0"/>
              <a:t> and </a:t>
            </a:r>
            <a:r>
              <a:rPr lang="en-US" dirty="0" err="1" smtClean="0"/>
              <a:t>Doucet</a:t>
            </a:r>
            <a:r>
              <a:rPr lang="en-US" dirty="0" smtClean="0"/>
              <a:t> 2008)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Readings for plot, voice of I, reader response, relationships, social structures and cultural contexts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disempowerment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decision to abort an early unexpected pregnancy due to expectations for academic achievement prior to childbearing</a:t>
            </a:r>
          </a:p>
          <a:p>
            <a:endParaRPr lang="en-US" dirty="0" smtClean="0"/>
          </a:p>
          <a:p>
            <a:r>
              <a:rPr lang="en-US" dirty="0" err="1" smtClean="0"/>
              <a:t>Normalised</a:t>
            </a:r>
            <a:r>
              <a:rPr lang="en-US" dirty="0" smtClean="0"/>
              <a:t> technologies for the teenage years may affect how the young women narrate their stories and expectations for the future</a:t>
            </a:r>
            <a:endParaRPr lang="en-US" dirty="0"/>
          </a:p>
        </p:txBody>
      </p:sp>
      <p:pic>
        <p:nvPicPr>
          <p:cNvPr id="4" name="Picture 2" descr="Image result for childhood innoc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4810409"/>
            <a:ext cx="2146687" cy="1355002"/>
          </a:xfrm>
          <a:prstGeom prst="rect">
            <a:avLst/>
          </a:prstGeom>
          <a:noFill/>
        </p:spPr>
      </p:pic>
      <p:pic>
        <p:nvPicPr>
          <p:cNvPr id="5" name="Picture 2" descr="Image result for studying teenag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772" y="5120337"/>
            <a:ext cx="2091209" cy="135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tx.english-ch.com/teacher/abby/How-to-be-a-perfect-mother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06" y="4674041"/>
            <a:ext cx="1852942" cy="137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Image result for nuclear family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143" y="5230640"/>
            <a:ext cx="2218224" cy="124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1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agency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‘lost’ pregnancy through abortion or miscarriage might be an incentive to rapid repeat pregnancy</a:t>
            </a:r>
          </a:p>
          <a:p>
            <a:endParaRPr lang="en-US" dirty="0"/>
          </a:p>
          <a:p>
            <a:r>
              <a:rPr lang="en-US" dirty="0" smtClean="0"/>
              <a:t>A context of poverty and violence can also push toward earlier pregnancy to ensure family support is available</a:t>
            </a:r>
          </a:p>
          <a:p>
            <a:endParaRPr lang="en-US" dirty="0"/>
          </a:p>
          <a:p>
            <a:r>
              <a:rPr lang="en-US" dirty="0" smtClean="0"/>
              <a:t>The young women employ creative strategies to maintain the young father’s involvement in their new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A ‘lost’ pregnancy through abortion or miscarriage might be an incentive to rapid repeat pregnancy</a:t>
            </a:r>
          </a:p>
          <a:p>
            <a:endParaRPr lang="en-US" dirty="0"/>
          </a:p>
        </p:txBody>
      </p:sp>
      <p:pic>
        <p:nvPicPr>
          <p:cNvPr id="4" name="Picture 2" descr="Image result for teenage mother at scho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9097" y="3584417"/>
            <a:ext cx="2657475" cy="1714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7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rate of miscarriage</a:t>
            </a:r>
          </a:p>
          <a:p>
            <a:r>
              <a:rPr lang="en-US" dirty="0" smtClean="0"/>
              <a:t>18 pregnancies, 7 ended in miscarriage (40%)</a:t>
            </a:r>
          </a:p>
          <a:p>
            <a:r>
              <a:rPr lang="en-US" dirty="0" smtClean="0"/>
              <a:t>5 of 8 first pregnancies (60%)</a:t>
            </a:r>
          </a:p>
          <a:p>
            <a:r>
              <a:rPr lang="en-US" dirty="0" smtClean="0"/>
              <a:t>Miscarriage more common &lt;14yrs and &gt;40yrs</a:t>
            </a:r>
          </a:p>
          <a:p>
            <a:endParaRPr lang="en-US" dirty="0"/>
          </a:p>
          <a:p>
            <a:r>
              <a:rPr lang="en-US" dirty="0"/>
              <a:t>Abortion referral but miscarried before</a:t>
            </a:r>
          </a:p>
          <a:p>
            <a:r>
              <a:rPr lang="en-US" dirty="0"/>
              <a:t>More acceptable story? (</a:t>
            </a:r>
            <a:r>
              <a:rPr lang="en-US" dirty="0" err="1"/>
              <a:t>Mojapelo-Bakta</a:t>
            </a:r>
            <a:r>
              <a:rPr lang="en-US" dirty="0"/>
              <a:t> and </a:t>
            </a:r>
            <a:r>
              <a:rPr lang="en-US" dirty="0" err="1"/>
              <a:t>Schoeman</a:t>
            </a:r>
            <a:r>
              <a:rPr lang="en-US" dirty="0"/>
              <a:t> 2003, </a:t>
            </a:r>
            <a:r>
              <a:rPr lang="en-US" dirty="0" err="1"/>
              <a:t>Dahlbeck</a:t>
            </a:r>
            <a:r>
              <a:rPr lang="en-US" dirty="0"/>
              <a:t> et al 2010, Mitchell et al 2006)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Miscarriage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Anxiety and depression (</a:t>
            </a:r>
            <a:r>
              <a:rPr lang="en-US" dirty="0" err="1" smtClean="0"/>
              <a:t>Rai</a:t>
            </a:r>
            <a:r>
              <a:rPr lang="en-US" dirty="0" smtClean="0"/>
              <a:t> and Ryan 2006)</a:t>
            </a:r>
          </a:p>
          <a:p>
            <a:endParaRPr lang="en-US" dirty="0" smtClean="0"/>
          </a:p>
          <a:p>
            <a:r>
              <a:rPr lang="en-US" dirty="0" smtClean="0"/>
              <a:t>Anxiety regarding infertility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</a:t>
            </a:r>
            <a:r>
              <a:rPr lang="en-US" i="1" dirty="0" smtClean="0"/>
              <a:t>…I still thought like maybe later on in my pregnancy something would happen to the placenta, or something so I </a:t>
            </a:r>
            <a:r>
              <a:rPr lang="en-US" i="1" dirty="0" err="1" smtClean="0"/>
              <a:t>wouldn</a:t>
            </a:r>
            <a:r>
              <a:rPr lang="fr-FR" i="1" dirty="0" smtClean="0"/>
              <a:t>’</a:t>
            </a:r>
            <a:r>
              <a:rPr lang="en-US" i="1" dirty="0" smtClean="0"/>
              <a:t>t actually have a baby born and have to bury her or whatever, God forbid.  But it </a:t>
            </a:r>
            <a:r>
              <a:rPr lang="en-US" i="1" dirty="0" err="1" smtClean="0"/>
              <a:t>didn</a:t>
            </a:r>
            <a:r>
              <a:rPr lang="fr-FR" i="1" dirty="0" smtClean="0"/>
              <a:t>’</a:t>
            </a:r>
            <a:r>
              <a:rPr lang="en-US" i="1" dirty="0" smtClean="0"/>
              <a:t>t think I’d </a:t>
            </a:r>
            <a:r>
              <a:rPr lang="en-US" i="1" dirty="0" err="1" smtClean="0"/>
              <a:t>hae</a:t>
            </a:r>
            <a:r>
              <a:rPr lang="en-US" i="1" dirty="0" smtClean="0"/>
              <a:t> a baby at the end of it.’</a:t>
            </a:r>
          </a:p>
          <a:p>
            <a:pPr marL="0" indent="0">
              <a:buNone/>
            </a:pPr>
            <a:r>
              <a:rPr lang="en-US" i="1" dirty="0" smtClean="0"/>
              <a:t>(Danielle)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Self-blame, guilt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‘I’m worried about future pregnancies…but I don</a:t>
            </a:r>
            <a:r>
              <a:rPr lang="fr-FR" dirty="0" smtClean="0"/>
              <a:t>’</a:t>
            </a:r>
            <a:r>
              <a:rPr lang="en-US" dirty="0" smtClean="0"/>
              <a:t>t know…here could have been several things like I was working too hard, and there was stuff I didn’t know…’</a:t>
            </a:r>
          </a:p>
          <a:p>
            <a:pPr marL="0" indent="0">
              <a:buNone/>
            </a:pPr>
            <a:r>
              <a:rPr lang="en-US" dirty="0" smtClean="0"/>
              <a:t>(Susannah)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‘I felt like I’d done something wrong…I </a:t>
            </a:r>
            <a:r>
              <a:rPr lang="en-US" dirty="0" err="1" smtClean="0"/>
              <a:t>couldn</a:t>
            </a:r>
            <a:r>
              <a:rPr lang="fr-FR" dirty="0" smtClean="0"/>
              <a:t>’</a:t>
            </a:r>
            <a:r>
              <a:rPr lang="en-US" dirty="0" smtClean="0"/>
              <a:t>t carry the baby’.</a:t>
            </a:r>
          </a:p>
          <a:p>
            <a:pPr marL="0" indent="0">
              <a:buNone/>
            </a:pPr>
            <a:r>
              <a:rPr lang="en-US" dirty="0" smtClean="0"/>
              <a:t>(Danielle)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188</TotalTime>
  <Words>1072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Clarity</vt:lpstr>
      <vt:lpstr>  ‘LOSING’ A PREGNANCY: INCENTIVE TOWARD RAPID REPEAT PREGNANCY?</vt:lpstr>
      <vt:lpstr>Aims </vt:lpstr>
      <vt:lpstr>Methods </vt:lpstr>
      <vt:lpstr>Results - disempowerment</vt:lpstr>
      <vt:lpstr>Results - agency</vt:lpstr>
      <vt:lpstr>PowerPoint Presentation</vt:lpstr>
      <vt:lpstr>Miscarriage</vt:lpstr>
      <vt:lpstr>Miscarriage </vt:lpstr>
      <vt:lpstr>PowerPoint Presentation</vt:lpstr>
      <vt:lpstr>Abortion </vt:lpstr>
      <vt:lpstr>PowerPoint Presentation</vt:lpstr>
      <vt:lpstr>Trauma </vt:lpstr>
      <vt:lpstr>Rapid repeat pregnancy</vt:lpstr>
      <vt:lpstr>Motherhood identity</vt:lpstr>
      <vt:lpstr>Education </vt:lpstr>
      <vt:lpstr>Men’s experience of pregnancy loss</vt:lpstr>
      <vt:lpstr>Effect on relationship</vt:lpstr>
      <vt:lpstr>Summary</vt:lpstr>
    </vt:vector>
  </TitlesOfParts>
  <Company>Geoff Crawford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LOSING A PREGNANCY: AN INCENTIVE TOWARD RAPID REPEAT PREGNANCY?</dc:title>
  <dc:creator>Geoff Crawford</dc:creator>
  <cp:lastModifiedBy>Bekaert, Sarah</cp:lastModifiedBy>
  <cp:revision>15</cp:revision>
  <dcterms:created xsi:type="dcterms:W3CDTF">2016-03-22T20:35:56Z</dcterms:created>
  <dcterms:modified xsi:type="dcterms:W3CDTF">2016-03-23T14:58:07Z</dcterms:modified>
</cp:coreProperties>
</file>