
<file path=[Content_Types].xml><?xml version="1.0" encoding="utf-8"?>
<Types xmlns="http://schemas.openxmlformats.org/package/2006/content-types">
  <Default Extension="png" ContentType="image/png"/>
  <Default Extension="mp3" ContentType="audio/unknown"/>
  <Default Extension="m4a" ContentType="audio/unknown"/>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68" r:id="rId3"/>
    <p:sldId id="272" r:id="rId4"/>
    <p:sldId id="262" r:id="rId5"/>
    <p:sldId id="281" r:id="rId6"/>
    <p:sldId id="293" r:id="rId7"/>
    <p:sldId id="280" r:id="rId8"/>
    <p:sldId id="283" r:id="rId9"/>
    <p:sldId id="263" r:id="rId10"/>
    <p:sldId id="257" r:id="rId11"/>
    <p:sldId id="265" r:id="rId12"/>
    <p:sldId id="264" r:id="rId13"/>
    <p:sldId id="267" r:id="rId14"/>
    <p:sldId id="296" r:id="rId15"/>
    <p:sldId id="297" r:id="rId16"/>
    <p:sldId id="289" r:id="rId17"/>
    <p:sldId id="294" r:id="rId18"/>
    <p:sldId id="290" r:id="rId19"/>
    <p:sldId id="298" r:id="rId20"/>
    <p:sldId id="299" r:id="rId21"/>
    <p:sldId id="30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7" autoAdjust="0"/>
    <p:restoredTop sz="99848" autoAdjust="0"/>
  </p:normalViewPr>
  <p:slideViewPr>
    <p:cSldViewPr snapToGrid="0" snapToObjects="1">
      <p:cViewPr>
        <p:scale>
          <a:sx n="100" d="100"/>
          <a:sy n="100" d="100"/>
        </p:scale>
        <p:origin x="-66"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D79852-222C-484F-A976-A5D51721FFDA}" type="datetime1">
              <a:rPr lang="en-GB" smtClean="0"/>
              <a:t>03/10/2017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984C15-A6EF-AA48-9FC1-30E95DBA2EAC}" type="slidenum">
              <a:rPr lang="en-US" smtClean="0"/>
              <a:t>‹#›</a:t>
            </a:fld>
            <a:endParaRPr lang="en-US"/>
          </a:p>
        </p:txBody>
      </p:sp>
    </p:spTree>
    <p:extLst>
      <p:ext uri="{BB962C8B-B14F-4D97-AF65-F5344CB8AC3E}">
        <p14:creationId xmlns:p14="http://schemas.microsoft.com/office/powerpoint/2010/main" val="2887344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14C714-1F0D-DD47-A585-6028EE24E033}" type="datetime1">
              <a:rPr lang="en-GB" smtClean="0"/>
              <a:t>03/10/2017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8A78E4-9876-9B46-B7AE-5EE43AC03159}" type="slidenum">
              <a:rPr lang="en-US" smtClean="0"/>
              <a:t>‹#›</a:t>
            </a:fld>
            <a:endParaRPr lang="en-US"/>
          </a:p>
        </p:txBody>
      </p:sp>
    </p:spTree>
    <p:extLst>
      <p:ext uri="{BB962C8B-B14F-4D97-AF65-F5344CB8AC3E}">
        <p14:creationId xmlns:p14="http://schemas.microsoft.com/office/powerpoint/2010/main" val="41821903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8A78E4-9876-9B46-B7AE-5EE43AC03159}" type="slidenum">
              <a:rPr lang="en-US" smtClean="0"/>
              <a:t>1</a:t>
            </a:fld>
            <a:endParaRPr lang="en-US"/>
          </a:p>
        </p:txBody>
      </p:sp>
    </p:spTree>
    <p:extLst>
      <p:ext uri="{BB962C8B-B14F-4D97-AF65-F5344CB8AC3E}">
        <p14:creationId xmlns:p14="http://schemas.microsoft.com/office/powerpoint/2010/main" val="103004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DB81E82-B417-154B-9A99-0AA630200D77}"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182429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81E82-B417-154B-9A99-0AA630200D77}"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1435797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81E82-B417-154B-9A99-0AA630200D77}"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81009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B81E82-B417-154B-9A99-0AA630200D77}"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426336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DB81E82-B417-154B-9A99-0AA630200D77}"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271810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DB81E82-B417-154B-9A99-0AA630200D77}"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388917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DB81E82-B417-154B-9A99-0AA630200D77}" type="datetimeFigureOut">
              <a:rPr lang="en-US" smtClean="0"/>
              <a:t>10/3/2017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214561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DB81E82-B417-154B-9A99-0AA630200D77}" type="datetimeFigureOut">
              <a:rPr lang="en-US" smtClean="0"/>
              <a:t>10/3/2017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25340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81E82-B417-154B-9A99-0AA630200D77}" type="datetimeFigureOut">
              <a:rPr lang="en-US" smtClean="0"/>
              <a:t>10/3/2017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408344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DB81E82-B417-154B-9A99-0AA630200D77}"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3347570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DB81E82-B417-154B-9A99-0AA630200D77}"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25B4A-1971-EF45-B929-D1A5BB0A35FF}" type="slidenum">
              <a:rPr lang="en-US" smtClean="0"/>
              <a:t>‹#›</a:t>
            </a:fld>
            <a:endParaRPr lang="en-US"/>
          </a:p>
        </p:txBody>
      </p:sp>
    </p:spTree>
    <p:extLst>
      <p:ext uri="{BB962C8B-B14F-4D97-AF65-F5344CB8AC3E}">
        <p14:creationId xmlns:p14="http://schemas.microsoft.com/office/powerpoint/2010/main" val="36047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81E82-B417-154B-9A99-0AA630200D77}" type="datetimeFigureOut">
              <a:rPr lang="en-US" smtClean="0"/>
              <a:t>10/3/2017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25B4A-1971-EF45-B929-D1A5BB0A35FF}" type="slidenum">
              <a:rPr lang="en-US" smtClean="0"/>
              <a:t>‹#›</a:t>
            </a:fld>
            <a:endParaRPr lang="en-US"/>
          </a:p>
        </p:txBody>
      </p:sp>
    </p:spTree>
    <p:extLst>
      <p:ext uri="{BB962C8B-B14F-4D97-AF65-F5344CB8AC3E}">
        <p14:creationId xmlns:p14="http://schemas.microsoft.com/office/powerpoint/2010/main" val="2114993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GB" sz="3100" b="1" dirty="0" smtClean="0"/>
              <a:t/>
            </a:r>
            <a:br>
              <a:rPr lang="en-GB" sz="3100" b="1" dirty="0" smtClean="0"/>
            </a:br>
            <a:r>
              <a:rPr lang="en-GB" sz="3100" b="1" dirty="0" smtClean="0"/>
              <a:t/>
            </a:r>
            <a:br>
              <a:rPr lang="en-GB" sz="3100" b="1" dirty="0" smtClean="0"/>
            </a:br>
            <a:r>
              <a:rPr lang="en-GB" sz="3100" b="1" dirty="0"/>
              <a:t/>
            </a:r>
            <a:br>
              <a:rPr lang="en-GB" sz="3100" b="1" dirty="0"/>
            </a:br>
            <a:r>
              <a:rPr lang="en-GB" sz="3100" b="1" dirty="0" smtClean="0"/>
              <a:t/>
            </a:r>
            <a:br>
              <a:rPr lang="en-GB" sz="3100" b="1" dirty="0" smtClean="0"/>
            </a:br>
            <a:r>
              <a:rPr lang="en-GB" sz="3100" b="1" dirty="0"/>
              <a:t/>
            </a:r>
            <a:br>
              <a:rPr lang="en-GB" sz="3100" b="1" dirty="0"/>
            </a:br>
            <a:r>
              <a:rPr lang="en-GB" sz="3100" dirty="0" smtClean="0">
                <a:latin typeface="Candara"/>
                <a:cs typeface="Candara"/>
              </a:rPr>
              <a:t>‘</a:t>
            </a:r>
            <a:r>
              <a:rPr lang="en-GB" sz="2800" b="1" dirty="0"/>
              <a:t>The Elephant and the Blind Men: Myth-Making, Tracking and Musical </a:t>
            </a:r>
            <a:r>
              <a:rPr lang="en-GB" sz="2800" b="1" dirty="0" smtClean="0"/>
              <a:t>Creativity’</a:t>
            </a:r>
            <a:r>
              <a:rPr lang="en-US" sz="2800" dirty="0"/>
              <a:t/>
            </a:r>
            <a:br>
              <a:rPr lang="en-US" sz="2800" dirty="0"/>
            </a:br>
            <a:r>
              <a:rPr lang="en-GB" sz="2800" b="1" dirty="0"/>
              <a:t> </a:t>
            </a:r>
            <a:r>
              <a:rPr lang="en-GB" sz="2800" b="1" dirty="0" smtClean="0"/>
              <a:t/>
            </a:r>
            <a:br>
              <a:rPr lang="en-GB" sz="2800" b="1" dirty="0" smtClean="0"/>
            </a:br>
            <a:r>
              <a:rPr lang="en-US" sz="2800" dirty="0"/>
              <a:t/>
            </a:r>
            <a:br>
              <a:rPr lang="en-US" sz="2800" dirty="0"/>
            </a:br>
            <a:r>
              <a:rPr lang="en-GB" sz="2800" b="1" dirty="0"/>
              <a:t>Keynote paper </a:t>
            </a:r>
            <a:r>
              <a:rPr lang="en-GB" sz="2800" b="1" dirty="0" smtClean="0"/>
              <a:t>for the conference:</a:t>
            </a:r>
            <a:br>
              <a:rPr lang="en-GB" sz="2800" b="1" dirty="0" smtClean="0"/>
            </a:br>
            <a:r>
              <a:rPr lang="en-GB" sz="2800" b="1" dirty="0" smtClean="0"/>
              <a:t/>
            </a:r>
            <a:br>
              <a:rPr lang="en-GB" sz="2800" b="1" dirty="0" smtClean="0"/>
            </a:br>
            <a:r>
              <a:rPr lang="en-GB" sz="2800" b="1" dirty="0" smtClean="0"/>
              <a:t>‘Tracking </a:t>
            </a:r>
            <a:r>
              <a:rPr lang="en-GB" sz="2800" b="1" dirty="0"/>
              <a:t>the Creative Process in </a:t>
            </a:r>
            <a:r>
              <a:rPr lang="en-GB" sz="2800" b="1" dirty="0" smtClean="0"/>
              <a:t>Music’</a:t>
            </a:r>
            <a:br>
              <a:rPr lang="en-GB" sz="2800" b="1" dirty="0" smtClean="0"/>
            </a:br>
            <a:r>
              <a:rPr lang="en-GB" sz="2800" b="1" dirty="0" smtClean="0"/>
              <a:t>University </a:t>
            </a:r>
            <a:r>
              <a:rPr lang="en-GB" sz="2800" b="1" dirty="0"/>
              <a:t>of </a:t>
            </a:r>
            <a:r>
              <a:rPr lang="en-GB" sz="2800" b="1" dirty="0" smtClean="0"/>
              <a:t>Huddersfield, 14</a:t>
            </a:r>
            <a:r>
              <a:rPr lang="en-GB" sz="2800" b="1" baseline="30000" dirty="0" smtClean="0"/>
              <a:t>th</a:t>
            </a:r>
            <a:r>
              <a:rPr lang="en-GB" sz="2800" b="1" dirty="0" smtClean="0"/>
              <a:t> </a:t>
            </a:r>
            <a:r>
              <a:rPr lang="en-GB" sz="2800" b="1" dirty="0"/>
              <a:t>to 16</a:t>
            </a:r>
            <a:r>
              <a:rPr lang="en-GB" sz="2800" b="1" baseline="30000" dirty="0"/>
              <a:t>th</a:t>
            </a:r>
            <a:r>
              <a:rPr lang="en-GB" sz="2800" b="1" dirty="0"/>
              <a:t> September 2017</a:t>
            </a:r>
            <a:r>
              <a:rPr lang="en-US" sz="2800" dirty="0"/>
              <a:t/>
            </a:r>
            <a:br>
              <a:rPr lang="en-US" sz="2800" dirty="0"/>
            </a:br>
            <a:r>
              <a:rPr lang="en-GB" sz="2800" dirty="0"/>
              <a:t> </a:t>
            </a: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t>
            </a:r>
            <a:r>
              <a:rPr lang="en-GB" sz="2800" dirty="0" smtClean="0"/>
              <a:t>Laudan </a:t>
            </a:r>
            <a:r>
              <a:rPr lang="en-GB" sz="2800" dirty="0"/>
              <a:t>Nooshin, City, University of London</a:t>
            </a:r>
            <a:r>
              <a:rPr lang="en-US" sz="2800" dirty="0"/>
              <a:t/>
            </a:r>
            <a:br>
              <a:rPr lang="en-US" sz="2800" dirty="0"/>
            </a:br>
            <a:r>
              <a:rPr lang="en-GB" sz="2700" dirty="0" smtClean="0">
                <a:latin typeface="Candara"/>
                <a:cs typeface="Candara"/>
              </a:rPr>
              <a:t/>
            </a:r>
            <a:br>
              <a:rPr lang="en-GB" sz="2700" dirty="0" smtClean="0">
                <a:latin typeface="Candara"/>
                <a:cs typeface="Candara"/>
              </a:rPr>
            </a:br>
            <a:r>
              <a:rPr lang="en-GB" sz="2700" dirty="0" smtClean="0">
                <a:latin typeface="Candara"/>
                <a:cs typeface="Candara"/>
              </a:rPr>
              <a:t>						</a:t>
            </a:r>
            <a:br>
              <a:rPr lang="en-GB" sz="2700" dirty="0" smtClean="0">
                <a:latin typeface="Candara"/>
                <a:cs typeface="Candara"/>
              </a:rPr>
            </a:br>
            <a:r>
              <a:rPr lang="en-GB" sz="2700" dirty="0" smtClean="0">
                <a:latin typeface="Candara"/>
                <a:cs typeface="Candara"/>
              </a:rPr>
              <a:t>															</a:t>
            </a:r>
            <a:r>
              <a:rPr lang="en-GB" sz="2700" dirty="0"/>
              <a:t/>
            </a:r>
            <a:br>
              <a:rPr lang="en-GB" sz="2700" dirty="0"/>
            </a:br>
            <a:r>
              <a:rPr lang="en-GB" dirty="0" smtClean="0"/>
              <a:t/>
            </a:r>
            <a:br>
              <a:rPr lang="en-GB" dirty="0" smtClean="0"/>
            </a:br>
            <a:endParaRPr lang="en-US" dirty="0"/>
          </a:p>
        </p:txBody>
      </p:sp>
      <p:sp>
        <p:nvSpPr>
          <p:cNvPr id="5" name="TextBox 4"/>
          <p:cNvSpPr txBox="1"/>
          <p:nvPr/>
        </p:nvSpPr>
        <p:spPr>
          <a:xfrm>
            <a:off x="3197778" y="183711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29335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rcRect t="-4791" b="-4791"/>
          <a:stretch>
            <a:fillRect/>
          </a:stretch>
        </p:blipFill>
        <p:spPr>
          <a:xfrm>
            <a:off x="113208" y="-260962"/>
            <a:ext cx="8766500" cy="6087847"/>
          </a:xfrm>
        </p:spPr>
      </p:pic>
      <p:pic>
        <p:nvPicPr>
          <p:cNvPr id="7" name="CV1 FF to II extended repetition for lauda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6083" y="5919782"/>
            <a:ext cx="433625" cy="433625"/>
          </a:xfrm>
          <a:prstGeom prst="rect">
            <a:avLst/>
          </a:prstGeom>
        </p:spPr>
      </p:pic>
      <p:sp>
        <p:nvSpPr>
          <p:cNvPr id="2" name="TextBox 1"/>
          <p:cNvSpPr txBox="1"/>
          <p:nvPr/>
        </p:nvSpPr>
        <p:spPr>
          <a:xfrm>
            <a:off x="205619" y="5657671"/>
            <a:ext cx="8407994" cy="1200329"/>
          </a:xfrm>
          <a:prstGeom prst="rect">
            <a:avLst/>
          </a:prstGeom>
          <a:noFill/>
        </p:spPr>
        <p:txBody>
          <a:bodyPr wrap="square" rtlCol="0">
            <a:spAutoFit/>
          </a:bodyPr>
          <a:lstStyle/>
          <a:p>
            <a:r>
              <a:rPr lang="en-US" dirty="0" smtClean="0">
                <a:latin typeface="Candara"/>
                <a:cs typeface="Candara"/>
              </a:rPr>
              <a:t>From a </a:t>
            </a:r>
            <a:r>
              <a:rPr lang="en-US" i="1" dirty="0" err="1">
                <a:latin typeface="Candara"/>
                <a:cs typeface="Candara"/>
              </a:rPr>
              <a:t>khyāl</a:t>
            </a:r>
            <a:r>
              <a:rPr lang="en-US" i="1" dirty="0">
                <a:latin typeface="Candara"/>
                <a:cs typeface="Candara"/>
              </a:rPr>
              <a:t> </a:t>
            </a:r>
            <a:r>
              <a:rPr lang="en-US" dirty="0" smtClean="0">
                <a:latin typeface="Candara"/>
                <a:cs typeface="Candara"/>
              </a:rPr>
              <a:t>performance by </a:t>
            </a:r>
            <a:r>
              <a:rPr lang="en-US" dirty="0" err="1">
                <a:latin typeface="Candara"/>
                <a:cs typeface="Candara"/>
              </a:rPr>
              <a:t>Bhimsen</a:t>
            </a:r>
            <a:r>
              <a:rPr lang="en-US" dirty="0">
                <a:latin typeface="Candara"/>
                <a:cs typeface="Candara"/>
              </a:rPr>
              <a:t> Joshi in </a:t>
            </a:r>
            <a:r>
              <a:rPr lang="en-US" i="1" dirty="0" err="1">
                <a:latin typeface="Candara"/>
                <a:cs typeface="Candara"/>
              </a:rPr>
              <a:t>rāg</a:t>
            </a:r>
            <a:r>
              <a:rPr lang="en-US" i="1" dirty="0">
                <a:latin typeface="Candara"/>
                <a:cs typeface="Candara"/>
              </a:rPr>
              <a:t> </a:t>
            </a:r>
            <a:r>
              <a:rPr lang="en-US" i="1" dirty="0" err="1">
                <a:latin typeface="Candara"/>
                <a:cs typeface="Candara"/>
              </a:rPr>
              <a:t>pūriyā</a:t>
            </a:r>
            <a:r>
              <a:rPr lang="en-US" i="1" dirty="0">
                <a:latin typeface="Candara"/>
                <a:cs typeface="Candara"/>
              </a:rPr>
              <a:t> </a:t>
            </a:r>
            <a:r>
              <a:rPr lang="en-US" i="1" dirty="0" err="1">
                <a:latin typeface="Candara"/>
                <a:cs typeface="Candara"/>
              </a:rPr>
              <a:t>dhanāśrī</a:t>
            </a:r>
            <a:r>
              <a:rPr lang="en-US" i="1" dirty="0">
                <a:latin typeface="Candara"/>
                <a:cs typeface="Candara"/>
              </a:rPr>
              <a:t> </a:t>
            </a:r>
            <a:r>
              <a:rPr lang="en-US" dirty="0">
                <a:latin typeface="Candara"/>
                <a:cs typeface="Candara"/>
              </a:rPr>
              <a:t>and in </a:t>
            </a:r>
            <a:r>
              <a:rPr lang="en-US" i="1" dirty="0" err="1" smtClean="0">
                <a:latin typeface="Candara"/>
                <a:cs typeface="Candara"/>
              </a:rPr>
              <a:t>jhaptāl</a:t>
            </a:r>
            <a:r>
              <a:rPr lang="en-US" i="1" dirty="0">
                <a:latin typeface="Candara"/>
                <a:cs typeface="Candara"/>
              </a:rPr>
              <a:t> </a:t>
            </a:r>
            <a:r>
              <a:rPr lang="en-US" dirty="0" smtClean="0">
                <a:latin typeface="Candara"/>
                <a:cs typeface="Candara"/>
              </a:rPr>
              <a:t>(source: </a:t>
            </a:r>
            <a:r>
              <a:rPr lang="en-US" i="1" dirty="0" err="1" smtClean="0">
                <a:latin typeface="Candara"/>
                <a:cs typeface="Candara"/>
              </a:rPr>
              <a:t>Pandit</a:t>
            </a:r>
            <a:r>
              <a:rPr lang="en-US" i="1" dirty="0" smtClean="0">
                <a:latin typeface="Candara"/>
                <a:cs typeface="Candara"/>
              </a:rPr>
              <a:t> </a:t>
            </a:r>
            <a:r>
              <a:rPr lang="en-US" i="1" dirty="0" err="1">
                <a:latin typeface="Candara"/>
                <a:cs typeface="Candara"/>
              </a:rPr>
              <a:t>Bhimsen</a:t>
            </a:r>
            <a:r>
              <a:rPr lang="en-US" i="1" dirty="0">
                <a:latin typeface="Candara"/>
                <a:cs typeface="Candara"/>
              </a:rPr>
              <a:t> Joshi, Ragas </a:t>
            </a:r>
            <a:r>
              <a:rPr lang="en-US" i="1" dirty="0" err="1">
                <a:latin typeface="Candara"/>
                <a:cs typeface="Candara"/>
              </a:rPr>
              <a:t>Puriya</a:t>
            </a:r>
            <a:r>
              <a:rPr lang="en-US" i="1" dirty="0">
                <a:latin typeface="Candara"/>
                <a:cs typeface="Candara"/>
              </a:rPr>
              <a:t> </a:t>
            </a:r>
            <a:r>
              <a:rPr lang="en-US" i="1" dirty="0" err="1">
                <a:latin typeface="Candara"/>
                <a:cs typeface="Candara"/>
              </a:rPr>
              <a:t>Dhanashree</a:t>
            </a:r>
            <a:r>
              <a:rPr lang="en-US" i="1" dirty="0">
                <a:latin typeface="Candara"/>
                <a:cs typeface="Candara"/>
              </a:rPr>
              <a:t> and </a:t>
            </a:r>
            <a:r>
              <a:rPr lang="en-US" i="1" dirty="0" err="1">
                <a:latin typeface="Candara"/>
                <a:cs typeface="Candara"/>
              </a:rPr>
              <a:t>Lalita</a:t>
            </a:r>
            <a:r>
              <a:rPr lang="en-US" i="1" dirty="0">
                <a:latin typeface="Candara"/>
                <a:cs typeface="Candara"/>
              </a:rPr>
              <a:t> </a:t>
            </a:r>
            <a:r>
              <a:rPr lang="en-US" i="1" dirty="0" err="1">
                <a:latin typeface="Candara"/>
                <a:cs typeface="Candara"/>
              </a:rPr>
              <a:t>Gauri</a:t>
            </a:r>
            <a:r>
              <a:rPr lang="en-US" i="1" dirty="0">
                <a:latin typeface="Candara"/>
                <a:cs typeface="Candara"/>
              </a:rPr>
              <a:t>, Live at the I.C.A, London, Jul. </a:t>
            </a:r>
            <a:r>
              <a:rPr lang="en-US" i="1" dirty="0" smtClean="0">
                <a:latin typeface="Candara"/>
                <a:cs typeface="Candara"/>
              </a:rPr>
              <a:t>1985 </a:t>
            </a:r>
            <a:r>
              <a:rPr lang="en-US" dirty="0" smtClean="0">
                <a:latin typeface="Candara"/>
                <a:cs typeface="Candara"/>
              </a:rPr>
              <a:t>(</a:t>
            </a:r>
            <a:r>
              <a:rPr lang="en-US" dirty="0" err="1" smtClean="0">
                <a:latin typeface="Candara"/>
                <a:cs typeface="Candara"/>
              </a:rPr>
              <a:t>Navras</a:t>
            </a:r>
            <a:r>
              <a:rPr lang="en-US" dirty="0" smtClean="0">
                <a:latin typeface="Candara"/>
                <a:cs typeface="Candara"/>
              </a:rPr>
              <a:t> NR0021 </a:t>
            </a:r>
            <a:r>
              <a:rPr lang="en-US" dirty="0">
                <a:latin typeface="Candara"/>
                <a:cs typeface="Candara"/>
              </a:rPr>
              <a:t>2 </a:t>
            </a:r>
            <a:r>
              <a:rPr lang="en-US" dirty="0" smtClean="0">
                <a:latin typeface="Candara"/>
                <a:cs typeface="Candara"/>
              </a:rPr>
              <a:t>DDD, 1993)</a:t>
            </a:r>
            <a:endParaRPr lang="en-US" dirty="0">
              <a:latin typeface="Candara"/>
              <a:cs typeface="Candara"/>
            </a:endParaRPr>
          </a:p>
          <a:p>
            <a:r>
              <a:rPr lang="en-US" dirty="0" smtClean="0"/>
              <a:t> </a:t>
            </a:r>
            <a:endParaRPr lang="en-US" dirty="0"/>
          </a:p>
        </p:txBody>
      </p:sp>
    </p:spTree>
    <p:extLst>
      <p:ext uri="{BB962C8B-B14F-4D97-AF65-F5344CB8AC3E}">
        <p14:creationId xmlns:p14="http://schemas.microsoft.com/office/powerpoint/2010/main" val="958809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7238" y="661793"/>
            <a:ext cx="8039038" cy="3353826"/>
          </a:xfrm>
          <a:prstGeom prst="rect">
            <a:avLst/>
          </a:prstGeom>
        </p:spPr>
      </p:pic>
      <p:sp>
        <p:nvSpPr>
          <p:cNvPr id="5" name="TextBox 4"/>
          <p:cNvSpPr txBox="1"/>
          <p:nvPr/>
        </p:nvSpPr>
        <p:spPr>
          <a:xfrm>
            <a:off x="435429" y="4015619"/>
            <a:ext cx="7347797" cy="369332"/>
          </a:xfrm>
          <a:prstGeom prst="rect">
            <a:avLst/>
          </a:prstGeom>
          <a:noFill/>
        </p:spPr>
        <p:txBody>
          <a:bodyPr wrap="none" rtlCol="0">
            <a:spAutoFit/>
          </a:bodyPr>
          <a:lstStyle/>
          <a:p>
            <a:r>
              <a:rPr lang="en-US" dirty="0" smtClean="0">
                <a:latin typeface="Candara"/>
                <a:cs typeface="Candara"/>
              </a:rPr>
              <a:t>From the overture to </a:t>
            </a:r>
            <a:r>
              <a:rPr lang="en-US" i="1" dirty="0" smtClean="0">
                <a:latin typeface="Candara"/>
                <a:cs typeface="Candara"/>
              </a:rPr>
              <a:t>The Italian Girl in Algiers </a:t>
            </a:r>
            <a:r>
              <a:rPr lang="en-US" dirty="0" smtClean="0">
                <a:latin typeface="Candara"/>
                <a:cs typeface="Candara"/>
              </a:rPr>
              <a:t>(1813)</a:t>
            </a:r>
            <a:r>
              <a:rPr lang="en-US" i="1" dirty="0" smtClean="0">
                <a:latin typeface="Candara"/>
                <a:cs typeface="Candara"/>
              </a:rPr>
              <a:t> </a:t>
            </a:r>
            <a:r>
              <a:rPr lang="en-US" dirty="0" smtClean="0">
                <a:latin typeface="Candara"/>
                <a:cs typeface="Candara"/>
              </a:rPr>
              <a:t>by </a:t>
            </a:r>
            <a:r>
              <a:rPr lang="en-US" dirty="0" err="1">
                <a:latin typeface="Candara"/>
                <a:cs typeface="Candara"/>
              </a:rPr>
              <a:t>Gioachino</a:t>
            </a:r>
            <a:r>
              <a:rPr lang="en-US" dirty="0">
                <a:latin typeface="Candara"/>
                <a:cs typeface="Candara"/>
              </a:rPr>
              <a:t> </a:t>
            </a:r>
            <a:r>
              <a:rPr lang="en-US" dirty="0" smtClean="0">
                <a:latin typeface="Candara"/>
                <a:cs typeface="Candara"/>
              </a:rPr>
              <a:t>Rossini</a:t>
            </a:r>
            <a:endParaRPr lang="en-US" dirty="0">
              <a:latin typeface="Candara"/>
              <a:cs typeface="Candara"/>
            </a:endParaRPr>
          </a:p>
        </p:txBody>
      </p:sp>
      <p:pic>
        <p:nvPicPr>
          <p:cNvPr id="6" name="Gioachino Rossini - The Italian Woman in Algiers - Overtu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934" y="4596618"/>
            <a:ext cx="491066" cy="491066"/>
          </a:xfrm>
          <a:prstGeom prst="rect">
            <a:avLst/>
          </a:prstGeom>
        </p:spPr>
      </p:pic>
    </p:spTree>
    <p:extLst>
      <p:ext uri="{BB962C8B-B14F-4D97-AF65-F5344CB8AC3E}">
        <p14:creationId xmlns:p14="http://schemas.microsoft.com/office/powerpoint/2010/main" val="999668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524" y="626151"/>
            <a:ext cx="8283112" cy="369332"/>
          </a:xfrm>
          <a:prstGeom prst="rect">
            <a:avLst/>
          </a:prstGeom>
          <a:noFill/>
        </p:spPr>
        <p:txBody>
          <a:bodyPr wrap="none" rtlCol="0">
            <a:spAutoFit/>
          </a:bodyPr>
          <a:lstStyle/>
          <a:p>
            <a:r>
              <a:rPr lang="en-US" dirty="0" smtClean="0">
                <a:latin typeface="Candara"/>
                <a:cs typeface="Candara"/>
              </a:rPr>
              <a:t>From the 3</a:t>
            </a:r>
            <a:r>
              <a:rPr lang="en-US" baseline="30000" dirty="0" smtClean="0">
                <a:latin typeface="Candara"/>
                <a:cs typeface="Candara"/>
              </a:rPr>
              <a:t>rd</a:t>
            </a:r>
            <a:r>
              <a:rPr lang="en-US" dirty="0" smtClean="0">
                <a:latin typeface="Candara"/>
                <a:cs typeface="Candara"/>
              </a:rPr>
              <a:t> movement of the Piano Quintet in F, op.34 (1864) by Johannes Brahms</a:t>
            </a:r>
          </a:p>
        </p:txBody>
      </p:sp>
      <p:pic>
        <p:nvPicPr>
          <p:cNvPr id="6" name="Piano Quintet in F minor, Opus 34 by Johannes Brahm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4476" y="2442588"/>
            <a:ext cx="472924" cy="472924"/>
          </a:xfrm>
          <a:prstGeom prst="rect">
            <a:avLst/>
          </a:prstGeom>
        </p:spPr>
      </p:pic>
      <p:pic>
        <p:nvPicPr>
          <p:cNvPr id="7" name="Picture 6"/>
          <p:cNvPicPr>
            <a:picLocks noChangeAspect="1"/>
          </p:cNvPicPr>
          <p:nvPr/>
        </p:nvPicPr>
        <p:blipFill>
          <a:blip r:embed="rId5"/>
          <a:stretch>
            <a:fillRect/>
          </a:stretch>
        </p:blipFill>
        <p:spPr>
          <a:xfrm>
            <a:off x="0" y="1134534"/>
            <a:ext cx="9144000" cy="1308054"/>
          </a:xfrm>
          <a:prstGeom prst="rect">
            <a:avLst/>
          </a:prstGeom>
        </p:spPr>
      </p:pic>
    </p:spTree>
    <p:extLst>
      <p:ext uri="{BB962C8B-B14F-4D97-AF65-F5344CB8AC3E}">
        <p14:creationId xmlns:p14="http://schemas.microsoft.com/office/powerpoint/2010/main" val="4148429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22487" y="1346198"/>
            <a:ext cx="4030979" cy="3467101"/>
          </a:xfrm>
          <a:prstGeom prst="rect">
            <a:avLst/>
          </a:prstGeom>
        </p:spPr>
      </p:pic>
      <p:pic>
        <p:nvPicPr>
          <p:cNvPr id="8" name="Content Placeholder 3"/>
          <p:cNvPicPr>
            <a:picLocks noGrp="1" noChangeAspect="1"/>
          </p:cNvPicPr>
          <p:nvPr>
            <p:ph idx="1"/>
          </p:nvPr>
        </p:nvPicPr>
        <p:blipFill rotWithShape="1">
          <a:blip r:embed="rId3"/>
          <a:srcRect t="22502" b="22502"/>
          <a:stretch/>
        </p:blipFill>
        <p:spPr>
          <a:xfrm>
            <a:off x="4883249" y="2573866"/>
            <a:ext cx="4057550" cy="3666067"/>
          </a:xfrm>
        </p:spPr>
      </p:pic>
      <p:sp>
        <p:nvSpPr>
          <p:cNvPr id="3" name="TextBox 2"/>
          <p:cNvSpPr txBox="1"/>
          <p:nvPr/>
        </p:nvSpPr>
        <p:spPr>
          <a:xfrm>
            <a:off x="422487" y="495300"/>
            <a:ext cx="4807401" cy="369332"/>
          </a:xfrm>
          <a:prstGeom prst="rect">
            <a:avLst/>
          </a:prstGeom>
          <a:noFill/>
        </p:spPr>
        <p:txBody>
          <a:bodyPr wrap="none" rtlCol="0">
            <a:spAutoFit/>
          </a:bodyPr>
          <a:lstStyle/>
          <a:p>
            <a:r>
              <a:rPr lang="en-US" dirty="0" smtClean="0">
                <a:latin typeface="Candara"/>
                <a:cs typeface="Candara"/>
              </a:rPr>
              <a:t>Amir </a:t>
            </a:r>
            <a:r>
              <a:rPr lang="en-US" dirty="0" err="1" smtClean="0">
                <a:latin typeface="Candara"/>
                <a:cs typeface="Candara"/>
              </a:rPr>
              <a:t>Eslami</a:t>
            </a:r>
            <a:r>
              <a:rPr lang="en-US" dirty="0" smtClean="0">
                <a:latin typeface="Candara"/>
                <a:cs typeface="Candara"/>
              </a:rPr>
              <a:t> (</a:t>
            </a:r>
            <a:r>
              <a:rPr lang="en-US" i="1" dirty="0" err="1" smtClean="0">
                <a:latin typeface="Candara"/>
                <a:cs typeface="Candara"/>
              </a:rPr>
              <a:t>nei</a:t>
            </a:r>
            <a:r>
              <a:rPr lang="en-US" dirty="0" smtClean="0">
                <a:latin typeface="Candara"/>
                <a:cs typeface="Candara"/>
              </a:rPr>
              <a:t>) and </a:t>
            </a:r>
            <a:r>
              <a:rPr lang="en-US" dirty="0" err="1" smtClean="0">
                <a:latin typeface="Candara"/>
                <a:cs typeface="Candara"/>
              </a:rPr>
              <a:t>Hooshyar</a:t>
            </a:r>
            <a:r>
              <a:rPr lang="en-US" dirty="0" smtClean="0">
                <a:latin typeface="Candara"/>
                <a:cs typeface="Candara"/>
              </a:rPr>
              <a:t> </a:t>
            </a:r>
            <a:r>
              <a:rPr lang="en-US" dirty="0" err="1" smtClean="0">
                <a:latin typeface="Candara"/>
                <a:cs typeface="Candara"/>
              </a:rPr>
              <a:t>Khayam</a:t>
            </a:r>
            <a:r>
              <a:rPr lang="en-US" dirty="0" smtClean="0">
                <a:latin typeface="Candara"/>
                <a:cs typeface="Candara"/>
              </a:rPr>
              <a:t> (piano)</a:t>
            </a:r>
            <a:endParaRPr lang="en-US" dirty="0">
              <a:latin typeface="Candara"/>
              <a:cs typeface="Candara"/>
            </a:endParaRPr>
          </a:p>
        </p:txBody>
      </p:sp>
    </p:spTree>
    <p:extLst>
      <p:ext uri="{BB962C8B-B14F-4D97-AF65-F5344CB8AC3E}">
        <p14:creationId xmlns:p14="http://schemas.microsoft.com/office/powerpoint/2010/main" val="2011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700"/>
            <a:ext cx="8483600" cy="6210300"/>
          </a:xfrm>
        </p:spPr>
        <p:txBody>
          <a:bodyPr>
            <a:noAutofit/>
          </a:bodyPr>
          <a:lstStyle/>
          <a:p>
            <a:pPr marL="0" lvl="0" indent="0">
              <a:lnSpc>
                <a:spcPct val="150000"/>
              </a:lnSpc>
              <a:buNone/>
            </a:pPr>
            <a:r>
              <a:rPr lang="en-GB" sz="1800" dirty="0" smtClean="0">
                <a:latin typeface="Candara"/>
                <a:cs typeface="Candara"/>
              </a:rPr>
              <a:t>Amir (in Persian): </a:t>
            </a:r>
            <a:r>
              <a:rPr lang="en-GB" sz="1800" dirty="0" smtClean="0"/>
              <a:t>‘It </a:t>
            </a:r>
            <a:r>
              <a:rPr lang="en-GB" sz="1800" dirty="0"/>
              <a:t>was very interesting. </a:t>
            </a:r>
            <a:r>
              <a:rPr lang="en-GB" sz="1800" dirty="0" err="1"/>
              <a:t>Hooshyar</a:t>
            </a:r>
            <a:r>
              <a:rPr lang="en-GB" sz="1800" dirty="0"/>
              <a:t> had released an album called </a:t>
            </a:r>
            <a:r>
              <a:rPr lang="en-GB" sz="1800" i="1" dirty="0"/>
              <a:t>A Thousand</a:t>
            </a:r>
            <a:r>
              <a:rPr lang="en-GB" sz="1800" dirty="0"/>
              <a:t> </a:t>
            </a:r>
            <a:r>
              <a:rPr lang="en-GB" sz="1800" i="1" dirty="0"/>
              <a:t>Acacias</a:t>
            </a:r>
            <a:r>
              <a:rPr lang="en-GB" sz="1800" dirty="0"/>
              <a:t>. On the first track, he just plays the strings of the piano with his bare hands. I really like this track. And one day, when I came home from the university – and this was really not a good time for me - I looked out this album. I put on the first track and suddenly felt like playing </a:t>
            </a:r>
            <a:r>
              <a:rPr lang="en-GB" sz="1800" i="1" dirty="0" err="1"/>
              <a:t>nei</a:t>
            </a:r>
            <a:r>
              <a:rPr lang="en-GB" sz="1800" dirty="0"/>
              <a:t>. The piece was in the mode of </a:t>
            </a:r>
            <a:r>
              <a:rPr lang="en-GB" sz="1800" i="1" dirty="0" err="1"/>
              <a:t>dashti</a:t>
            </a:r>
            <a:r>
              <a:rPr lang="en-GB" sz="1800" dirty="0"/>
              <a:t> and somehow resonated with how I was feeling at the time. I reached for my </a:t>
            </a:r>
            <a:r>
              <a:rPr lang="en-GB" sz="1800" i="1" dirty="0" err="1"/>
              <a:t>nei</a:t>
            </a:r>
            <a:r>
              <a:rPr lang="en-GB" sz="1800" i="1" dirty="0"/>
              <a:t> </a:t>
            </a:r>
            <a:r>
              <a:rPr lang="en-GB" sz="1800" dirty="0"/>
              <a:t>box, took an instrument at random and started improvising over the piano track. By some coincidence the </a:t>
            </a:r>
            <a:r>
              <a:rPr lang="en-GB" sz="1800" i="1" dirty="0" err="1"/>
              <a:t>nei</a:t>
            </a:r>
            <a:r>
              <a:rPr lang="en-GB" sz="1800" i="1" dirty="0"/>
              <a:t> </a:t>
            </a:r>
            <a:r>
              <a:rPr lang="en-GB" sz="1800" dirty="0"/>
              <a:t>that I had taken was tuned to the same mode. In this way, I recorded a line of </a:t>
            </a:r>
            <a:r>
              <a:rPr lang="en-GB" sz="1800" i="1" dirty="0" err="1"/>
              <a:t>nei</a:t>
            </a:r>
            <a:r>
              <a:rPr lang="en-GB" sz="1800" i="1" dirty="0"/>
              <a:t> </a:t>
            </a:r>
            <a:r>
              <a:rPr lang="en-GB" sz="1800" dirty="0"/>
              <a:t>over the piano track. The two lines worked well together and I decided to improvise again over the piano part, and to record </a:t>
            </a:r>
            <a:r>
              <a:rPr lang="en-GB" sz="1800" dirty="0" smtClean="0"/>
              <a:t>it.’</a:t>
            </a:r>
            <a:endParaRPr lang="en-GB" sz="1800" dirty="0">
              <a:latin typeface="Candara"/>
              <a:cs typeface="Candara"/>
            </a:endParaRPr>
          </a:p>
        </p:txBody>
      </p:sp>
      <p:sp>
        <p:nvSpPr>
          <p:cNvPr id="2" name="TextBox 1"/>
          <p:cNvSpPr txBox="1"/>
          <p:nvPr/>
        </p:nvSpPr>
        <p:spPr>
          <a:xfrm>
            <a:off x="2286000" y="47879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63285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15900"/>
            <a:ext cx="8623300" cy="6388100"/>
          </a:xfrm>
        </p:spPr>
        <p:txBody>
          <a:bodyPr>
            <a:noAutofit/>
          </a:bodyPr>
          <a:lstStyle/>
          <a:p>
            <a:pPr marL="0" lvl="0" indent="0">
              <a:lnSpc>
                <a:spcPct val="150000"/>
              </a:lnSpc>
              <a:buNone/>
            </a:pPr>
            <a:r>
              <a:rPr lang="en-GB" sz="1600" dirty="0" err="1" smtClean="0"/>
              <a:t>Hooshyar</a:t>
            </a:r>
            <a:r>
              <a:rPr lang="en-GB" sz="1600" dirty="0" smtClean="0"/>
              <a:t> (in English): ‘It </a:t>
            </a:r>
            <a:r>
              <a:rPr lang="en-GB" sz="1600" dirty="0"/>
              <a:t>was a bad day and we were experiencing harsh times. And then I received an mp3 file from Amir by email. And the subject of the email was ‘???’, I remember that very clearly. And when I opened it there was absolutely no explanation. I listened to the music with my wife, Mina, and we were both so affected by it that we started to cry. It was a fascinating experience, a very hurtful experience I have to say, because it just opened up something inside of us which had been there for a long time. So I took up the phone and called Amir. It was after midnight. And I said, ‘listen, we have to start working together, there’s no way round it’. And that is how our working together started. It was an instant decision. And it just stayed exactly like this because even at the times when we would sit together and speak about making a new piece, and even if our discussions were long, at the time we would go to the recording room, the process would be instant, very very </a:t>
            </a:r>
            <a:r>
              <a:rPr lang="en-GB" sz="1600" dirty="0" smtClean="0"/>
              <a:t>fast’. </a:t>
            </a:r>
          </a:p>
          <a:p>
            <a:pPr marL="0" lvl="0" indent="0">
              <a:lnSpc>
                <a:spcPct val="150000"/>
              </a:lnSpc>
              <a:buNone/>
            </a:pPr>
            <a:endParaRPr lang="en-GB" sz="1600" dirty="0"/>
          </a:p>
          <a:p>
            <a:pPr marL="0" indent="0">
              <a:lnSpc>
                <a:spcPct val="150000"/>
              </a:lnSpc>
              <a:buNone/>
            </a:pPr>
            <a:r>
              <a:rPr lang="en-GB" sz="1600" i="1" dirty="0" smtClean="0">
                <a:latin typeface="Candara"/>
                <a:cs typeface="Candara"/>
              </a:rPr>
              <a:t>‘</a:t>
            </a:r>
            <a:r>
              <a:rPr lang="en-GB" sz="1600" i="1" dirty="0" err="1">
                <a:latin typeface="Candara"/>
                <a:cs typeface="Candara"/>
              </a:rPr>
              <a:t>Zakhmeh</a:t>
            </a:r>
            <a:r>
              <a:rPr lang="en-GB" sz="1600" dirty="0">
                <a:latin typeface="Candara"/>
                <a:cs typeface="Candara"/>
              </a:rPr>
              <a:t>’ (‘Strum’). Track </a:t>
            </a:r>
            <a:r>
              <a:rPr lang="en-GB" sz="1600" dirty="0" smtClean="0">
                <a:latin typeface="Candara"/>
                <a:cs typeface="Candara"/>
              </a:rPr>
              <a:t>3</a:t>
            </a:r>
          </a:p>
          <a:p>
            <a:pPr marL="0" indent="0">
              <a:lnSpc>
                <a:spcPct val="150000"/>
              </a:lnSpc>
              <a:buNone/>
            </a:pPr>
            <a:endParaRPr lang="en-GB" sz="1600" dirty="0">
              <a:latin typeface="Candara"/>
              <a:cs typeface="Candara"/>
            </a:endParaRPr>
          </a:p>
          <a:p>
            <a:pPr marL="0" indent="0">
              <a:lnSpc>
                <a:spcPct val="150000"/>
              </a:lnSpc>
              <a:buNone/>
            </a:pPr>
            <a:r>
              <a:rPr lang="en-US" sz="1600" dirty="0" err="1" smtClean="0">
                <a:latin typeface="Candara" charset="0"/>
                <a:ea typeface="Candara" charset="0"/>
                <a:cs typeface="Candara" charset="0"/>
              </a:rPr>
              <a:t>Hooshyar</a:t>
            </a:r>
            <a:r>
              <a:rPr lang="en-US" sz="1600" dirty="0" smtClean="0">
                <a:latin typeface="Candara" charset="0"/>
                <a:ea typeface="Candara" charset="0"/>
                <a:cs typeface="Candara" charset="0"/>
              </a:rPr>
              <a:t>: ‘I </a:t>
            </a:r>
            <a:r>
              <a:rPr lang="en-US" sz="1600" dirty="0">
                <a:latin typeface="Candara" charset="0"/>
                <a:ea typeface="Candara" charset="0"/>
                <a:cs typeface="Candara" charset="0"/>
              </a:rPr>
              <a:t>felt that there was something I wanted to say [in the original piano piece] that I couldn’t, but that my friend was able to’. </a:t>
            </a:r>
            <a:endParaRPr lang="en-GB" sz="1600" dirty="0" smtClean="0">
              <a:latin typeface="Candara" charset="0"/>
              <a:ea typeface="Candara" charset="0"/>
              <a:cs typeface="Candara" charset="0"/>
            </a:endParaRPr>
          </a:p>
          <a:p>
            <a:pPr marL="0" indent="0">
              <a:lnSpc>
                <a:spcPct val="150000"/>
              </a:lnSpc>
              <a:buNone/>
            </a:pPr>
            <a:endParaRPr lang="en-GB" sz="1800" dirty="0">
              <a:latin typeface="Candara"/>
              <a:cs typeface="Candara"/>
            </a:endParaRPr>
          </a:p>
          <a:p>
            <a:pPr marL="0" indent="0">
              <a:lnSpc>
                <a:spcPct val="150000"/>
              </a:lnSpc>
              <a:buNone/>
            </a:pPr>
            <a:endParaRPr lang="en-GB" sz="1800" dirty="0">
              <a:latin typeface="Candara"/>
              <a:cs typeface="Candara"/>
            </a:endParaRPr>
          </a:p>
          <a:p>
            <a:pPr marL="0" lvl="0" indent="0">
              <a:lnSpc>
                <a:spcPct val="150000"/>
              </a:lnSpc>
              <a:buNone/>
            </a:pPr>
            <a:endParaRPr lang="en-GB" sz="1800" dirty="0">
              <a:latin typeface="Candara"/>
              <a:cs typeface="Candara"/>
            </a:endParaRPr>
          </a:p>
        </p:txBody>
      </p:sp>
      <p:sp>
        <p:nvSpPr>
          <p:cNvPr id="2" name="TextBox 1"/>
          <p:cNvSpPr txBox="1"/>
          <p:nvPr/>
        </p:nvSpPr>
        <p:spPr>
          <a:xfrm>
            <a:off x="2286000" y="4787900"/>
            <a:ext cx="184666" cy="369332"/>
          </a:xfrm>
          <a:prstGeom prst="rect">
            <a:avLst/>
          </a:prstGeom>
          <a:noFill/>
        </p:spPr>
        <p:txBody>
          <a:bodyPr wrap="none" rtlCol="0">
            <a:spAutoFit/>
          </a:bodyPr>
          <a:lstStyle/>
          <a:p>
            <a:endParaRPr lang="en-US" dirty="0"/>
          </a:p>
        </p:txBody>
      </p:sp>
      <p:pic>
        <p:nvPicPr>
          <p:cNvPr id="4" name="03 Stru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5466" y="4383559"/>
            <a:ext cx="393700" cy="404341"/>
          </a:xfrm>
          <a:prstGeom prst="rect">
            <a:avLst/>
          </a:prstGeom>
        </p:spPr>
      </p:pic>
    </p:spTree>
    <p:extLst>
      <p:ext uri="{BB962C8B-B14F-4D97-AF65-F5344CB8AC3E}">
        <p14:creationId xmlns:p14="http://schemas.microsoft.com/office/powerpoint/2010/main" val="142590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67563"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317500"/>
            <a:ext cx="8724900" cy="6337300"/>
          </a:xfrm>
        </p:spPr>
        <p:txBody>
          <a:bodyPr/>
          <a:lstStyle/>
          <a:p>
            <a:pPr marL="0" lvl="0" indent="0">
              <a:buNone/>
            </a:pPr>
            <a:endParaRPr lang="en-GB" sz="1800" dirty="0" smtClean="0"/>
          </a:p>
          <a:p>
            <a:pPr marL="0" lvl="0" indent="0">
              <a:buNone/>
            </a:pPr>
            <a:r>
              <a:rPr lang="en-GB" sz="1800" dirty="0" smtClean="0"/>
              <a:t>‘</a:t>
            </a:r>
            <a:r>
              <a:rPr lang="en-GB" sz="1800" i="1" dirty="0" err="1"/>
              <a:t>shiveh</a:t>
            </a:r>
            <a:r>
              <a:rPr lang="en-GB" sz="1800" i="1" dirty="0"/>
              <a:t>-ye </a:t>
            </a:r>
            <a:r>
              <a:rPr lang="en-GB" sz="1800" i="1" dirty="0" err="1"/>
              <a:t>novin</a:t>
            </a:r>
            <a:r>
              <a:rPr lang="en-GB" sz="1800" i="1" dirty="0"/>
              <a:t>-e </a:t>
            </a:r>
            <a:r>
              <a:rPr lang="en-GB" sz="1800" i="1" dirty="0" err="1"/>
              <a:t>bedāheh-navāzi</a:t>
            </a:r>
            <a:r>
              <a:rPr lang="en-GB" sz="1800" i="1" dirty="0"/>
              <a:t> </a:t>
            </a:r>
            <a:r>
              <a:rPr lang="en-GB" sz="1800" i="1" dirty="0" err="1"/>
              <a:t>dar</a:t>
            </a:r>
            <a:r>
              <a:rPr lang="en-GB" sz="1800" i="1" dirty="0"/>
              <a:t> </a:t>
            </a:r>
            <a:r>
              <a:rPr lang="en-GB" sz="1800" i="1" dirty="0" err="1"/>
              <a:t>musiqi</a:t>
            </a:r>
            <a:r>
              <a:rPr lang="en-GB" sz="1800" i="1" dirty="0"/>
              <a:t>-ye </a:t>
            </a:r>
            <a:r>
              <a:rPr lang="en-GB" sz="1800" i="1" dirty="0" err="1"/>
              <a:t>Irani</a:t>
            </a:r>
            <a:r>
              <a:rPr lang="en-GB" sz="1800" dirty="0"/>
              <a:t>’ (‘a new approach to improvisation in Persian music’)</a:t>
            </a:r>
          </a:p>
          <a:p>
            <a:pPr marL="0" indent="0">
              <a:buNone/>
            </a:pPr>
            <a:endParaRPr lang="en-GB" sz="1800" dirty="0" smtClean="0">
              <a:latin typeface="Candara"/>
              <a:cs typeface="Candara"/>
            </a:endParaRPr>
          </a:p>
          <a:p>
            <a:pPr marL="0" indent="0">
              <a:buNone/>
            </a:pPr>
            <a:r>
              <a:rPr lang="en-GB" sz="1800" i="1" dirty="0" err="1"/>
              <a:t>bedāheh</a:t>
            </a:r>
            <a:r>
              <a:rPr lang="en-GB" sz="1800" i="1" dirty="0"/>
              <a:t>-</a:t>
            </a:r>
            <a:r>
              <a:rPr lang="en-GB" sz="1800" i="1" dirty="0" err="1"/>
              <a:t>navāzi</a:t>
            </a:r>
            <a:r>
              <a:rPr lang="en-GB" sz="1800" i="1" dirty="0"/>
              <a:t>-e </a:t>
            </a:r>
            <a:r>
              <a:rPr lang="en-GB" sz="1800" i="1" dirty="0" err="1"/>
              <a:t>sonnati</a:t>
            </a:r>
            <a:r>
              <a:rPr lang="en-GB" sz="1800" dirty="0"/>
              <a:t> </a:t>
            </a:r>
          </a:p>
          <a:p>
            <a:pPr marL="0" indent="0">
              <a:buNone/>
            </a:pPr>
            <a:endParaRPr lang="en-GB" sz="1800" dirty="0">
              <a:latin typeface="Candara"/>
              <a:cs typeface="Candara"/>
            </a:endParaRPr>
          </a:p>
          <a:p>
            <a:pPr marL="0" indent="0">
              <a:lnSpc>
                <a:spcPct val="170000"/>
              </a:lnSpc>
              <a:buNone/>
            </a:pPr>
            <a:r>
              <a:rPr lang="en-GB" sz="1800" dirty="0">
                <a:latin typeface="Candara"/>
                <a:cs typeface="Candara"/>
              </a:rPr>
              <a:t>‘</a:t>
            </a:r>
            <a:r>
              <a:rPr lang="en-GB" sz="1800" i="1" dirty="0" err="1">
                <a:latin typeface="Candara"/>
                <a:cs typeface="Candara"/>
              </a:rPr>
              <a:t>negāh</a:t>
            </a:r>
            <a:r>
              <a:rPr lang="en-GB" sz="1800" i="1" dirty="0">
                <a:latin typeface="Candara"/>
                <a:cs typeface="Candara"/>
              </a:rPr>
              <a:t>-e </a:t>
            </a:r>
            <a:r>
              <a:rPr lang="en-GB" sz="1800" i="1" dirty="0" err="1">
                <a:latin typeface="Candara"/>
                <a:cs typeface="Candara"/>
              </a:rPr>
              <a:t>āhāngsāzāneh</a:t>
            </a:r>
            <a:r>
              <a:rPr lang="en-GB" sz="1800" dirty="0">
                <a:latin typeface="Candara"/>
                <a:cs typeface="Candara"/>
              </a:rPr>
              <a:t>’ (‘a compositional view/approach’)</a:t>
            </a:r>
          </a:p>
          <a:p>
            <a:pPr marL="0" indent="0">
              <a:lnSpc>
                <a:spcPct val="170000"/>
              </a:lnSpc>
              <a:buNone/>
            </a:pPr>
            <a:r>
              <a:rPr lang="en-GB" sz="1800" dirty="0">
                <a:latin typeface="Candara"/>
                <a:cs typeface="Candara"/>
              </a:rPr>
              <a:t>‘</a:t>
            </a:r>
            <a:r>
              <a:rPr lang="en-GB" sz="1800" i="1" dirty="0" err="1">
                <a:latin typeface="Candara"/>
                <a:cs typeface="Candara"/>
              </a:rPr>
              <a:t>tafakor</a:t>
            </a:r>
            <a:r>
              <a:rPr lang="en-GB" sz="1800" i="1" dirty="0">
                <a:latin typeface="Candara"/>
                <a:cs typeface="Candara"/>
              </a:rPr>
              <a:t>-e </a:t>
            </a:r>
            <a:r>
              <a:rPr lang="en-GB" sz="1800" i="1" dirty="0" err="1">
                <a:latin typeface="Candara"/>
                <a:cs typeface="Candara"/>
              </a:rPr>
              <a:t>āhangsāzi</a:t>
            </a:r>
            <a:r>
              <a:rPr lang="en-GB" sz="1800" dirty="0">
                <a:latin typeface="Candara"/>
                <a:cs typeface="Candara"/>
              </a:rPr>
              <a:t>’ (‘compositional thinking’)</a:t>
            </a:r>
            <a:endParaRPr lang="en-GB" sz="1800" dirty="0">
              <a:solidFill>
                <a:srgbClr val="FFFFFF"/>
              </a:solidFill>
              <a:latin typeface="Candara"/>
              <a:cs typeface="Candara"/>
            </a:endParaRPr>
          </a:p>
          <a:p>
            <a:pPr marL="0" indent="0">
              <a:buNone/>
            </a:pPr>
            <a:endParaRPr lang="en-GB" sz="1800" dirty="0" smtClean="0">
              <a:latin typeface="Candara"/>
              <a:cs typeface="Candara"/>
            </a:endParaRPr>
          </a:p>
          <a:p>
            <a:pPr marL="0" indent="0">
              <a:buNone/>
            </a:pPr>
            <a:endParaRPr lang="en-GB" sz="1800" dirty="0" smtClean="0">
              <a:latin typeface="Candara"/>
              <a:cs typeface="Candara"/>
            </a:endParaRPr>
          </a:p>
          <a:p>
            <a:pPr marL="0" indent="0">
              <a:buNone/>
            </a:pPr>
            <a:r>
              <a:rPr lang="en-GB" sz="1800" dirty="0" smtClean="0">
                <a:latin typeface="Candara"/>
                <a:cs typeface="Candara"/>
              </a:rPr>
              <a:t>HK</a:t>
            </a:r>
            <a:r>
              <a:rPr lang="en-GB" sz="1800" dirty="0">
                <a:latin typeface="Candara"/>
                <a:cs typeface="Candara"/>
              </a:rPr>
              <a:t>: ‘We shape it structurally, we think about it. This is where it comes close to composition. They </a:t>
            </a:r>
            <a:r>
              <a:rPr lang="en-GB" sz="1800" i="1" dirty="0">
                <a:latin typeface="Candara"/>
                <a:cs typeface="Candara"/>
              </a:rPr>
              <a:t>are</a:t>
            </a:r>
            <a:r>
              <a:rPr lang="en-GB" sz="1800" dirty="0">
                <a:latin typeface="Candara"/>
                <a:cs typeface="Candara"/>
              </a:rPr>
              <a:t> compositions, we work them out. I think what we are doing has both qualities. We both have the experience of pure improvisation, but the common concept is that of structure’. (interview 26.11.10)</a:t>
            </a:r>
          </a:p>
          <a:p>
            <a:pPr marL="0" indent="0">
              <a:buNone/>
            </a:pPr>
            <a:endParaRPr lang="en-US" dirty="0" smtClean="0"/>
          </a:p>
        </p:txBody>
      </p:sp>
    </p:spTree>
    <p:extLst>
      <p:ext uri="{BB962C8B-B14F-4D97-AF65-F5344CB8AC3E}">
        <p14:creationId xmlns:p14="http://schemas.microsoft.com/office/powerpoint/2010/main" val="20641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66700"/>
            <a:ext cx="8712200" cy="6388100"/>
          </a:xfrm>
        </p:spPr>
        <p:txBody>
          <a:bodyPr>
            <a:normAutofit fontScale="25000" lnSpcReduction="20000"/>
          </a:bodyPr>
          <a:lstStyle/>
          <a:p>
            <a:pPr marL="0" indent="0">
              <a:lnSpc>
                <a:spcPct val="220000"/>
              </a:lnSpc>
              <a:buNone/>
            </a:pPr>
            <a:r>
              <a:rPr lang="en-GB" sz="7200" dirty="0" smtClean="0"/>
              <a:t>‘</a:t>
            </a:r>
            <a:r>
              <a:rPr lang="en-GB" sz="7200" dirty="0"/>
              <a:t>improvisation that is supported by compositional thinking</a:t>
            </a:r>
            <a:r>
              <a:rPr lang="en-GB" sz="7200" dirty="0" smtClean="0"/>
              <a:t>’</a:t>
            </a:r>
          </a:p>
          <a:p>
            <a:pPr marL="0" indent="0">
              <a:lnSpc>
                <a:spcPct val="220000"/>
              </a:lnSpc>
              <a:buNone/>
            </a:pPr>
            <a:endParaRPr lang="en-GB" sz="7200" dirty="0"/>
          </a:p>
          <a:p>
            <a:pPr marL="0" indent="0">
              <a:lnSpc>
                <a:spcPct val="220000"/>
              </a:lnSpc>
              <a:buNone/>
            </a:pPr>
            <a:r>
              <a:rPr lang="en-GB" sz="7200" dirty="0"/>
              <a:t>HK: ‘All these tracks are improvisations, but some are worked out improvisations and some are just raw improvisation, entirely from scratch from beginning to end. We even played in a dark room so as to focus entirely on the music. But others are not like that. They have been worked out. They are ideas that we discussed what we wanted to do. Nevertheless, we think of these as improvisational because of the ‘in the moment’ [</a:t>
            </a:r>
            <a:r>
              <a:rPr lang="en-GB" sz="7200" i="1" dirty="0" err="1"/>
              <a:t>dar</a:t>
            </a:r>
            <a:r>
              <a:rPr lang="en-GB" sz="7200" dirty="0"/>
              <a:t> </a:t>
            </a:r>
            <a:r>
              <a:rPr lang="en-GB" sz="7200" i="1" dirty="0" err="1"/>
              <a:t>lahzeh</a:t>
            </a:r>
            <a:r>
              <a:rPr lang="en-GB" sz="7200" dirty="0"/>
              <a:t>] development of ideas. But we think of them as a different kind of improvisation from traditional improvisation’. (interview 16.7.11)</a:t>
            </a:r>
          </a:p>
          <a:p>
            <a:pPr marL="0" indent="0">
              <a:lnSpc>
                <a:spcPct val="220000"/>
              </a:lnSpc>
              <a:buNone/>
            </a:pPr>
            <a:r>
              <a:rPr lang="en-GB" sz="7200" dirty="0" smtClean="0"/>
              <a:t> </a:t>
            </a:r>
            <a:endParaRPr lang="en-GB" sz="7200" dirty="0">
              <a:solidFill>
                <a:srgbClr val="FFFFFF"/>
              </a:solidFill>
              <a:latin typeface="Candara"/>
              <a:cs typeface="Candara"/>
            </a:endParaRPr>
          </a:p>
          <a:p>
            <a:pPr marL="0" indent="0">
              <a:lnSpc>
                <a:spcPct val="220000"/>
              </a:lnSpc>
              <a:buNone/>
            </a:pPr>
            <a:endParaRPr lang="en-GB" sz="7200" dirty="0" smtClean="0"/>
          </a:p>
          <a:p>
            <a:pPr marL="0" indent="0">
              <a:lnSpc>
                <a:spcPct val="170000"/>
              </a:lnSpc>
              <a:buNone/>
            </a:pPr>
            <a:endParaRPr lang="en-GB" sz="3800" dirty="0" smtClean="0">
              <a:solidFill>
                <a:srgbClr val="000000"/>
              </a:solidFill>
            </a:endParaRPr>
          </a:p>
          <a:p>
            <a:pPr marL="0" indent="0">
              <a:lnSpc>
                <a:spcPct val="170000"/>
              </a:lnSpc>
              <a:buNone/>
            </a:pPr>
            <a:endParaRPr lang="en-GB" sz="3800" dirty="0">
              <a:solidFill>
                <a:srgbClr val="000000"/>
              </a:solidFill>
            </a:endParaRPr>
          </a:p>
          <a:p>
            <a:pPr marL="0" lvl="0" indent="0">
              <a:lnSpc>
                <a:spcPct val="170000"/>
              </a:lnSpc>
              <a:buNone/>
            </a:pPr>
            <a:endParaRPr lang="en-GB" sz="2900" dirty="0" smtClean="0">
              <a:latin typeface="Candara"/>
              <a:cs typeface="Candara"/>
            </a:endParaRPr>
          </a:p>
          <a:p>
            <a:pPr marL="0" lvl="0" indent="0">
              <a:lnSpc>
                <a:spcPct val="170000"/>
              </a:lnSpc>
              <a:buNone/>
            </a:pPr>
            <a:endParaRPr lang="en-GB" sz="2100" dirty="0" smtClean="0">
              <a:latin typeface="Candara"/>
              <a:cs typeface="Candara"/>
            </a:endParaRPr>
          </a:p>
          <a:p>
            <a:pPr marL="0" lvl="0" indent="0">
              <a:buNone/>
            </a:pPr>
            <a:endParaRPr lang="en-GB" sz="1800" dirty="0">
              <a:solidFill>
                <a:srgbClr val="FFFFFF"/>
              </a:solidFill>
              <a:latin typeface="Candara"/>
              <a:cs typeface="Candara"/>
            </a:endParaRPr>
          </a:p>
          <a:p>
            <a:pPr marL="0" lvl="0" indent="0">
              <a:buNone/>
            </a:pPr>
            <a:r>
              <a:rPr lang="en-GB" dirty="0" smtClean="0">
                <a:solidFill>
                  <a:srgbClr val="FFFFFF"/>
                </a:solidFill>
              </a:rPr>
              <a:t>Music</a:t>
            </a:r>
            <a:r>
              <a:rPr lang="en-GB" dirty="0">
                <a:solidFill>
                  <a:srgbClr val="FFFFFF"/>
                </a:solidFill>
              </a:rPr>
              <a:t>’)</a:t>
            </a:r>
          </a:p>
          <a:p>
            <a:endParaRPr lang="en-US" dirty="0"/>
          </a:p>
        </p:txBody>
      </p:sp>
    </p:spTree>
    <p:extLst>
      <p:ext uri="{BB962C8B-B14F-4D97-AF65-F5344CB8AC3E}">
        <p14:creationId xmlns:p14="http://schemas.microsoft.com/office/powerpoint/2010/main" val="18376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317500"/>
            <a:ext cx="8724900" cy="6337300"/>
          </a:xfrm>
        </p:spPr>
        <p:txBody>
          <a:bodyPr/>
          <a:lstStyle/>
          <a:p>
            <a:pPr marL="0" indent="0">
              <a:buNone/>
            </a:pPr>
            <a:endParaRPr lang="en-GB" sz="1800" dirty="0">
              <a:latin typeface="Candara"/>
              <a:cs typeface="Candara"/>
            </a:endParaRPr>
          </a:p>
          <a:p>
            <a:pPr marL="0" indent="0">
              <a:buNone/>
            </a:pPr>
            <a:r>
              <a:rPr lang="en-GB" sz="1800" dirty="0"/>
              <a:t>HK: Now, ‘</a:t>
            </a:r>
            <a:r>
              <a:rPr lang="en-GB" sz="1800" i="1" dirty="0" err="1"/>
              <a:t>Khiāl</a:t>
            </a:r>
            <a:r>
              <a:rPr lang="en-GB" sz="1800" dirty="0"/>
              <a:t>’ is interesting. I went to my room one night and started playing on places of the piano which you normally wouldn’t. I played all the harmonics, pizzicato, hitting on the iron and on the back of the instrument, on the body – well, I wouldn’t say hitting because I was really caressing my instrument. And I was enjoying it. So, I gathered a large pile of sonic events and I put them into my computer. And then Amir came over. And he went to the room alone and played whatever he wanted. Of course, we had talked about the tonality, about what I was trying to get …</a:t>
            </a:r>
          </a:p>
          <a:p>
            <a:pPr marL="0" indent="0">
              <a:buNone/>
            </a:pPr>
            <a:r>
              <a:rPr lang="en-GB" sz="1800" dirty="0"/>
              <a:t> </a:t>
            </a:r>
          </a:p>
          <a:p>
            <a:pPr marL="0" indent="0">
              <a:buNone/>
            </a:pPr>
            <a:r>
              <a:rPr lang="en-GB" sz="1800" dirty="0"/>
              <a:t>LN: So, it was two completely separate events?</a:t>
            </a:r>
          </a:p>
          <a:p>
            <a:pPr marL="0" indent="0">
              <a:buNone/>
            </a:pPr>
            <a:r>
              <a:rPr lang="en-GB" sz="1800" dirty="0"/>
              <a:t> </a:t>
            </a:r>
          </a:p>
          <a:p>
            <a:pPr marL="0" indent="0">
              <a:buNone/>
            </a:pPr>
            <a:r>
              <a:rPr lang="en-GB" sz="1800" dirty="0"/>
              <a:t>HK: Yes. And then Amir went home and I started my personal improvisation on these. I took the sonic events and started to build the work. I put on the drone which I had had in mind. And then I started to insert these events, upon each other, and modify them. So, the composition started to take shape. And then I called Amir again and we started to work on it together, and he played some more. And this is what ‘</a:t>
            </a:r>
            <a:r>
              <a:rPr lang="en-GB" sz="1800" i="1" dirty="0" err="1"/>
              <a:t>Khiāl</a:t>
            </a:r>
            <a:r>
              <a:rPr lang="en-GB" sz="1800" dirty="0"/>
              <a:t>’</a:t>
            </a:r>
            <a:r>
              <a:rPr lang="en-GB" sz="1800" i="1" dirty="0"/>
              <a:t> </a:t>
            </a:r>
            <a:r>
              <a:rPr lang="en-GB" sz="1800" dirty="0"/>
              <a:t>is. Now, when you listen to ‘</a:t>
            </a:r>
            <a:r>
              <a:rPr lang="en-GB" sz="1800" i="1" dirty="0" err="1"/>
              <a:t>Khiāl</a:t>
            </a:r>
            <a:r>
              <a:rPr lang="en-GB" sz="1800" dirty="0"/>
              <a:t>’ you absolutely wouldn’t guess how it’s put together. (interview 16.7.11</a:t>
            </a:r>
            <a:r>
              <a:rPr lang="en-GB" sz="1800" dirty="0" smtClean="0"/>
              <a:t>)</a:t>
            </a:r>
          </a:p>
          <a:p>
            <a:pPr marL="0" indent="0">
              <a:buNone/>
            </a:pPr>
            <a:endParaRPr lang="en-GB" sz="1800" dirty="0"/>
          </a:p>
        </p:txBody>
      </p:sp>
      <p:pic>
        <p:nvPicPr>
          <p:cNvPr id="5" name="06 Illusio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3700" y="6070600"/>
            <a:ext cx="381000" cy="381000"/>
          </a:xfrm>
          <a:prstGeom prst="rect">
            <a:avLst/>
          </a:prstGeom>
        </p:spPr>
      </p:pic>
    </p:spTree>
    <p:extLst>
      <p:ext uri="{BB962C8B-B14F-4D97-AF65-F5344CB8AC3E}">
        <p14:creationId xmlns:p14="http://schemas.microsoft.com/office/powerpoint/2010/main" val="3224534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279400"/>
            <a:ext cx="8712200" cy="6388100"/>
          </a:xfrm>
        </p:spPr>
        <p:txBody>
          <a:bodyPr>
            <a:normAutofit fontScale="25000" lnSpcReduction="20000"/>
          </a:bodyPr>
          <a:lstStyle/>
          <a:p>
            <a:pPr marL="0" indent="0">
              <a:lnSpc>
                <a:spcPct val="220000"/>
              </a:lnSpc>
              <a:buNone/>
            </a:pPr>
            <a:r>
              <a:rPr lang="en-GB" sz="6000" i="1" dirty="0" err="1"/>
              <a:t>gostaresh</a:t>
            </a:r>
            <a:r>
              <a:rPr lang="en-GB" sz="6000" i="1" dirty="0"/>
              <a:t> </a:t>
            </a:r>
            <a:r>
              <a:rPr lang="en-GB" sz="6000" dirty="0"/>
              <a:t>(‘expansion</a:t>
            </a:r>
            <a:r>
              <a:rPr lang="en-GB" sz="6000" dirty="0" smtClean="0"/>
              <a:t>’)</a:t>
            </a:r>
          </a:p>
          <a:p>
            <a:pPr marL="0" indent="0">
              <a:lnSpc>
                <a:spcPct val="220000"/>
              </a:lnSpc>
              <a:buNone/>
            </a:pPr>
            <a:r>
              <a:rPr lang="en-GB" sz="6000" i="1" dirty="0" err="1" smtClean="0"/>
              <a:t>degargoon-shodan</a:t>
            </a:r>
            <a:r>
              <a:rPr lang="en-GB" sz="6000" i="1" dirty="0" smtClean="0"/>
              <a:t> </a:t>
            </a:r>
            <a:r>
              <a:rPr lang="en-GB" sz="6000" dirty="0"/>
              <a:t>(‘transformation’)</a:t>
            </a:r>
          </a:p>
          <a:p>
            <a:pPr marL="0" indent="0">
              <a:lnSpc>
                <a:spcPct val="220000"/>
              </a:lnSpc>
              <a:buNone/>
            </a:pPr>
            <a:endParaRPr lang="en-GB" sz="6000" dirty="0" smtClean="0"/>
          </a:p>
          <a:p>
            <a:pPr marL="0" indent="0">
              <a:lnSpc>
                <a:spcPct val="220000"/>
              </a:lnSpc>
              <a:buNone/>
            </a:pPr>
            <a:r>
              <a:rPr lang="en-GB" sz="6000" dirty="0" smtClean="0"/>
              <a:t>‘</a:t>
            </a:r>
            <a:r>
              <a:rPr lang="en-GB" sz="6000" dirty="0"/>
              <a:t>nucleus’ (‘</a:t>
            </a:r>
            <a:r>
              <a:rPr lang="en-GB" sz="6000" i="1" dirty="0" err="1"/>
              <a:t>hasteh</a:t>
            </a:r>
            <a:r>
              <a:rPr lang="en-GB" sz="6000" dirty="0" smtClean="0"/>
              <a:t>’)</a:t>
            </a:r>
          </a:p>
          <a:p>
            <a:pPr marL="0" indent="0">
              <a:lnSpc>
                <a:spcPct val="220000"/>
              </a:lnSpc>
              <a:buNone/>
            </a:pPr>
            <a:endParaRPr lang="en-GB" sz="6000" dirty="0"/>
          </a:p>
          <a:p>
            <a:pPr marL="0" indent="0">
              <a:lnSpc>
                <a:spcPct val="220000"/>
              </a:lnSpc>
              <a:buNone/>
            </a:pPr>
            <a:r>
              <a:rPr lang="en-US" sz="6000" dirty="0" smtClean="0"/>
              <a:t>‘The </a:t>
            </a:r>
            <a:r>
              <a:rPr lang="en-US" sz="6000" dirty="0"/>
              <a:t>whole process, then, is only completed when you can come to a final product and share it with some true “listeners”; which gives me a chance to hear it through their ears and see my creation through their minds’ eyes. Without this final stage, one would always feel unfinished with the work and such feeling can easily work against the creative process, making it happen less frequently. This need for having your work received by some audience is crucial to make your inner self believe that you have really given birth to what you’ve been cooking; something that I think is usually mistaken for the need of the artist to be praised. I personally find these two things very </a:t>
            </a:r>
            <a:r>
              <a:rPr lang="en-US" sz="6000" dirty="0" smtClean="0"/>
              <a:t>different’. </a:t>
            </a:r>
            <a:r>
              <a:rPr lang="en-US" sz="6000" dirty="0"/>
              <a:t>(</a:t>
            </a:r>
            <a:r>
              <a:rPr lang="en-US" sz="6000" dirty="0" err="1"/>
              <a:t>Negar</a:t>
            </a:r>
            <a:r>
              <a:rPr lang="en-US" sz="6000" dirty="0"/>
              <a:t> </a:t>
            </a:r>
            <a:r>
              <a:rPr lang="en-US" sz="6000" dirty="0" err="1"/>
              <a:t>Boubon</a:t>
            </a:r>
            <a:r>
              <a:rPr lang="en-US" sz="6000" dirty="0"/>
              <a:t>, personal correspondence, August 2017)</a:t>
            </a:r>
          </a:p>
          <a:p>
            <a:pPr marL="0" indent="0">
              <a:lnSpc>
                <a:spcPct val="220000"/>
              </a:lnSpc>
              <a:buNone/>
            </a:pPr>
            <a:endParaRPr lang="en-GB" sz="1900" dirty="0" smtClean="0"/>
          </a:p>
          <a:p>
            <a:pPr marL="0" indent="0">
              <a:lnSpc>
                <a:spcPct val="170000"/>
              </a:lnSpc>
              <a:buNone/>
            </a:pPr>
            <a:endParaRPr lang="en-GB" sz="3800" dirty="0" smtClean="0">
              <a:solidFill>
                <a:srgbClr val="000000"/>
              </a:solidFill>
            </a:endParaRPr>
          </a:p>
          <a:p>
            <a:pPr marL="0" indent="0">
              <a:lnSpc>
                <a:spcPct val="170000"/>
              </a:lnSpc>
              <a:buNone/>
            </a:pPr>
            <a:endParaRPr lang="en-GB" sz="3800" dirty="0">
              <a:solidFill>
                <a:srgbClr val="000000"/>
              </a:solidFill>
            </a:endParaRPr>
          </a:p>
          <a:p>
            <a:pPr marL="0" lvl="0" indent="0">
              <a:lnSpc>
                <a:spcPct val="170000"/>
              </a:lnSpc>
              <a:buNone/>
            </a:pPr>
            <a:endParaRPr lang="en-GB" sz="2900" dirty="0" smtClean="0">
              <a:latin typeface="Candara"/>
              <a:cs typeface="Candara"/>
            </a:endParaRPr>
          </a:p>
          <a:p>
            <a:pPr marL="0" lvl="0" indent="0">
              <a:lnSpc>
                <a:spcPct val="170000"/>
              </a:lnSpc>
              <a:buNone/>
            </a:pPr>
            <a:endParaRPr lang="en-GB" sz="2100" dirty="0" smtClean="0">
              <a:latin typeface="Candara"/>
              <a:cs typeface="Candara"/>
            </a:endParaRPr>
          </a:p>
          <a:p>
            <a:pPr marL="0" lvl="0" indent="0">
              <a:buNone/>
            </a:pPr>
            <a:endParaRPr lang="en-GB" sz="1800" dirty="0">
              <a:solidFill>
                <a:srgbClr val="FFFFFF"/>
              </a:solidFill>
              <a:latin typeface="Candara"/>
              <a:cs typeface="Candara"/>
            </a:endParaRPr>
          </a:p>
          <a:p>
            <a:pPr marL="0" lvl="0" indent="0">
              <a:buNone/>
            </a:pPr>
            <a:r>
              <a:rPr lang="en-GB" dirty="0" smtClean="0">
                <a:solidFill>
                  <a:srgbClr val="FFFFFF"/>
                </a:solidFill>
              </a:rPr>
              <a:t>Music</a:t>
            </a:r>
            <a:r>
              <a:rPr lang="en-GB" dirty="0">
                <a:solidFill>
                  <a:srgbClr val="FFFFFF"/>
                </a:solidFill>
              </a:rPr>
              <a:t>’)</a:t>
            </a:r>
          </a:p>
          <a:p>
            <a:endParaRPr lang="en-US" dirty="0"/>
          </a:p>
        </p:txBody>
      </p:sp>
    </p:spTree>
    <p:extLst>
      <p:ext uri="{BB962C8B-B14F-4D97-AF65-F5344CB8AC3E}">
        <p14:creationId xmlns:p14="http://schemas.microsoft.com/office/powerpoint/2010/main" val="17032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39700"/>
            <a:ext cx="7950200" cy="6358466"/>
          </a:xfrm>
        </p:spPr>
        <p:txBody>
          <a:bodyPr>
            <a:normAutofit/>
          </a:bodyPr>
          <a:lstStyle/>
          <a:p>
            <a:pPr marL="0" indent="0">
              <a:lnSpc>
                <a:spcPct val="200000"/>
              </a:lnSpc>
              <a:buNone/>
            </a:pPr>
            <a:endParaRPr lang="en-US" sz="1900" dirty="0" smtClean="0">
              <a:latin typeface="Candara"/>
              <a:cs typeface="Candara"/>
            </a:endParaRPr>
          </a:p>
          <a:p>
            <a:pPr marL="0" indent="0">
              <a:buNone/>
            </a:pPr>
            <a:endParaRPr lang="en-US" sz="2600" dirty="0">
              <a:latin typeface="Candara"/>
              <a:cs typeface="Candara"/>
            </a:endParaRPr>
          </a:p>
          <a:p>
            <a:pPr marL="0" indent="0">
              <a:buNone/>
            </a:pPr>
            <a:endParaRPr lang="en-US" sz="2600" dirty="0" smtClean="0">
              <a:latin typeface="Candara"/>
              <a:cs typeface="Candara"/>
            </a:endParaRPr>
          </a:p>
          <a:p>
            <a:pPr marL="0" indent="0">
              <a:buNone/>
            </a:pPr>
            <a:endParaRPr lang="en-US" sz="2600" dirty="0" smtClean="0">
              <a:latin typeface="Candara"/>
              <a:cs typeface="Candara"/>
            </a:endParaRPr>
          </a:p>
          <a:p>
            <a:pPr marL="0" indent="0">
              <a:buNone/>
            </a:pPr>
            <a:endParaRPr lang="en-GB" sz="2400" dirty="0">
              <a:latin typeface="Candara"/>
              <a:cs typeface="Candara"/>
            </a:endParaRPr>
          </a:p>
          <a:p>
            <a:pPr marL="0" indent="0">
              <a:buNone/>
            </a:pPr>
            <a:endParaRPr lang="en-US" dirty="0"/>
          </a:p>
        </p:txBody>
      </p:sp>
      <p:sp>
        <p:nvSpPr>
          <p:cNvPr id="6" name="TextBox 5"/>
          <p:cNvSpPr txBox="1"/>
          <p:nvPr/>
        </p:nvSpPr>
        <p:spPr>
          <a:xfrm>
            <a:off x="825500" y="749300"/>
            <a:ext cx="184666" cy="369332"/>
          </a:xfrm>
          <a:prstGeom prst="rect">
            <a:avLst/>
          </a:prstGeom>
          <a:noFill/>
        </p:spPr>
        <p:txBody>
          <a:bodyPr wrap="none" rtlCol="0">
            <a:spAutoFit/>
          </a:bodyPr>
          <a:lstStyle/>
          <a:p>
            <a:endParaRPr lang="en-US" dirty="0"/>
          </a:p>
        </p:txBody>
      </p:sp>
      <p:sp>
        <p:nvSpPr>
          <p:cNvPr id="9" name="TextBox 8"/>
          <p:cNvSpPr txBox="1"/>
          <p:nvPr/>
        </p:nvSpPr>
        <p:spPr>
          <a:xfrm>
            <a:off x="6718300" y="749300"/>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1506279"/>
            <a:ext cx="7975600" cy="4486275"/>
          </a:xfrm>
          <a:prstGeom prst="rect">
            <a:avLst/>
          </a:prstGeom>
        </p:spPr>
      </p:pic>
      <p:sp>
        <p:nvSpPr>
          <p:cNvPr id="4" name="TextBox 3"/>
          <p:cNvSpPr txBox="1"/>
          <p:nvPr/>
        </p:nvSpPr>
        <p:spPr>
          <a:xfrm>
            <a:off x="546100" y="435014"/>
            <a:ext cx="3838854" cy="461665"/>
          </a:xfrm>
          <a:prstGeom prst="rect">
            <a:avLst/>
          </a:prstGeom>
          <a:noFill/>
        </p:spPr>
        <p:txBody>
          <a:bodyPr wrap="square" rtlCol="0">
            <a:spAutoFit/>
          </a:bodyPr>
          <a:lstStyle/>
          <a:p>
            <a:r>
              <a:rPr lang="en-US" sz="2400" b="1" dirty="0" smtClean="0"/>
              <a:t>Tracking the Elephant</a:t>
            </a:r>
            <a:endParaRPr lang="en-US" sz="2400" b="1" dirty="0"/>
          </a:p>
        </p:txBody>
      </p:sp>
    </p:spTree>
    <p:extLst>
      <p:ext uri="{BB962C8B-B14F-4D97-AF65-F5344CB8AC3E}">
        <p14:creationId xmlns:p14="http://schemas.microsoft.com/office/powerpoint/2010/main" val="4013937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279400"/>
            <a:ext cx="8712200" cy="6388100"/>
          </a:xfrm>
        </p:spPr>
        <p:txBody>
          <a:bodyPr>
            <a:normAutofit fontScale="70000" lnSpcReduction="20000"/>
          </a:bodyPr>
          <a:lstStyle/>
          <a:p>
            <a:pPr marL="0" indent="0">
              <a:lnSpc>
                <a:spcPct val="220000"/>
              </a:lnSpc>
              <a:buNone/>
            </a:pPr>
            <a:r>
              <a:rPr lang="en-US" sz="2600" dirty="0" smtClean="0"/>
              <a:t>‘For </a:t>
            </a:r>
            <a:r>
              <a:rPr lang="en-US" sz="2600" dirty="0"/>
              <a:t>instance, track 5 of my solo album – ‘</a:t>
            </a:r>
            <a:r>
              <a:rPr lang="en-US" sz="2600" dirty="0" err="1"/>
              <a:t>Continu</a:t>
            </a:r>
            <a:r>
              <a:rPr lang="en-US" sz="2600" dirty="0"/>
              <a:t>’ - the piece titled ‘</a:t>
            </a:r>
            <a:r>
              <a:rPr lang="en-US" sz="2600" dirty="0" err="1"/>
              <a:t>Gharghab</a:t>
            </a:r>
            <a:r>
              <a:rPr lang="en-US" sz="2600" dirty="0"/>
              <a:t>’ (in Persian) (‘deep waters’ in English). The whole piece was based on the very first phrase, the first 3 seconds of the piece, and built as I performed it in the studio. And that 1</a:t>
            </a:r>
            <a:r>
              <a:rPr lang="en-US" sz="2600" baseline="30000" dirty="0"/>
              <a:t>st</a:t>
            </a:r>
            <a:r>
              <a:rPr lang="en-US" sz="2600" dirty="0"/>
              <a:t> phrase was a discovery that later was combined with my other findings about flowing rhythms and short minimalist-like connecting </a:t>
            </a:r>
            <a:r>
              <a:rPr lang="en-US" sz="2600" dirty="0" smtClean="0"/>
              <a:t>phrases’. </a:t>
            </a:r>
            <a:r>
              <a:rPr lang="en-US" sz="2600" dirty="0"/>
              <a:t>(</a:t>
            </a:r>
            <a:r>
              <a:rPr lang="en-US" sz="2600" dirty="0" err="1"/>
              <a:t>Negar</a:t>
            </a:r>
            <a:r>
              <a:rPr lang="en-US" sz="2600" dirty="0"/>
              <a:t> </a:t>
            </a:r>
            <a:r>
              <a:rPr lang="en-US" sz="2600" dirty="0" err="1"/>
              <a:t>Boubon</a:t>
            </a:r>
            <a:r>
              <a:rPr lang="en-US" sz="2600" dirty="0"/>
              <a:t>, personal correspondence, August 2017</a:t>
            </a:r>
            <a:r>
              <a:rPr lang="en-US" sz="2600" dirty="0" smtClean="0"/>
              <a:t>)</a:t>
            </a:r>
          </a:p>
          <a:p>
            <a:pPr marL="0" indent="0">
              <a:lnSpc>
                <a:spcPct val="220000"/>
              </a:lnSpc>
              <a:buNone/>
            </a:pPr>
            <a:endParaRPr lang="en-US" sz="2000" dirty="0"/>
          </a:p>
          <a:p>
            <a:pPr marL="0" indent="0">
              <a:lnSpc>
                <a:spcPct val="170000"/>
              </a:lnSpc>
              <a:buNone/>
            </a:pPr>
            <a:endParaRPr lang="en-GB" sz="3800" dirty="0">
              <a:solidFill>
                <a:srgbClr val="000000"/>
              </a:solidFill>
            </a:endParaRPr>
          </a:p>
          <a:p>
            <a:pPr marL="0" lvl="0" indent="0">
              <a:lnSpc>
                <a:spcPct val="170000"/>
              </a:lnSpc>
              <a:buNone/>
            </a:pPr>
            <a:endParaRPr lang="en-GB" sz="2900" dirty="0" smtClean="0">
              <a:latin typeface="Candara"/>
              <a:cs typeface="Candara"/>
            </a:endParaRPr>
          </a:p>
          <a:p>
            <a:pPr marL="0" lvl="0" indent="0">
              <a:lnSpc>
                <a:spcPct val="170000"/>
              </a:lnSpc>
              <a:buNone/>
            </a:pPr>
            <a:endParaRPr lang="en-GB" sz="2100" dirty="0" smtClean="0">
              <a:latin typeface="Candara"/>
              <a:cs typeface="Candara"/>
            </a:endParaRPr>
          </a:p>
          <a:p>
            <a:pPr marL="0" lvl="0" indent="0">
              <a:buNone/>
            </a:pPr>
            <a:endParaRPr lang="en-GB" sz="1800" dirty="0">
              <a:solidFill>
                <a:srgbClr val="FFFFFF"/>
              </a:solidFill>
              <a:latin typeface="Candara"/>
              <a:cs typeface="Candara"/>
            </a:endParaRPr>
          </a:p>
          <a:p>
            <a:pPr marL="0" lvl="0" indent="0">
              <a:buNone/>
            </a:pPr>
            <a:r>
              <a:rPr lang="en-GB" dirty="0" smtClean="0">
                <a:solidFill>
                  <a:srgbClr val="FFFFFF"/>
                </a:solidFill>
              </a:rPr>
              <a:t>Music</a:t>
            </a:r>
            <a:r>
              <a:rPr lang="en-GB" dirty="0">
                <a:solidFill>
                  <a:srgbClr val="FFFFFF"/>
                </a:solidFill>
              </a:rPr>
              <a:t>’)</a:t>
            </a:r>
          </a:p>
          <a:p>
            <a:endParaRPr lang="en-US" dirty="0"/>
          </a:p>
        </p:txBody>
      </p:sp>
      <p:pic>
        <p:nvPicPr>
          <p:cNvPr id="4" name="Picture 3"/>
          <p:cNvPicPr>
            <a:picLocks noChangeAspect="1"/>
          </p:cNvPicPr>
          <p:nvPr/>
        </p:nvPicPr>
        <p:blipFill>
          <a:blip r:embed="rId4"/>
          <a:stretch>
            <a:fillRect/>
          </a:stretch>
        </p:blipFill>
        <p:spPr>
          <a:xfrm>
            <a:off x="1566649" y="3632201"/>
            <a:ext cx="3940966" cy="2934306"/>
          </a:xfrm>
          <a:prstGeom prst="rect">
            <a:avLst/>
          </a:prstGeom>
        </p:spPr>
      </p:pic>
      <p:pic>
        <p:nvPicPr>
          <p:cNvPr id="2" name="05 Gouffr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5836" y="3632201"/>
            <a:ext cx="607292" cy="342900"/>
          </a:xfrm>
          <a:prstGeom prst="rect">
            <a:avLst/>
          </a:prstGeom>
        </p:spPr>
      </p:pic>
    </p:spTree>
    <p:extLst>
      <p:ext uri="{BB962C8B-B14F-4D97-AF65-F5344CB8AC3E}">
        <p14:creationId xmlns:p14="http://schemas.microsoft.com/office/powerpoint/2010/main" val="77876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279400"/>
            <a:ext cx="8712200" cy="6388100"/>
          </a:xfrm>
        </p:spPr>
        <p:txBody>
          <a:bodyPr>
            <a:normAutofit/>
          </a:bodyPr>
          <a:lstStyle/>
          <a:p>
            <a:pPr marL="0" indent="0">
              <a:lnSpc>
                <a:spcPct val="170000"/>
              </a:lnSpc>
              <a:buNone/>
            </a:pPr>
            <a:endParaRPr lang="en-GB" sz="3800" dirty="0" smtClean="0">
              <a:solidFill>
                <a:srgbClr val="000000"/>
              </a:solidFill>
            </a:endParaRPr>
          </a:p>
          <a:p>
            <a:pPr marL="0" indent="0">
              <a:lnSpc>
                <a:spcPct val="170000"/>
              </a:lnSpc>
              <a:buNone/>
            </a:pPr>
            <a:endParaRPr lang="en-GB" sz="3800" dirty="0">
              <a:solidFill>
                <a:srgbClr val="000000"/>
              </a:solidFill>
            </a:endParaRPr>
          </a:p>
          <a:p>
            <a:pPr marL="0" lvl="0" indent="0">
              <a:lnSpc>
                <a:spcPct val="170000"/>
              </a:lnSpc>
              <a:buNone/>
            </a:pPr>
            <a:endParaRPr lang="en-GB" sz="2900" dirty="0" smtClean="0">
              <a:latin typeface="Candara"/>
              <a:cs typeface="Candara"/>
            </a:endParaRPr>
          </a:p>
          <a:p>
            <a:pPr marL="0" lvl="0" indent="0">
              <a:lnSpc>
                <a:spcPct val="170000"/>
              </a:lnSpc>
              <a:buNone/>
            </a:pPr>
            <a:endParaRPr lang="en-GB" sz="2100" dirty="0" smtClean="0">
              <a:latin typeface="Candara"/>
              <a:cs typeface="Candara"/>
            </a:endParaRPr>
          </a:p>
          <a:p>
            <a:pPr marL="0" lvl="0" indent="0">
              <a:buNone/>
            </a:pPr>
            <a:endParaRPr lang="en-GB" sz="1800" dirty="0">
              <a:solidFill>
                <a:srgbClr val="FFFFFF"/>
              </a:solidFill>
              <a:latin typeface="Candara"/>
              <a:cs typeface="Candara"/>
            </a:endParaRPr>
          </a:p>
          <a:p>
            <a:pPr marL="0" lvl="0" indent="0">
              <a:buNone/>
            </a:pPr>
            <a:r>
              <a:rPr lang="en-GB" dirty="0" smtClean="0">
                <a:solidFill>
                  <a:srgbClr val="FFFFFF"/>
                </a:solidFill>
              </a:rPr>
              <a:t>Music</a:t>
            </a:r>
            <a:r>
              <a:rPr lang="en-GB" dirty="0">
                <a:solidFill>
                  <a:srgbClr val="FFFFFF"/>
                </a:solidFill>
              </a:rPr>
              <a:t>’)</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299" y="1587500"/>
            <a:ext cx="4914901" cy="3428143"/>
          </a:xfrm>
          <a:prstGeom prst="rect">
            <a:avLst/>
          </a:prstGeom>
        </p:spPr>
      </p:pic>
    </p:spTree>
    <p:extLst>
      <p:ext uri="{BB962C8B-B14F-4D97-AF65-F5344CB8AC3E}">
        <p14:creationId xmlns:p14="http://schemas.microsoft.com/office/powerpoint/2010/main" val="237691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139700"/>
            <a:ext cx="8407400" cy="5986463"/>
          </a:xfrm>
        </p:spPr>
        <p:txBody>
          <a:bodyPr>
            <a:normAutofit/>
          </a:bodyPr>
          <a:lstStyle/>
          <a:p>
            <a:pPr marL="0" indent="0">
              <a:buNone/>
            </a:pPr>
            <a:endParaRPr lang="en-US" sz="2000" b="1" dirty="0" smtClean="0">
              <a:latin typeface="Candara"/>
              <a:cs typeface="Candara"/>
            </a:endParaRPr>
          </a:p>
          <a:p>
            <a:pPr marL="0" indent="0">
              <a:buNone/>
            </a:pPr>
            <a:r>
              <a:rPr lang="en-GB" sz="2000" i="1" dirty="0" err="1" smtClean="0">
                <a:latin typeface="Candara"/>
                <a:cs typeface="Candara"/>
              </a:rPr>
              <a:t>musiqi</a:t>
            </a:r>
            <a:r>
              <a:rPr lang="en-GB" sz="2000" i="1" dirty="0" smtClean="0">
                <a:latin typeface="Candara"/>
                <a:cs typeface="Candara"/>
              </a:rPr>
              <a:t>-e </a:t>
            </a:r>
            <a:r>
              <a:rPr lang="en-GB" sz="2000" i="1" dirty="0" err="1" smtClean="0">
                <a:latin typeface="Candara"/>
                <a:cs typeface="Candara"/>
              </a:rPr>
              <a:t>assil</a:t>
            </a:r>
            <a:endParaRPr lang="en-GB" sz="2000" i="1" dirty="0" smtClean="0">
              <a:latin typeface="Candara"/>
              <a:cs typeface="Candara"/>
            </a:endParaRPr>
          </a:p>
          <a:p>
            <a:pPr marL="0" indent="0">
              <a:buNone/>
            </a:pPr>
            <a:endParaRPr lang="en-GB" sz="2000" i="1" dirty="0" smtClean="0">
              <a:latin typeface="Candara"/>
              <a:cs typeface="Candara"/>
            </a:endParaRPr>
          </a:p>
          <a:p>
            <a:pPr marL="0" indent="0">
              <a:buNone/>
            </a:pPr>
            <a:r>
              <a:rPr lang="en-GB" sz="2000" i="1" dirty="0" err="1" smtClean="0">
                <a:latin typeface="Candara"/>
                <a:cs typeface="Candara"/>
              </a:rPr>
              <a:t>bedāheh-navāzi</a:t>
            </a:r>
            <a:r>
              <a:rPr lang="en-GB" sz="2000" dirty="0" smtClean="0">
                <a:latin typeface="Candara"/>
                <a:cs typeface="Candara"/>
              </a:rPr>
              <a:t> (improvisation)</a:t>
            </a:r>
          </a:p>
          <a:p>
            <a:pPr marL="0" indent="0">
              <a:buNone/>
            </a:pPr>
            <a:endParaRPr lang="en-GB" sz="2000" i="1" dirty="0" smtClean="0">
              <a:latin typeface="Candara"/>
              <a:cs typeface="Candara"/>
            </a:endParaRPr>
          </a:p>
          <a:p>
            <a:pPr marL="0" indent="0">
              <a:buNone/>
            </a:pPr>
            <a:r>
              <a:rPr lang="en-GB" sz="2000" i="1" dirty="0" err="1" smtClean="0">
                <a:latin typeface="Candara"/>
                <a:cs typeface="Candara"/>
              </a:rPr>
              <a:t>āhang-sāz</a:t>
            </a:r>
            <a:r>
              <a:rPr lang="en-GB" sz="2000" dirty="0" smtClean="0">
                <a:latin typeface="Candara"/>
                <a:cs typeface="Candara"/>
              </a:rPr>
              <a:t> (composer)</a:t>
            </a:r>
          </a:p>
          <a:p>
            <a:pPr marL="0" indent="0">
              <a:buNone/>
            </a:pPr>
            <a:endParaRPr lang="en-GB" sz="2000" b="1" dirty="0">
              <a:latin typeface="Candara"/>
              <a:cs typeface="Candara"/>
            </a:endParaRPr>
          </a:p>
          <a:p>
            <a:pPr marL="0" indent="0">
              <a:buNone/>
            </a:pPr>
            <a:r>
              <a:rPr lang="en-GB" sz="2000" i="1" dirty="0" err="1"/>
              <a:t>dastgāh</a:t>
            </a:r>
            <a:r>
              <a:rPr lang="en-GB" sz="2000" i="1" dirty="0"/>
              <a:t> </a:t>
            </a:r>
            <a:r>
              <a:rPr lang="en-GB" sz="2000" i="1" dirty="0" err="1"/>
              <a:t>Segāh</a:t>
            </a:r>
            <a:endParaRPr lang="en-US" sz="2000" b="1" dirty="0">
              <a:latin typeface="Candara"/>
              <a:cs typeface="Candara"/>
            </a:endParaRPr>
          </a:p>
        </p:txBody>
      </p:sp>
    </p:spTree>
    <p:extLst>
      <p:ext uri="{BB962C8B-B14F-4D97-AF65-F5344CB8AC3E}">
        <p14:creationId xmlns:p14="http://schemas.microsoft.com/office/powerpoint/2010/main" val="40817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4 Ashgate Book Track 0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9181" y="5897336"/>
            <a:ext cx="360574" cy="360574"/>
          </a:xfrm>
          <a:prstGeom prst="rect">
            <a:avLst/>
          </a:prstGeom>
        </p:spPr>
      </p:pic>
      <p:pic>
        <p:nvPicPr>
          <p:cNvPr id="8" name="Picture 7"/>
          <p:cNvPicPr>
            <a:picLocks noChangeAspect="1"/>
          </p:cNvPicPr>
          <p:nvPr/>
        </p:nvPicPr>
        <p:blipFill>
          <a:blip r:embed="rId5"/>
          <a:stretch>
            <a:fillRect/>
          </a:stretch>
        </p:blipFill>
        <p:spPr>
          <a:xfrm>
            <a:off x="4347543" y="3937001"/>
            <a:ext cx="4712682" cy="2801698"/>
          </a:xfrm>
          <a:prstGeom prst="rect">
            <a:avLst/>
          </a:prstGeom>
        </p:spPr>
      </p:pic>
      <p:pic>
        <p:nvPicPr>
          <p:cNvPr id="14" name="Content Placeholder 13"/>
          <p:cNvPicPr>
            <a:picLocks noGrp="1" noChangeAspect="1"/>
          </p:cNvPicPr>
          <p:nvPr>
            <p:ph idx="1"/>
          </p:nvPr>
        </p:nvPicPr>
        <p:blipFill rotWithShape="1">
          <a:blip r:embed="rId6"/>
          <a:srcRect t="-33002" b="-2084"/>
          <a:stretch/>
        </p:blipFill>
        <p:spPr>
          <a:xfrm>
            <a:off x="-288120" y="-942152"/>
            <a:ext cx="9644969" cy="4316421"/>
          </a:xfrm>
        </p:spPr>
      </p:pic>
      <p:sp>
        <p:nvSpPr>
          <p:cNvPr id="2" name="TextBox 1"/>
          <p:cNvSpPr txBox="1"/>
          <p:nvPr/>
        </p:nvSpPr>
        <p:spPr>
          <a:xfrm>
            <a:off x="1921933" y="5300133"/>
            <a:ext cx="184666" cy="369332"/>
          </a:xfrm>
          <a:prstGeom prst="rect">
            <a:avLst/>
          </a:prstGeom>
          <a:noFill/>
        </p:spPr>
        <p:txBody>
          <a:bodyPr wrap="none" rtlCol="0">
            <a:spAutoFit/>
          </a:bodyPr>
          <a:lstStyle/>
          <a:p>
            <a:endParaRPr lang="en-US" dirty="0"/>
          </a:p>
        </p:txBody>
      </p:sp>
      <p:sp>
        <p:nvSpPr>
          <p:cNvPr id="5" name="TextBox 4"/>
          <p:cNvSpPr txBox="1"/>
          <p:nvPr/>
        </p:nvSpPr>
        <p:spPr>
          <a:xfrm>
            <a:off x="149916" y="4216400"/>
            <a:ext cx="4148665" cy="923330"/>
          </a:xfrm>
          <a:prstGeom prst="rect">
            <a:avLst/>
          </a:prstGeom>
          <a:noFill/>
        </p:spPr>
        <p:txBody>
          <a:bodyPr wrap="square" rtlCol="0">
            <a:spAutoFit/>
          </a:bodyPr>
          <a:lstStyle/>
          <a:p>
            <a:r>
              <a:rPr lang="en-GB" i="1" smtClean="0">
                <a:latin typeface="Candara"/>
                <a:cs typeface="Candara"/>
              </a:rPr>
              <a:t>Gusheh </a:t>
            </a:r>
            <a:r>
              <a:rPr lang="en-GB" i="1" dirty="0" smtClean="0">
                <a:latin typeface="Candara"/>
                <a:cs typeface="Candara"/>
              </a:rPr>
              <a:t>z</a:t>
            </a:r>
            <a:r>
              <a:rPr lang="en-US" i="1" dirty="0" err="1" smtClean="0">
                <a:latin typeface="Candara"/>
                <a:cs typeface="Candara"/>
              </a:rPr>
              <a:t>ā</a:t>
            </a:r>
            <a:r>
              <a:rPr lang="en-GB" i="1" dirty="0" err="1" smtClean="0">
                <a:latin typeface="Candara"/>
                <a:cs typeface="Candara"/>
              </a:rPr>
              <a:t>bol</a:t>
            </a:r>
            <a:r>
              <a:rPr lang="en-GB" i="1" dirty="0" smtClean="0">
                <a:latin typeface="Candara"/>
                <a:cs typeface="Candara"/>
              </a:rPr>
              <a:t> </a:t>
            </a:r>
            <a:r>
              <a:rPr lang="en-GB" dirty="0" smtClean="0">
                <a:latin typeface="Candara"/>
                <a:cs typeface="Candara"/>
              </a:rPr>
              <a:t>– performed by </a:t>
            </a:r>
            <a:r>
              <a:rPr lang="en-GB" dirty="0" err="1">
                <a:latin typeface="Candara"/>
                <a:cs typeface="Candara"/>
              </a:rPr>
              <a:t>Farhang</a:t>
            </a:r>
            <a:r>
              <a:rPr lang="en-GB" dirty="0">
                <a:latin typeface="Candara"/>
                <a:cs typeface="Candara"/>
              </a:rPr>
              <a:t> </a:t>
            </a:r>
            <a:r>
              <a:rPr lang="en-GB" i="1" dirty="0" smtClean="0">
                <a:latin typeface="Candara"/>
                <a:cs typeface="Candara"/>
              </a:rPr>
              <a:t>Sharif, t</a:t>
            </a:r>
            <a:r>
              <a:rPr lang="en-US" i="1" dirty="0" err="1" smtClean="0">
                <a:latin typeface="Candara"/>
                <a:cs typeface="Candara"/>
              </a:rPr>
              <a:t>ā</a:t>
            </a:r>
            <a:r>
              <a:rPr lang="en-GB" i="1" dirty="0" smtClean="0">
                <a:latin typeface="Candara"/>
                <a:cs typeface="Candara"/>
              </a:rPr>
              <a:t>r</a:t>
            </a:r>
            <a:r>
              <a:rPr lang="en-GB" dirty="0" smtClean="0">
                <a:latin typeface="Candara"/>
                <a:cs typeface="Candara"/>
              </a:rPr>
              <a:t> (long</a:t>
            </a:r>
            <a:r>
              <a:rPr lang="en-GB" dirty="0">
                <a:latin typeface="Candara"/>
                <a:cs typeface="Candara"/>
              </a:rPr>
              <a:t>-necked plucked lute). U</a:t>
            </a:r>
            <a:r>
              <a:rPr lang="en-GB" dirty="0" smtClean="0">
                <a:latin typeface="Candara"/>
                <a:cs typeface="Candara"/>
              </a:rPr>
              <a:t>npublished recording, c.1970</a:t>
            </a:r>
            <a:endParaRPr lang="en-US" dirty="0">
              <a:latin typeface="Candara"/>
              <a:cs typeface="Candara"/>
            </a:endParaRPr>
          </a:p>
        </p:txBody>
      </p:sp>
    </p:spTree>
    <p:extLst>
      <p:ext uri="{BB962C8B-B14F-4D97-AF65-F5344CB8AC3E}">
        <p14:creationId xmlns:p14="http://schemas.microsoft.com/office/powerpoint/2010/main" val="2444202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190500"/>
            <a:ext cx="8966200" cy="6400800"/>
          </a:xfrm>
        </p:spPr>
        <p:txBody>
          <a:bodyPr>
            <a:normAutofit/>
          </a:bodyPr>
          <a:lstStyle/>
          <a:p>
            <a:pPr marL="0" indent="0">
              <a:lnSpc>
                <a:spcPct val="220000"/>
              </a:lnSpc>
              <a:buNone/>
            </a:pPr>
            <a:r>
              <a:rPr lang="en-US" sz="1800" b="1" dirty="0" smtClean="0">
                <a:latin typeface="Candara"/>
                <a:cs typeface="Candara"/>
              </a:rPr>
              <a:t>Strategies/principles</a:t>
            </a:r>
          </a:p>
          <a:p>
            <a:pPr marL="0" indent="0">
              <a:buNone/>
            </a:pPr>
            <a:endParaRPr lang="en-US" sz="1800" dirty="0" smtClean="0">
              <a:latin typeface="Candara"/>
              <a:cs typeface="Candara"/>
            </a:endParaRPr>
          </a:p>
          <a:p>
            <a:pPr marL="0" indent="0">
              <a:buNone/>
            </a:pPr>
            <a:r>
              <a:rPr lang="en-US" sz="1800" dirty="0" smtClean="0">
                <a:latin typeface="Candara"/>
                <a:cs typeface="Candara"/>
              </a:rPr>
              <a:t>Different material developed in the same way</a:t>
            </a:r>
            <a:endParaRPr lang="en-US" sz="1800" dirty="0">
              <a:latin typeface="Candara"/>
              <a:cs typeface="Candara"/>
            </a:endParaRPr>
          </a:p>
        </p:txBody>
      </p:sp>
      <p:pic>
        <p:nvPicPr>
          <p:cNvPr id="5" name="Picture 4"/>
          <p:cNvPicPr>
            <a:picLocks noChangeAspect="1"/>
          </p:cNvPicPr>
          <p:nvPr/>
        </p:nvPicPr>
        <p:blipFill>
          <a:blip r:embed="rId2"/>
          <a:stretch>
            <a:fillRect/>
          </a:stretch>
        </p:blipFill>
        <p:spPr>
          <a:xfrm>
            <a:off x="0" y="1783665"/>
            <a:ext cx="9144000" cy="1088371"/>
          </a:xfrm>
          <a:prstGeom prst="rect">
            <a:avLst/>
          </a:prstGeom>
        </p:spPr>
      </p:pic>
      <p:pic>
        <p:nvPicPr>
          <p:cNvPr id="7" name="Picture 6"/>
          <p:cNvPicPr>
            <a:picLocks noChangeAspect="1"/>
          </p:cNvPicPr>
          <p:nvPr/>
        </p:nvPicPr>
        <p:blipFill>
          <a:blip r:embed="rId3"/>
          <a:stretch>
            <a:fillRect/>
          </a:stretch>
        </p:blipFill>
        <p:spPr>
          <a:xfrm>
            <a:off x="0" y="3846726"/>
            <a:ext cx="9144000" cy="960290"/>
          </a:xfrm>
          <a:prstGeom prst="rect">
            <a:avLst/>
          </a:prstGeom>
        </p:spPr>
      </p:pic>
      <p:sp>
        <p:nvSpPr>
          <p:cNvPr id="18" name="TextBox 17"/>
          <p:cNvSpPr txBox="1"/>
          <p:nvPr/>
        </p:nvSpPr>
        <p:spPr>
          <a:xfrm>
            <a:off x="177800" y="4696203"/>
            <a:ext cx="5138891" cy="369332"/>
          </a:xfrm>
          <a:prstGeom prst="rect">
            <a:avLst/>
          </a:prstGeom>
          <a:noFill/>
        </p:spPr>
        <p:txBody>
          <a:bodyPr wrap="none" rtlCol="0">
            <a:spAutoFit/>
          </a:bodyPr>
          <a:lstStyle/>
          <a:p>
            <a:r>
              <a:rPr lang="en-GB" dirty="0" smtClean="0">
                <a:latin typeface="Candara"/>
                <a:cs typeface="Candara"/>
              </a:rPr>
              <a:t>From </a:t>
            </a:r>
            <a:r>
              <a:rPr lang="en-GB" i="1" dirty="0" err="1" smtClean="0">
                <a:latin typeface="Candara"/>
                <a:cs typeface="Candara"/>
              </a:rPr>
              <a:t>Segāh</a:t>
            </a:r>
            <a:r>
              <a:rPr lang="en-GB" dirty="0" smtClean="0">
                <a:latin typeface="Candara"/>
                <a:cs typeface="Candara"/>
              </a:rPr>
              <a:t>, </a:t>
            </a:r>
            <a:r>
              <a:rPr lang="en-GB" i="1" dirty="0" err="1" smtClean="0">
                <a:latin typeface="Candara"/>
                <a:cs typeface="Candara"/>
              </a:rPr>
              <a:t>dar</a:t>
            </a:r>
            <a:r>
              <a:rPr lang="en-GB" i="1" dirty="0" err="1">
                <a:latin typeface="Candara"/>
                <a:cs typeface="Candara"/>
              </a:rPr>
              <a:t>ā</a:t>
            </a:r>
            <a:r>
              <a:rPr lang="en-GB" i="1" dirty="0" err="1" smtClean="0">
                <a:latin typeface="Candara"/>
                <a:cs typeface="Candara"/>
              </a:rPr>
              <a:t>mad</a:t>
            </a:r>
            <a:r>
              <a:rPr lang="en-GB" dirty="0" smtClean="0">
                <a:latin typeface="Candara"/>
                <a:cs typeface="Candara"/>
              </a:rPr>
              <a:t>, Ahmad </a:t>
            </a:r>
            <a:r>
              <a:rPr lang="en-GB" dirty="0" err="1">
                <a:latin typeface="Candara"/>
                <a:cs typeface="Candara"/>
              </a:rPr>
              <a:t>Ebadi</a:t>
            </a:r>
            <a:r>
              <a:rPr lang="en-GB" dirty="0">
                <a:latin typeface="Candara"/>
                <a:cs typeface="Candara"/>
              </a:rPr>
              <a:t> (</a:t>
            </a:r>
            <a:r>
              <a:rPr lang="en-GB" i="1" dirty="0" err="1">
                <a:latin typeface="Candara"/>
                <a:cs typeface="Candara"/>
              </a:rPr>
              <a:t>setār</a:t>
            </a:r>
            <a:r>
              <a:rPr lang="en-GB" dirty="0" smtClean="0">
                <a:latin typeface="Candara"/>
                <a:cs typeface="Candara"/>
              </a:rPr>
              <a:t>) (1970s)</a:t>
            </a:r>
            <a:r>
              <a:rPr lang="en-GB" i="1" dirty="0" smtClean="0">
                <a:latin typeface="Candara"/>
                <a:cs typeface="Candara"/>
              </a:rPr>
              <a:t> </a:t>
            </a:r>
            <a:endParaRPr lang="en-US" dirty="0">
              <a:latin typeface="Candara"/>
              <a:cs typeface="Candara"/>
            </a:endParaRPr>
          </a:p>
        </p:txBody>
      </p:sp>
      <p:sp>
        <p:nvSpPr>
          <p:cNvPr id="19" name="TextBox 18"/>
          <p:cNvSpPr txBox="1"/>
          <p:nvPr/>
        </p:nvSpPr>
        <p:spPr>
          <a:xfrm>
            <a:off x="166652" y="2872036"/>
            <a:ext cx="5270537" cy="646331"/>
          </a:xfrm>
          <a:prstGeom prst="rect">
            <a:avLst/>
          </a:prstGeom>
          <a:noFill/>
        </p:spPr>
        <p:txBody>
          <a:bodyPr wrap="none" rtlCol="0">
            <a:spAutoFit/>
          </a:bodyPr>
          <a:lstStyle/>
          <a:p>
            <a:r>
              <a:rPr lang="en-GB" dirty="0">
                <a:latin typeface="Candara"/>
                <a:cs typeface="Candara"/>
              </a:rPr>
              <a:t>From </a:t>
            </a:r>
            <a:r>
              <a:rPr lang="en-GB" i="1" dirty="0" err="1" smtClean="0">
                <a:latin typeface="Candara"/>
                <a:cs typeface="Candara"/>
              </a:rPr>
              <a:t>Māhur</a:t>
            </a:r>
            <a:r>
              <a:rPr lang="en-GB" dirty="0" smtClean="0">
                <a:latin typeface="Candara"/>
                <a:cs typeface="Candara"/>
              </a:rPr>
              <a:t>, </a:t>
            </a:r>
            <a:r>
              <a:rPr lang="en-GB" i="1" dirty="0" err="1">
                <a:latin typeface="Candara"/>
                <a:cs typeface="Candara"/>
              </a:rPr>
              <a:t>darāmad</a:t>
            </a:r>
            <a:r>
              <a:rPr lang="en-GB" dirty="0">
                <a:latin typeface="Candara"/>
                <a:cs typeface="Candara"/>
              </a:rPr>
              <a:t>, </a:t>
            </a:r>
            <a:r>
              <a:rPr lang="en-GB" dirty="0" err="1" smtClean="0">
                <a:latin typeface="Candara"/>
                <a:cs typeface="Candara"/>
              </a:rPr>
              <a:t>Hossein</a:t>
            </a:r>
            <a:r>
              <a:rPr lang="en-GB" dirty="0" smtClean="0">
                <a:latin typeface="Candara"/>
                <a:cs typeface="Candara"/>
              </a:rPr>
              <a:t> </a:t>
            </a:r>
            <a:r>
              <a:rPr lang="en-GB" dirty="0" err="1" smtClean="0">
                <a:latin typeface="Candara"/>
                <a:cs typeface="Candara"/>
              </a:rPr>
              <a:t>Alizadeh</a:t>
            </a:r>
            <a:r>
              <a:rPr lang="en-GB" dirty="0" smtClean="0">
                <a:latin typeface="Candara"/>
                <a:cs typeface="Candara"/>
              </a:rPr>
              <a:t> (</a:t>
            </a:r>
            <a:r>
              <a:rPr lang="en-GB" i="1" dirty="0" err="1" smtClean="0">
                <a:latin typeface="Candara"/>
                <a:cs typeface="Candara"/>
              </a:rPr>
              <a:t>tār</a:t>
            </a:r>
            <a:r>
              <a:rPr lang="en-GB" dirty="0" smtClean="0">
                <a:latin typeface="Candara"/>
                <a:cs typeface="Candara"/>
              </a:rPr>
              <a:t>) (1986)</a:t>
            </a:r>
            <a:r>
              <a:rPr lang="en-GB" i="1" dirty="0" smtClean="0">
                <a:latin typeface="Candara"/>
                <a:cs typeface="Candara"/>
              </a:rPr>
              <a:t> </a:t>
            </a:r>
            <a:endParaRPr lang="en-US" dirty="0">
              <a:latin typeface="Candara"/>
              <a:cs typeface="Candara"/>
            </a:endParaRPr>
          </a:p>
          <a:p>
            <a:endParaRPr lang="en-US" dirty="0"/>
          </a:p>
        </p:txBody>
      </p:sp>
    </p:spTree>
    <p:extLst>
      <p:ext uri="{BB962C8B-B14F-4D97-AF65-F5344CB8AC3E}">
        <p14:creationId xmlns:p14="http://schemas.microsoft.com/office/powerpoint/2010/main" val="2606517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190500"/>
            <a:ext cx="8966200" cy="6565900"/>
          </a:xfrm>
        </p:spPr>
        <p:txBody>
          <a:bodyPr>
            <a:normAutofit/>
          </a:bodyPr>
          <a:lstStyle/>
          <a:p>
            <a:pPr marL="0" indent="0">
              <a:lnSpc>
                <a:spcPct val="220000"/>
              </a:lnSpc>
              <a:buNone/>
            </a:pPr>
            <a:r>
              <a:rPr lang="en-US" sz="1800" b="1" dirty="0" smtClean="0">
                <a:latin typeface="Candara"/>
                <a:cs typeface="Candara"/>
              </a:rPr>
              <a:t>Strategies/principles</a:t>
            </a:r>
            <a:endParaRPr lang="en-US" sz="1800" b="1" dirty="0">
              <a:latin typeface="Candara"/>
              <a:cs typeface="Candara"/>
            </a:endParaRPr>
          </a:p>
          <a:p>
            <a:pPr marL="0" indent="0">
              <a:buNone/>
            </a:pPr>
            <a:r>
              <a:rPr lang="en-US" sz="1800" dirty="0" smtClean="0">
                <a:latin typeface="Candara"/>
                <a:cs typeface="Candara"/>
              </a:rPr>
              <a:t>Opening of </a:t>
            </a:r>
            <a:r>
              <a:rPr lang="en-US" sz="1800" i="1" dirty="0" err="1" smtClean="0">
                <a:latin typeface="Candara"/>
                <a:cs typeface="Candara"/>
              </a:rPr>
              <a:t>maqlub</a:t>
            </a:r>
            <a:r>
              <a:rPr lang="en-US" sz="1800" i="1" dirty="0">
                <a:latin typeface="Candara"/>
                <a:cs typeface="Candara"/>
              </a:rPr>
              <a:t> </a:t>
            </a:r>
            <a:r>
              <a:rPr lang="en-US" sz="1800" i="1" dirty="0" smtClean="0">
                <a:latin typeface="Candara"/>
                <a:cs typeface="Candara"/>
              </a:rPr>
              <a:t>– </a:t>
            </a:r>
            <a:r>
              <a:rPr lang="en-US" sz="1800" dirty="0" smtClean="0">
                <a:latin typeface="Candara"/>
                <a:cs typeface="Candara"/>
              </a:rPr>
              <a:t>same material developed differently</a:t>
            </a:r>
            <a:endParaRPr lang="en-US" dirty="0"/>
          </a:p>
        </p:txBody>
      </p:sp>
      <p:pic>
        <p:nvPicPr>
          <p:cNvPr id="9" name="Picture 8"/>
          <p:cNvPicPr>
            <a:picLocks noChangeAspect="1"/>
          </p:cNvPicPr>
          <p:nvPr/>
        </p:nvPicPr>
        <p:blipFill>
          <a:blip r:embed="rId2"/>
          <a:stretch>
            <a:fillRect/>
          </a:stretch>
        </p:blipFill>
        <p:spPr>
          <a:xfrm>
            <a:off x="0" y="1371600"/>
            <a:ext cx="9144000" cy="996281"/>
          </a:xfrm>
          <a:prstGeom prst="rect">
            <a:avLst/>
          </a:prstGeom>
        </p:spPr>
      </p:pic>
      <p:pic>
        <p:nvPicPr>
          <p:cNvPr id="17" name="Picture 16"/>
          <p:cNvPicPr>
            <a:picLocks noChangeAspect="1"/>
          </p:cNvPicPr>
          <p:nvPr/>
        </p:nvPicPr>
        <p:blipFill>
          <a:blip r:embed="rId3"/>
          <a:stretch>
            <a:fillRect/>
          </a:stretch>
        </p:blipFill>
        <p:spPr>
          <a:xfrm>
            <a:off x="0" y="2532981"/>
            <a:ext cx="9144000" cy="2110154"/>
          </a:xfrm>
          <a:prstGeom prst="rect">
            <a:avLst/>
          </a:prstGeom>
        </p:spPr>
      </p:pic>
      <p:pic>
        <p:nvPicPr>
          <p:cNvPr id="2" name="Picture 1"/>
          <p:cNvPicPr>
            <a:picLocks noChangeAspect="1"/>
          </p:cNvPicPr>
          <p:nvPr/>
        </p:nvPicPr>
        <p:blipFill>
          <a:blip r:embed="rId4"/>
          <a:stretch>
            <a:fillRect/>
          </a:stretch>
        </p:blipFill>
        <p:spPr>
          <a:xfrm>
            <a:off x="0" y="4862400"/>
            <a:ext cx="9144000" cy="1268604"/>
          </a:xfrm>
          <a:prstGeom prst="rect">
            <a:avLst/>
          </a:prstGeom>
        </p:spPr>
      </p:pic>
      <p:sp>
        <p:nvSpPr>
          <p:cNvPr id="8" name="TextBox 7"/>
          <p:cNvSpPr txBox="1"/>
          <p:nvPr/>
        </p:nvSpPr>
        <p:spPr>
          <a:xfrm>
            <a:off x="0" y="2209815"/>
            <a:ext cx="5263324" cy="646331"/>
          </a:xfrm>
          <a:prstGeom prst="rect">
            <a:avLst/>
          </a:prstGeom>
          <a:noFill/>
        </p:spPr>
        <p:txBody>
          <a:bodyPr wrap="none" rtlCol="0">
            <a:spAutoFit/>
          </a:bodyPr>
          <a:lstStyle/>
          <a:p>
            <a:r>
              <a:rPr lang="en-GB" dirty="0">
                <a:latin typeface="Candara"/>
                <a:cs typeface="Candara"/>
              </a:rPr>
              <a:t>From </a:t>
            </a:r>
            <a:r>
              <a:rPr lang="en-GB" i="1" dirty="0" err="1">
                <a:latin typeface="Candara"/>
                <a:cs typeface="Candara"/>
              </a:rPr>
              <a:t>Segāh</a:t>
            </a:r>
            <a:r>
              <a:rPr lang="en-GB" dirty="0">
                <a:latin typeface="Candara"/>
                <a:cs typeface="Candara"/>
              </a:rPr>
              <a:t>, </a:t>
            </a:r>
            <a:r>
              <a:rPr lang="en-GB" i="1" dirty="0" err="1" smtClean="0">
                <a:latin typeface="Candara"/>
                <a:cs typeface="Candara"/>
              </a:rPr>
              <a:t>maqlub</a:t>
            </a:r>
            <a:r>
              <a:rPr lang="en-GB" dirty="0" smtClean="0">
                <a:latin typeface="Candara"/>
                <a:cs typeface="Candara"/>
              </a:rPr>
              <a:t>, </a:t>
            </a:r>
            <a:r>
              <a:rPr lang="en-GB" dirty="0" err="1" smtClean="0">
                <a:latin typeface="Candara"/>
                <a:cs typeface="Candara"/>
              </a:rPr>
              <a:t>Nur</a:t>
            </a:r>
            <a:r>
              <a:rPr lang="en-GB" dirty="0" smtClean="0">
                <a:latin typeface="Candara"/>
                <a:cs typeface="Candara"/>
              </a:rPr>
              <a:t> Ali </a:t>
            </a:r>
            <a:r>
              <a:rPr lang="en-GB" dirty="0" err="1" smtClean="0">
                <a:latin typeface="Candara"/>
                <a:cs typeface="Candara"/>
              </a:rPr>
              <a:t>Boroumand</a:t>
            </a:r>
            <a:r>
              <a:rPr lang="en-GB" dirty="0" smtClean="0">
                <a:latin typeface="Candara"/>
                <a:cs typeface="Candara"/>
              </a:rPr>
              <a:t> (</a:t>
            </a:r>
            <a:r>
              <a:rPr lang="en-GB" i="1" dirty="0" err="1" smtClean="0">
                <a:latin typeface="Candara"/>
                <a:cs typeface="Candara"/>
              </a:rPr>
              <a:t>tār</a:t>
            </a:r>
            <a:r>
              <a:rPr lang="en-GB" dirty="0" smtClean="0">
                <a:latin typeface="Candara"/>
                <a:cs typeface="Candara"/>
              </a:rPr>
              <a:t>) (1972)</a:t>
            </a:r>
            <a:r>
              <a:rPr lang="en-GB" i="1" dirty="0" smtClean="0">
                <a:latin typeface="Candara"/>
                <a:cs typeface="Candara"/>
              </a:rPr>
              <a:t> </a:t>
            </a:r>
            <a:endParaRPr lang="en-US" dirty="0">
              <a:latin typeface="Candara"/>
              <a:cs typeface="Candara"/>
            </a:endParaRPr>
          </a:p>
          <a:p>
            <a:endParaRPr lang="en-US" dirty="0"/>
          </a:p>
        </p:txBody>
      </p:sp>
      <p:sp>
        <p:nvSpPr>
          <p:cNvPr id="10" name="TextBox 9"/>
          <p:cNvSpPr txBox="1"/>
          <p:nvPr/>
        </p:nvSpPr>
        <p:spPr>
          <a:xfrm>
            <a:off x="153730" y="4533845"/>
            <a:ext cx="5290938" cy="369332"/>
          </a:xfrm>
          <a:prstGeom prst="rect">
            <a:avLst/>
          </a:prstGeom>
          <a:noFill/>
        </p:spPr>
        <p:txBody>
          <a:bodyPr wrap="none" rtlCol="0">
            <a:spAutoFit/>
          </a:bodyPr>
          <a:lstStyle/>
          <a:p>
            <a:r>
              <a:rPr lang="en-GB" dirty="0">
                <a:latin typeface="Candara"/>
                <a:cs typeface="Candara"/>
              </a:rPr>
              <a:t>From </a:t>
            </a:r>
            <a:r>
              <a:rPr lang="en-GB" i="1" dirty="0" err="1">
                <a:latin typeface="Candara"/>
                <a:cs typeface="Candara"/>
              </a:rPr>
              <a:t>Segāh</a:t>
            </a:r>
            <a:r>
              <a:rPr lang="en-GB" dirty="0">
                <a:latin typeface="Candara"/>
                <a:cs typeface="Candara"/>
              </a:rPr>
              <a:t>, </a:t>
            </a:r>
            <a:r>
              <a:rPr lang="en-GB" i="1" dirty="0" err="1" smtClean="0">
                <a:latin typeface="Candara"/>
                <a:cs typeface="Candara"/>
              </a:rPr>
              <a:t>maqlub</a:t>
            </a:r>
            <a:r>
              <a:rPr lang="en-GB" dirty="0" smtClean="0">
                <a:latin typeface="Candara"/>
                <a:cs typeface="Candara"/>
              </a:rPr>
              <a:t>, </a:t>
            </a:r>
            <a:r>
              <a:rPr lang="en-GB" dirty="0" err="1" smtClean="0">
                <a:latin typeface="Candara"/>
                <a:cs typeface="Candara"/>
              </a:rPr>
              <a:t>Hossein</a:t>
            </a:r>
            <a:r>
              <a:rPr lang="en-GB" dirty="0" smtClean="0">
                <a:latin typeface="Candara"/>
                <a:cs typeface="Candara"/>
              </a:rPr>
              <a:t> </a:t>
            </a:r>
            <a:r>
              <a:rPr lang="en-GB" dirty="0" err="1" smtClean="0">
                <a:latin typeface="Candara"/>
                <a:cs typeface="Candara"/>
              </a:rPr>
              <a:t>Tehrani</a:t>
            </a:r>
            <a:r>
              <a:rPr lang="en-GB" dirty="0" smtClean="0">
                <a:latin typeface="Candara"/>
                <a:cs typeface="Candara"/>
              </a:rPr>
              <a:t> (</a:t>
            </a:r>
            <a:r>
              <a:rPr lang="en-GB" i="1" dirty="0" err="1" smtClean="0">
                <a:latin typeface="Candara"/>
                <a:cs typeface="Candara"/>
              </a:rPr>
              <a:t>santur</a:t>
            </a:r>
            <a:r>
              <a:rPr lang="en-GB" dirty="0" smtClean="0">
                <a:latin typeface="Candara"/>
                <a:cs typeface="Candara"/>
              </a:rPr>
              <a:t>) (1976)</a:t>
            </a:r>
            <a:r>
              <a:rPr lang="en-GB" i="1" dirty="0" smtClean="0">
                <a:latin typeface="Candara"/>
                <a:cs typeface="Candara"/>
              </a:rPr>
              <a:t> </a:t>
            </a:r>
            <a:endParaRPr lang="en-US" dirty="0">
              <a:latin typeface="Candara"/>
              <a:cs typeface="Candara"/>
            </a:endParaRPr>
          </a:p>
        </p:txBody>
      </p:sp>
      <p:sp>
        <p:nvSpPr>
          <p:cNvPr id="11" name="TextBox 10"/>
          <p:cNvSpPr txBox="1"/>
          <p:nvPr/>
        </p:nvSpPr>
        <p:spPr>
          <a:xfrm>
            <a:off x="153730" y="6131004"/>
            <a:ext cx="5007018" cy="369332"/>
          </a:xfrm>
          <a:prstGeom prst="rect">
            <a:avLst/>
          </a:prstGeom>
          <a:noFill/>
        </p:spPr>
        <p:txBody>
          <a:bodyPr wrap="none" rtlCol="0">
            <a:spAutoFit/>
          </a:bodyPr>
          <a:lstStyle/>
          <a:p>
            <a:r>
              <a:rPr lang="en-GB" dirty="0">
                <a:latin typeface="Candara"/>
                <a:cs typeface="Candara"/>
              </a:rPr>
              <a:t>From </a:t>
            </a:r>
            <a:r>
              <a:rPr lang="en-GB" i="1" dirty="0" err="1">
                <a:latin typeface="Candara"/>
                <a:cs typeface="Candara"/>
              </a:rPr>
              <a:t>Segāh</a:t>
            </a:r>
            <a:r>
              <a:rPr lang="en-GB" dirty="0">
                <a:latin typeface="Candara"/>
                <a:cs typeface="Candara"/>
              </a:rPr>
              <a:t>, </a:t>
            </a:r>
            <a:r>
              <a:rPr lang="en-GB" i="1" dirty="0" err="1" smtClean="0">
                <a:latin typeface="Candara"/>
                <a:cs typeface="Candara"/>
              </a:rPr>
              <a:t>maqlub</a:t>
            </a:r>
            <a:r>
              <a:rPr lang="en-GB" dirty="0" smtClean="0">
                <a:latin typeface="Candara"/>
                <a:cs typeface="Candara"/>
              </a:rPr>
              <a:t>, </a:t>
            </a:r>
            <a:r>
              <a:rPr lang="en-GB" dirty="0" err="1" smtClean="0">
                <a:latin typeface="Candara"/>
                <a:cs typeface="Candara"/>
              </a:rPr>
              <a:t>Hooshang</a:t>
            </a:r>
            <a:r>
              <a:rPr lang="en-GB" dirty="0" smtClean="0">
                <a:latin typeface="Candara"/>
                <a:cs typeface="Candara"/>
              </a:rPr>
              <a:t> </a:t>
            </a:r>
            <a:r>
              <a:rPr lang="en-GB" dirty="0" err="1" smtClean="0">
                <a:latin typeface="Candara"/>
                <a:cs typeface="Candara"/>
              </a:rPr>
              <a:t>Zarif</a:t>
            </a:r>
            <a:r>
              <a:rPr lang="en-GB" dirty="0" smtClean="0">
                <a:latin typeface="Candara"/>
                <a:cs typeface="Candara"/>
              </a:rPr>
              <a:t> (</a:t>
            </a:r>
            <a:r>
              <a:rPr lang="en-GB" i="1" dirty="0" err="1" smtClean="0">
                <a:latin typeface="Candara"/>
                <a:cs typeface="Candara"/>
              </a:rPr>
              <a:t>tār</a:t>
            </a:r>
            <a:r>
              <a:rPr lang="en-GB" dirty="0" smtClean="0">
                <a:latin typeface="Candara"/>
                <a:cs typeface="Candara"/>
              </a:rPr>
              <a:t>) (1970s)</a:t>
            </a:r>
            <a:r>
              <a:rPr lang="en-GB" i="1" dirty="0" smtClean="0">
                <a:latin typeface="Candara"/>
                <a:cs typeface="Candara"/>
              </a:rPr>
              <a:t> </a:t>
            </a:r>
            <a:endParaRPr lang="en-US" dirty="0">
              <a:latin typeface="Candara"/>
              <a:cs typeface="Candara"/>
            </a:endParaRPr>
          </a:p>
        </p:txBody>
      </p:sp>
    </p:spTree>
    <p:extLst>
      <p:ext uri="{BB962C8B-B14F-4D97-AF65-F5344CB8AC3E}">
        <p14:creationId xmlns:p14="http://schemas.microsoft.com/office/powerpoint/2010/main" val="223158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700"/>
            <a:ext cx="8229600" cy="5732463"/>
          </a:xfrm>
        </p:spPr>
        <p:txBody>
          <a:bodyPr>
            <a:noAutofit/>
          </a:bodyPr>
          <a:lstStyle/>
          <a:p>
            <a:pPr marL="0" indent="0">
              <a:buNone/>
            </a:pPr>
            <a:r>
              <a:rPr lang="en-US" sz="1800" dirty="0" smtClean="0">
                <a:latin typeface="Candara"/>
                <a:cs typeface="Candara"/>
              </a:rPr>
              <a:t>‘… repeated use of abstract musical strategies [which] produce entirely different musical phrases’ (</a:t>
            </a:r>
            <a:r>
              <a:rPr lang="en-GB" sz="1800" dirty="0" err="1">
                <a:latin typeface="Candara"/>
                <a:cs typeface="Candara"/>
              </a:rPr>
              <a:t>Alaghband-Zadeh</a:t>
            </a:r>
            <a:r>
              <a:rPr lang="en-GB" sz="1800" dirty="0">
                <a:latin typeface="Candara"/>
                <a:cs typeface="Candara"/>
              </a:rPr>
              <a:t> </a:t>
            </a:r>
            <a:r>
              <a:rPr lang="en-US" sz="1800" dirty="0" smtClean="0">
                <a:latin typeface="Candara"/>
                <a:cs typeface="Candara"/>
              </a:rPr>
              <a:t>2012)</a:t>
            </a:r>
          </a:p>
          <a:p>
            <a:pPr marL="0" indent="0">
              <a:buNone/>
            </a:pPr>
            <a:endParaRPr lang="en-US" sz="1800" dirty="0" smtClean="0">
              <a:latin typeface="Candara"/>
              <a:cs typeface="Candara"/>
            </a:endParaRPr>
          </a:p>
          <a:p>
            <a:pPr marL="0" indent="0">
              <a:buNone/>
            </a:pPr>
            <a:r>
              <a:rPr lang="en-US" sz="1800" dirty="0" smtClean="0">
                <a:latin typeface="Candara"/>
                <a:cs typeface="Candara"/>
              </a:rPr>
              <a:t>(from </a:t>
            </a:r>
            <a:r>
              <a:rPr lang="en-GB" sz="1800" dirty="0" smtClean="0"/>
              <a:t>‘Formulas </a:t>
            </a:r>
            <a:r>
              <a:rPr lang="en-GB" sz="1800" dirty="0"/>
              <a:t>and the Building Blocks of </a:t>
            </a:r>
            <a:r>
              <a:rPr lang="en-GB" sz="1800" i="1" dirty="0" err="1"/>
              <a:t>ṭhumr</a:t>
            </a:r>
            <a:r>
              <a:rPr lang="en-US" sz="1800" i="1" dirty="0" err="1"/>
              <a:t>ī</a:t>
            </a:r>
            <a:r>
              <a:rPr lang="en-US" sz="1800" i="1" dirty="0"/>
              <a:t> </a:t>
            </a:r>
            <a:r>
              <a:rPr lang="en-US" sz="1800" dirty="0"/>
              <a:t>Style: A Study in “Improvised” Music’, </a:t>
            </a:r>
            <a:r>
              <a:rPr lang="en-US" sz="1800" i="1" dirty="0"/>
              <a:t>Analytical Approaches to World Music Journal</a:t>
            </a:r>
            <a:r>
              <a:rPr lang="en-US" sz="1800" dirty="0"/>
              <a:t> 2(1):1-</a:t>
            </a:r>
            <a:r>
              <a:rPr lang="en-US" sz="1800" dirty="0" smtClean="0"/>
              <a:t>48).</a:t>
            </a:r>
            <a:r>
              <a:rPr lang="en-GB" sz="1800" dirty="0" smtClean="0"/>
              <a:t> </a:t>
            </a:r>
            <a:endParaRPr lang="en-GB" sz="1800" dirty="0" smtClean="0">
              <a:latin typeface="Candara"/>
              <a:cs typeface="Candara"/>
            </a:endParaRPr>
          </a:p>
          <a:p>
            <a:pPr marL="0" indent="0">
              <a:buNone/>
            </a:pPr>
            <a:endParaRPr lang="en-US" sz="1800" dirty="0" smtClean="0">
              <a:latin typeface="Candara"/>
              <a:cs typeface="Candara"/>
            </a:endParaRPr>
          </a:p>
          <a:p>
            <a:pPr marL="0" indent="0">
              <a:buNone/>
            </a:pPr>
            <a:endParaRPr lang="en-US" sz="1800" dirty="0" smtClean="0">
              <a:latin typeface="Candara"/>
              <a:cs typeface="Candara"/>
            </a:endParaRPr>
          </a:p>
          <a:p>
            <a:pPr marL="0" indent="0">
              <a:buNone/>
            </a:pPr>
            <a:endParaRPr lang="en-US" sz="1800" dirty="0" smtClean="0">
              <a:latin typeface="Candara"/>
              <a:cs typeface="Candara"/>
            </a:endParaRPr>
          </a:p>
          <a:p>
            <a:pPr marL="0" indent="0">
              <a:buNone/>
            </a:pPr>
            <a:r>
              <a:rPr lang="en-US" sz="1800" dirty="0" smtClean="0">
                <a:latin typeface="Candara"/>
                <a:cs typeface="Candara"/>
              </a:rPr>
              <a:t>‘</a:t>
            </a:r>
            <a:r>
              <a:rPr lang="en-US" sz="1800" dirty="0" err="1" smtClean="0">
                <a:latin typeface="Candara"/>
                <a:cs typeface="Candara"/>
              </a:rPr>
              <a:t>Ahal</a:t>
            </a:r>
            <a:r>
              <a:rPr lang="en-US" sz="1800" dirty="0" smtClean="0">
                <a:latin typeface="Candara"/>
                <a:cs typeface="Candara"/>
              </a:rPr>
              <a:t> School musicians seem to absorb “compositional principles” in the process of learning a pre-composed repertoire … [and subsequently] apply these “principles” at appropriate moments in the inherited composition’. (</a:t>
            </a:r>
            <a:r>
              <a:rPr lang="en-US" sz="1800" dirty="0" err="1" smtClean="0">
                <a:latin typeface="Candara"/>
                <a:cs typeface="Candara"/>
              </a:rPr>
              <a:t>Fossum</a:t>
            </a:r>
            <a:r>
              <a:rPr lang="en-US" sz="1800" dirty="0" smtClean="0">
                <a:latin typeface="Candara"/>
                <a:cs typeface="Candara"/>
              </a:rPr>
              <a:t> 2010:180-1)</a:t>
            </a:r>
          </a:p>
          <a:p>
            <a:pPr marL="0" indent="0">
              <a:buNone/>
            </a:pPr>
            <a:endParaRPr lang="en-US" sz="1800" dirty="0">
              <a:latin typeface="Candara"/>
              <a:cs typeface="Candara"/>
            </a:endParaRPr>
          </a:p>
          <a:p>
            <a:pPr marL="0" indent="0">
              <a:buNone/>
            </a:pPr>
            <a:r>
              <a:rPr lang="en-US" sz="1800" dirty="0" smtClean="0">
                <a:latin typeface="Candara"/>
                <a:cs typeface="Candara"/>
              </a:rPr>
              <a:t>(from </a:t>
            </a:r>
            <a:r>
              <a:rPr lang="en-GB" sz="1800" i="1" dirty="0" smtClean="0"/>
              <a:t>The </a:t>
            </a:r>
            <a:r>
              <a:rPr lang="en-GB" sz="1800" i="1" dirty="0" err="1"/>
              <a:t>Ahal</a:t>
            </a:r>
            <a:r>
              <a:rPr lang="en-GB" sz="1800" i="1" dirty="0"/>
              <a:t> School: Turkmen </a:t>
            </a:r>
            <a:r>
              <a:rPr lang="en-GB" sz="1800" dirty="0" err="1"/>
              <a:t>Dutar</a:t>
            </a:r>
            <a:r>
              <a:rPr lang="en-GB" sz="1800" dirty="0"/>
              <a:t> </a:t>
            </a:r>
            <a:r>
              <a:rPr lang="en-GB" sz="1800" i="1" dirty="0"/>
              <a:t>and the Individual</a:t>
            </a:r>
            <a:r>
              <a:rPr lang="en-GB" sz="1800" dirty="0"/>
              <a:t>. MA Thesis, Wesleyan </a:t>
            </a:r>
            <a:r>
              <a:rPr lang="en-GB" sz="1800" dirty="0" smtClean="0"/>
              <a:t>University) </a:t>
            </a:r>
            <a:endParaRPr lang="en-US" sz="1800" dirty="0">
              <a:latin typeface="Candara"/>
              <a:cs typeface="Candara"/>
            </a:endParaRPr>
          </a:p>
        </p:txBody>
      </p:sp>
    </p:spTree>
    <p:extLst>
      <p:ext uri="{BB962C8B-B14F-4D97-AF65-F5344CB8AC3E}">
        <p14:creationId xmlns:p14="http://schemas.microsoft.com/office/powerpoint/2010/main" val="260651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79400"/>
            <a:ext cx="8699500" cy="6388100"/>
          </a:xfrm>
        </p:spPr>
        <p:txBody>
          <a:bodyPr>
            <a:normAutofit lnSpcReduction="10000"/>
          </a:bodyPr>
          <a:lstStyle/>
          <a:p>
            <a:pPr marL="0" indent="0">
              <a:lnSpc>
                <a:spcPct val="150000"/>
              </a:lnSpc>
              <a:buNone/>
            </a:pPr>
            <a:r>
              <a:rPr lang="en-GB" sz="1800" dirty="0" smtClean="0">
                <a:latin typeface="Candara"/>
                <a:cs typeface="Candara"/>
              </a:rPr>
              <a:t>‘... </a:t>
            </a:r>
            <a:r>
              <a:rPr lang="en-GB" sz="1800" dirty="0">
                <a:latin typeface="Candara"/>
                <a:cs typeface="Candara"/>
              </a:rPr>
              <a:t>a construction of the historian, taking shape and gaining coherence from the reciprocal (and rich and haphazard) interaction of his evolving assumptions with his increasingly meaningful data, the events he selects for inclusion in the context … . [according to this view] there is no culture of Bali except for the anthropologists’ construal – his thick description – of it, so there is no culture of sixteenth-century Mantua apart from our interpretation … As Collingwood put it, speaking only of history: ‘There </a:t>
            </a:r>
            <a:r>
              <a:rPr lang="en-GB" sz="1800" i="1" dirty="0">
                <a:latin typeface="Candara"/>
                <a:cs typeface="Candara"/>
              </a:rPr>
              <a:t>is </a:t>
            </a:r>
            <a:r>
              <a:rPr lang="en-GB" sz="1800" dirty="0">
                <a:latin typeface="Candara"/>
                <a:cs typeface="Candara"/>
              </a:rPr>
              <a:t>no past, except for a person involved in the historical mode of experience; and for him the past is what he carefully and critically thinks it to be.’ It is clear as well that the </a:t>
            </a:r>
            <a:r>
              <a:rPr lang="en-GB" sz="1800" dirty="0" err="1">
                <a:latin typeface="Candara"/>
                <a:cs typeface="Candara"/>
              </a:rPr>
              <a:t>artifacts</a:t>
            </a:r>
            <a:r>
              <a:rPr lang="en-GB" sz="1800" dirty="0">
                <a:latin typeface="Candara"/>
                <a:cs typeface="Candara"/>
              </a:rPr>
              <a:t> of culture exist for us only insofar as we perceive meaning in them in a cultural web. And this holds alike for Balinese shadow-plays, the puppets used in them, the poem that Monteverdi set to music, and Mozart’s G-minor </a:t>
            </a:r>
            <a:r>
              <a:rPr lang="en-GB" sz="1800" dirty="0" smtClean="0">
                <a:latin typeface="Candara"/>
                <a:cs typeface="Candara"/>
              </a:rPr>
              <a:t>Symphony’. (Tomlinson 1984</a:t>
            </a:r>
            <a:r>
              <a:rPr lang="en-GB" sz="1800" dirty="0">
                <a:latin typeface="Candara"/>
                <a:cs typeface="Candara"/>
              </a:rPr>
              <a:t>:357</a:t>
            </a:r>
            <a:r>
              <a:rPr lang="en-GB" sz="1800" dirty="0" smtClean="0">
                <a:latin typeface="Candara"/>
                <a:cs typeface="Candara"/>
              </a:rPr>
              <a:t>)</a:t>
            </a:r>
          </a:p>
          <a:p>
            <a:pPr marL="0" indent="0">
              <a:lnSpc>
                <a:spcPct val="150000"/>
              </a:lnSpc>
              <a:buNone/>
            </a:pPr>
            <a:endParaRPr lang="en-GB" sz="1900" dirty="0" smtClean="0">
              <a:latin typeface="Candara"/>
              <a:cs typeface="Candara"/>
            </a:endParaRPr>
          </a:p>
          <a:p>
            <a:pPr marL="0" indent="0">
              <a:lnSpc>
                <a:spcPct val="150000"/>
              </a:lnSpc>
              <a:buNone/>
            </a:pPr>
            <a:r>
              <a:rPr lang="en-GB" sz="1900" dirty="0" smtClean="0">
                <a:latin typeface="Candara"/>
                <a:cs typeface="Candara"/>
              </a:rPr>
              <a:t>(</a:t>
            </a:r>
            <a:r>
              <a:rPr lang="en-GB" sz="1900" dirty="0">
                <a:latin typeface="Candara"/>
                <a:cs typeface="Candara"/>
              </a:rPr>
              <a:t>from </a:t>
            </a:r>
            <a:r>
              <a:rPr lang="en-GB" sz="1900" dirty="0" smtClean="0">
                <a:latin typeface="Candara"/>
                <a:cs typeface="Candara"/>
              </a:rPr>
              <a:t>‘The </a:t>
            </a:r>
            <a:r>
              <a:rPr lang="en-GB" sz="1900" dirty="0">
                <a:latin typeface="Candara"/>
                <a:cs typeface="Candara"/>
              </a:rPr>
              <a:t>Web of Culture. A Context for Musicology’, </a:t>
            </a:r>
            <a:r>
              <a:rPr lang="en-GB" sz="1900" i="1" dirty="0">
                <a:latin typeface="Candara"/>
                <a:cs typeface="Candara"/>
              </a:rPr>
              <a:t>19</a:t>
            </a:r>
            <a:r>
              <a:rPr lang="en-GB" sz="1900" i="1" baseline="30000" dirty="0">
                <a:latin typeface="Candara"/>
                <a:cs typeface="Candara"/>
              </a:rPr>
              <a:t>th</a:t>
            </a:r>
            <a:r>
              <a:rPr lang="en-GB" sz="1900" i="1" dirty="0">
                <a:latin typeface="Candara"/>
                <a:cs typeface="Candara"/>
              </a:rPr>
              <a:t>-Century Music</a:t>
            </a:r>
            <a:r>
              <a:rPr lang="en-GB" sz="1900" dirty="0">
                <a:latin typeface="Candara"/>
                <a:cs typeface="Candara"/>
              </a:rPr>
              <a:t>, 7(3): 350-62</a:t>
            </a:r>
            <a:r>
              <a:rPr lang="en-GB" sz="1900" dirty="0" smtClean="0">
                <a:latin typeface="Candara"/>
                <a:cs typeface="Candara"/>
              </a:rPr>
              <a:t>)</a:t>
            </a:r>
            <a:endParaRPr lang="en-GB" sz="1900" dirty="0">
              <a:latin typeface="Candara"/>
              <a:cs typeface="Candara"/>
            </a:endParaRPr>
          </a:p>
          <a:p>
            <a:pPr marL="0" indent="0">
              <a:buNone/>
            </a:pPr>
            <a:endParaRPr lang="en-US" sz="2400" b="1" dirty="0">
              <a:latin typeface="Candara"/>
              <a:cs typeface="Candara"/>
            </a:endParaRPr>
          </a:p>
        </p:txBody>
      </p:sp>
    </p:spTree>
    <p:extLst>
      <p:ext uri="{BB962C8B-B14F-4D97-AF65-F5344CB8AC3E}">
        <p14:creationId xmlns:p14="http://schemas.microsoft.com/office/powerpoint/2010/main" val="595073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79714" y="2685143"/>
            <a:ext cx="6639295" cy="369332"/>
          </a:xfrm>
          <a:prstGeom prst="rect">
            <a:avLst/>
          </a:prstGeom>
          <a:noFill/>
        </p:spPr>
        <p:txBody>
          <a:bodyPr wrap="none" rtlCol="0">
            <a:spAutoFit/>
          </a:bodyPr>
          <a:lstStyle/>
          <a:p>
            <a:r>
              <a:rPr lang="en-US" dirty="0" smtClean="0"/>
              <a:t>Example of extended repetition, </a:t>
            </a:r>
            <a:r>
              <a:rPr lang="en-US" i="1" dirty="0" err="1" smtClean="0"/>
              <a:t>gusheh</a:t>
            </a:r>
            <a:r>
              <a:rPr lang="en-US" i="1" dirty="0" smtClean="0"/>
              <a:t> </a:t>
            </a:r>
            <a:r>
              <a:rPr lang="en-US" dirty="0" err="1" smtClean="0"/>
              <a:t>zabol</a:t>
            </a:r>
            <a:r>
              <a:rPr lang="en-US" dirty="0" smtClean="0"/>
              <a:t>, </a:t>
            </a:r>
            <a:r>
              <a:rPr lang="en-US" dirty="0" err="1" smtClean="0"/>
              <a:t>Jamshid</a:t>
            </a:r>
            <a:r>
              <a:rPr lang="en-US" dirty="0" smtClean="0"/>
              <a:t> </a:t>
            </a:r>
            <a:r>
              <a:rPr lang="en-US" dirty="0" err="1" smtClean="0"/>
              <a:t>Andalibi</a:t>
            </a:r>
            <a:r>
              <a:rPr lang="en-US" dirty="0" smtClean="0"/>
              <a:t> (</a:t>
            </a:r>
            <a:r>
              <a:rPr lang="en-US" i="1" dirty="0" err="1" smtClean="0"/>
              <a:t>nei</a:t>
            </a:r>
            <a:r>
              <a:rPr lang="en-US" dirty="0" smtClean="0"/>
              <a:t>)</a:t>
            </a:r>
            <a:endParaRPr lang="en-US" dirty="0"/>
          </a:p>
        </p:txBody>
      </p:sp>
      <p:pic>
        <p:nvPicPr>
          <p:cNvPr id="17" name="Content Placeholder 16"/>
          <p:cNvPicPr>
            <a:picLocks noGrp="1" noChangeAspect="1"/>
          </p:cNvPicPr>
          <p:nvPr>
            <p:ph idx="1"/>
          </p:nvPr>
        </p:nvPicPr>
        <p:blipFill>
          <a:blip r:embed="rId4"/>
          <a:srcRect t="-221214" b="-221214"/>
          <a:stretch>
            <a:fillRect/>
          </a:stretch>
        </p:blipFill>
        <p:spPr>
          <a:xfrm>
            <a:off x="338667" y="-389467"/>
            <a:ext cx="8229600" cy="4385734"/>
          </a:xfrm>
        </p:spPr>
      </p:pic>
      <p:pic>
        <p:nvPicPr>
          <p:cNvPr id="19" name="02 Ashgate Book Track 0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996267"/>
            <a:ext cx="406400" cy="406400"/>
          </a:xfrm>
          <a:prstGeom prst="rect">
            <a:avLst/>
          </a:prstGeom>
        </p:spPr>
      </p:pic>
      <p:sp>
        <p:nvSpPr>
          <p:cNvPr id="2" name="Rectangle 1"/>
          <p:cNvSpPr/>
          <p:nvPr/>
        </p:nvSpPr>
        <p:spPr>
          <a:xfrm>
            <a:off x="2286000" y="2828836"/>
            <a:ext cx="4572000" cy="369332"/>
          </a:xfrm>
          <a:prstGeom prst="rect">
            <a:avLst/>
          </a:prstGeom>
        </p:spPr>
        <p:txBody>
          <a:bodyPr>
            <a:spAutoFit/>
          </a:bodyPr>
          <a:lstStyle/>
          <a:p>
            <a:endParaRPr lang="en-US" dirty="0"/>
          </a:p>
        </p:txBody>
      </p:sp>
      <p:sp>
        <p:nvSpPr>
          <p:cNvPr id="8" name="TextBox 7"/>
          <p:cNvSpPr txBox="1"/>
          <p:nvPr/>
        </p:nvSpPr>
        <p:spPr>
          <a:xfrm>
            <a:off x="1998133" y="34120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10081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91"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27737</TotalTime>
  <Words>1555</Words>
  <Application>Microsoft Office PowerPoint</Application>
  <PresentationFormat>On-screen Show (4:3)</PresentationFormat>
  <Paragraphs>104</Paragraphs>
  <Slides>21</Slides>
  <Notes>1</Notes>
  <HiddenSlides>0</HiddenSlides>
  <MMClips>8</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‘The Elephant and the Blind Men: Myth-Making, Tracking and Musical Creativity’    Keynote paper for the conference:  ‘Tracking the Creative Process in Music’ University of Huddersfield, 14th to 16th September 2017             Laudan Nooshin, City, University of London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‘Sites of Memory: Public Emotionality, Gender and Nationhood in the Music of Googoosh’</dc:title>
  <dc:creator>Laudan Nooshin</dc:creator>
  <cp:lastModifiedBy>Rhavin Lutchman</cp:lastModifiedBy>
  <cp:revision>132</cp:revision>
  <dcterms:created xsi:type="dcterms:W3CDTF">2014-05-22T16:05:15Z</dcterms:created>
  <dcterms:modified xsi:type="dcterms:W3CDTF">2017-10-03T16:05:30Z</dcterms:modified>
</cp:coreProperties>
</file>