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6" r:id="rId4"/>
    <p:sldId id="267" r:id="rId5"/>
    <p:sldId id="269" r:id="rId6"/>
    <p:sldId id="268" r:id="rId7"/>
    <p:sldId id="273" r:id="rId8"/>
    <p:sldId id="274" r:id="rId9"/>
    <p:sldId id="275" r:id="rId10"/>
    <p:sldId id="276" r:id="rId11"/>
    <p:sldId id="272" r:id="rId12"/>
    <p:sldId id="263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9">
          <p15:clr>
            <a:srgbClr val="A4A3A4"/>
          </p15:clr>
        </p15:guide>
        <p15:guide id="4" orient="horz" pos="3914">
          <p15:clr>
            <a:srgbClr val="A4A3A4"/>
          </p15:clr>
        </p15:guide>
        <p15:guide id="5" orient="horz" pos="1078">
          <p15:clr>
            <a:srgbClr val="A4A3A4"/>
          </p15:clr>
        </p15:guide>
        <p15:guide id="6" orient="horz" pos="693">
          <p15:clr>
            <a:srgbClr val="A4A3A4"/>
          </p15:clr>
        </p15:guide>
        <p15:guide id="7" pos="5556">
          <p15:clr>
            <a:srgbClr val="A4A3A4"/>
          </p15:clr>
        </p15:guide>
        <p15:guide id="8" pos="249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00"/>
    <a:srgbClr val="C9122B"/>
    <a:srgbClr val="B1FDCE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2" autoAdjust="0"/>
    <p:restoredTop sz="94625"/>
  </p:normalViewPr>
  <p:slideViewPr>
    <p:cSldViewPr>
      <p:cViewPr varScale="1">
        <p:scale>
          <a:sx n="108" d="100"/>
          <a:sy n="108" d="100"/>
        </p:scale>
        <p:origin x="2196" y="108"/>
      </p:cViewPr>
      <p:guideLst>
        <p:guide orient="horz" pos="194"/>
        <p:guide orient="horz" pos="2160"/>
        <p:guide orient="horz" pos="239"/>
        <p:guide orient="horz" pos="3914"/>
        <p:guide orient="horz" pos="1078"/>
        <p:guide orient="horz" pos="693"/>
        <p:guide pos="5556"/>
        <p:guide pos="2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607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97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Lack of knowledge: this leads to a question who should be responsible for adding this information</a:t>
            </a:r>
          </a:p>
          <a:p>
            <a:r>
              <a:rPr lang="en-GB" dirty="0"/>
              <a:t>At City: author uploads (self-deposit) but the repository admins classify individual deposits. This leads to a question, should we be looking at changing this? Difficulty for depositing via CRIS (</a:t>
            </a:r>
            <a:r>
              <a:rPr lang="en-GB" dirty="0" err="1"/>
              <a:t>Symplectic</a:t>
            </a:r>
            <a:r>
              <a:rPr lang="en-GB" dirty="0"/>
              <a:t>) – keywords but not subjects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02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only look at first</a:t>
            </a:r>
            <a:r>
              <a:rPr lang="en-GB" baseline="0" dirty="0"/>
              <a:t> two pages of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08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Searches</a:t>
            </a:r>
            <a:r>
              <a:rPr lang="en-GB" baseline="0" dirty="0"/>
              <a:t> and results are irreproducible</a:t>
            </a:r>
          </a:p>
          <a:p>
            <a:r>
              <a:rPr lang="en-GB" baseline="0" dirty="0"/>
              <a:t>Algorithms – focus on good resource description at </a:t>
            </a:r>
            <a:r>
              <a:rPr lang="en-GB" baseline="0"/>
              <a:t>all 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2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09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645024"/>
            <a:ext cx="8424862" cy="825388"/>
          </a:xfr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495" y="4470412"/>
            <a:ext cx="8424862" cy="556728"/>
          </a:xfrm>
        </p:spPr>
        <p:txBody>
          <a:bodyPr/>
          <a:lstStyle>
            <a:lvl1pPr marL="0" indent="0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180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71684" y="476672"/>
            <a:ext cx="7199299" cy="974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 here (Section divider slide)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85" y="1412776"/>
            <a:ext cx="7200800" cy="4464495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900000" indent="-183600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5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1340768"/>
            <a:ext cx="8423206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276872"/>
            <a:ext cx="8424862" cy="3960441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900000" indent="-183600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66" y="5565755"/>
            <a:ext cx="1578734" cy="1292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2" y="764704"/>
            <a:ext cx="219132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276871"/>
            <a:ext cx="4032696" cy="3936603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 sz="2400"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 sz="2200"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 sz="2000"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276871"/>
            <a:ext cx="4104134" cy="3936603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 sz="2400"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 sz="2200"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 sz="2000"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424862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4419600" cy="39366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buSzPct val="131000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5004048" y="2276872"/>
            <a:ext cx="3816102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424862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800600"/>
            <a:ext cx="5624512" cy="566738"/>
          </a:xfrm>
        </p:spPr>
        <p:txBody>
          <a:bodyPr anchor="b"/>
          <a:lstStyle>
            <a:lvl1pPr algn="l">
              <a:defRPr sz="2000" b="1">
                <a:solidFill>
                  <a:srgbClr val="8A85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1340769"/>
            <a:ext cx="5624512" cy="3386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5432450"/>
            <a:ext cx="562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6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24203"/>
            <a:ext cx="8424862" cy="4985117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3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7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991179"/>
            <a:ext cx="80692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602367"/>
            <a:ext cx="8070850" cy="363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59" r:id="rId3"/>
    <p:sldLayoutId id="2147483660" r:id="rId4"/>
    <p:sldLayoutId id="2147483661" r:id="rId5"/>
    <p:sldLayoutId id="2147483665" r:id="rId6"/>
    <p:sldLayoutId id="2147483677" r:id="rId7"/>
    <p:sldLayoutId id="2147483678" r:id="rId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9388" indent="-17938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47663" indent="-16668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8163" indent="-188913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712788" indent="-17303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898525" indent="-184150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3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95" y="2276872"/>
            <a:ext cx="8424862" cy="2016224"/>
          </a:xfrm>
        </p:spPr>
        <p:txBody>
          <a:bodyPr/>
          <a:lstStyle/>
          <a:p>
            <a:r>
              <a:rPr lang="en-GB" dirty="0"/>
              <a:t>Impact of the subject metadata element on the discoverability of repository items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Lenka Shipton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57" y="6381328"/>
            <a:ext cx="8763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873" y="1772816"/>
            <a:ext cx="706825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/>
              <a:t>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6" y="2924944"/>
            <a:ext cx="7201048" cy="2808312"/>
          </a:xfrm>
        </p:spPr>
        <p:txBody>
          <a:bodyPr/>
          <a:lstStyle/>
          <a:p>
            <a:r>
              <a:rPr lang="en-GB" dirty="0"/>
              <a:t>Ever changing content indexed by search engines</a:t>
            </a:r>
          </a:p>
          <a:p>
            <a:r>
              <a:rPr lang="en-GB" dirty="0"/>
              <a:t>Change in ranking positions</a:t>
            </a:r>
          </a:p>
          <a:p>
            <a:r>
              <a:rPr lang="en-GB" dirty="0"/>
              <a:t>Changing algorithms</a:t>
            </a:r>
          </a:p>
          <a:p>
            <a:r>
              <a:rPr lang="en-GB" dirty="0"/>
              <a:t>Search engine personalisation </a:t>
            </a:r>
          </a:p>
          <a:p>
            <a:r>
              <a:rPr lang="en-GB" dirty="0"/>
              <a:t>Two samples</a:t>
            </a:r>
          </a:p>
          <a:p>
            <a:pPr lvl="1"/>
            <a:r>
              <a:rPr lang="en-GB" dirty="0"/>
              <a:t>Different size</a:t>
            </a:r>
          </a:p>
          <a:p>
            <a:pPr lvl="1"/>
            <a:r>
              <a:rPr lang="en-GB" dirty="0"/>
              <a:t>Different collection period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34A3C-9DC8-4549-AED5-C8506DD9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97" y="4680022"/>
            <a:ext cx="1005198" cy="1028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B99E9-8347-494A-9E16-2ABCFA2E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236" y="4650004"/>
            <a:ext cx="1243186" cy="1271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02093-875E-484F-BE2C-FE36240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479" y="3743621"/>
            <a:ext cx="1243186" cy="1144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AB402-204C-44D6-B5B0-5E1DF1A0A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072" y="2419334"/>
            <a:ext cx="1205080" cy="1109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1268AA-8268-4D22-BA97-C33B279D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35" y="3937795"/>
            <a:ext cx="511794" cy="523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F71587-15A1-4E53-AF91-5108B8BDE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65" y="3806446"/>
            <a:ext cx="530248" cy="5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51520" y="260648"/>
            <a:ext cx="2304256" cy="16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City, </a:t>
            </a:r>
            <a:r>
              <a:rPr lang="en-GB" sz="1200" b="0" i="0" u="none" strike="noStrike" kern="1200" baseline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University of London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Northampton Square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London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EC1V 0HB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United Kingdom</a:t>
            </a:r>
          </a:p>
          <a:p>
            <a:pPr rtl="0"/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T: +44 (0)20 7040 5060</a:t>
            </a:r>
          </a:p>
          <a:p>
            <a:pPr rtl="0"/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E: </a:t>
            </a:r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department@city.ac.uk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www.city.ac.uk</a:t>
            </a:r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/department</a:t>
            </a:r>
            <a:endParaRPr lang="en-US" sz="1200" kern="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299695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Lenka.Shipton.1@city.ac.uk</a:t>
            </a:r>
          </a:p>
        </p:txBody>
      </p:sp>
    </p:spTree>
    <p:extLst>
      <p:ext uri="{BB962C8B-B14F-4D97-AF65-F5344CB8AC3E}">
        <p14:creationId xmlns:p14="http://schemas.microsoft.com/office/powerpoint/2010/main" val="31320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/>
              <a:t>Why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4" y="3176081"/>
            <a:ext cx="6480968" cy="1224135"/>
          </a:xfrm>
        </p:spPr>
        <p:txBody>
          <a:bodyPr/>
          <a:lstStyle/>
          <a:p>
            <a:r>
              <a:rPr lang="en-GB" dirty="0"/>
              <a:t>To maximise the discoverability </a:t>
            </a:r>
          </a:p>
          <a:p>
            <a:r>
              <a:rPr lang="en-GB" dirty="0"/>
              <a:t>Most users start search using search engine</a:t>
            </a:r>
          </a:p>
          <a:p>
            <a:r>
              <a:rPr lang="en-GB" dirty="0"/>
              <a:t>City Research Online – 75% of all searches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36" y="2014482"/>
            <a:ext cx="867688" cy="792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28" y="2874152"/>
            <a:ext cx="801945" cy="629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05" y="3196209"/>
            <a:ext cx="1889138" cy="737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87" y="2312822"/>
            <a:ext cx="881293" cy="732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35" y="4323289"/>
            <a:ext cx="826452" cy="79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05" y="5207527"/>
            <a:ext cx="800249" cy="1043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88" y="4495726"/>
            <a:ext cx="887841" cy="958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05" y="4771964"/>
            <a:ext cx="834281" cy="826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06" y="3955124"/>
            <a:ext cx="665868" cy="7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/>
              <a:t>Why subject?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90" y="2749670"/>
            <a:ext cx="6770628" cy="2382932"/>
          </a:xfrm>
        </p:spPr>
        <p:txBody>
          <a:bodyPr/>
          <a:lstStyle/>
          <a:p>
            <a:r>
              <a:rPr lang="en-GB" dirty="0"/>
              <a:t>Subjective</a:t>
            </a:r>
          </a:p>
          <a:p>
            <a:r>
              <a:rPr lang="en-GB" dirty="0"/>
              <a:t>Can be affected by lack of knowledge </a:t>
            </a:r>
          </a:p>
          <a:p>
            <a:r>
              <a:rPr lang="en-GB" dirty="0"/>
              <a:t>Constrained by controlled vocabularies</a:t>
            </a:r>
          </a:p>
          <a:p>
            <a:r>
              <a:rPr lang="en-GB" dirty="0"/>
              <a:t>Difficult to apply to cross-disciplinary research</a:t>
            </a:r>
          </a:p>
          <a:p>
            <a:r>
              <a:rPr lang="en-GB" dirty="0"/>
              <a:t>Difficult to apply consistently </a:t>
            </a:r>
          </a:p>
          <a:p>
            <a:r>
              <a:rPr lang="en-GB" dirty="0"/>
              <a:t> Time consuming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65" y="2810713"/>
            <a:ext cx="1165961" cy="35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352">
            <a:off x="7058099" y="3382634"/>
            <a:ext cx="1790855" cy="38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36" y="4660963"/>
            <a:ext cx="1165961" cy="35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030">
            <a:off x="5486589" y="2444448"/>
            <a:ext cx="1790855" cy="38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5" y="3941136"/>
            <a:ext cx="1790855" cy="381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167">
            <a:off x="6290559" y="5132428"/>
            <a:ext cx="1165961" cy="35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524">
            <a:off x="6399141" y="3208328"/>
            <a:ext cx="1165961" cy="350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343">
            <a:off x="6684990" y="5503448"/>
            <a:ext cx="1790855" cy="381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418">
            <a:off x="7370547" y="4497472"/>
            <a:ext cx="1165961" cy="350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981">
            <a:off x="7352436" y="2220134"/>
            <a:ext cx="1165961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1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/>
              <a:t>How does it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59" y="2998785"/>
            <a:ext cx="7490708" cy="1634341"/>
          </a:xfrm>
        </p:spPr>
        <p:txBody>
          <a:bodyPr/>
          <a:lstStyle/>
          <a:p>
            <a:r>
              <a:rPr lang="en-GB" dirty="0"/>
              <a:t>Spiders and robots used by search engines to discover new pages on the Web</a:t>
            </a:r>
          </a:p>
          <a:p>
            <a:r>
              <a:rPr lang="en-GB" dirty="0"/>
              <a:t>Metadata exposed in the form of &lt;meta&gt;tags</a:t>
            </a:r>
          </a:p>
          <a:p>
            <a:r>
              <a:rPr lang="en-GB" dirty="0"/>
              <a:t>Not all &lt;meta&gt;tags are indexed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91" y="5621657"/>
            <a:ext cx="761290" cy="54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52" y="4633126"/>
            <a:ext cx="596191" cy="452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43" y="5085184"/>
            <a:ext cx="820148" cy="582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40" y="4108146"/>
            <a:ext cx="693480" cy="525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571456"/>
            <a:ext cx="718130" cy="509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28" y="2011975"/>
            <a:ext cx="901566" cy="640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97" y="4642484"/>
            <a:ext cx="1063146" cy="754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23" y="2316300"/>
            <a:ext cx="533821" cy="404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19" y="4296339"/>
            <a:ext cx="862315" cy="612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04" y="2414748"/>
            <a:ext cx="822731" cy="584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25" y="3435504"/>
            <a:ext cx="693480" cy="5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800" dirty="0"/>
              <a:t>Metadata to &lt;meta&gt;tags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4535661" cy="261126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66" y="3789039"/>
            <a:ext cx="3733518" cy="2611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037733"/>
            <a:ext cx="42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A800"/>
                </a:solidFill>
              </a:rPr>
              <a:t>Repository item record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3484" y="3037733"/>
            <a:ext cx="388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A800"/>
                </a:solidFill>
              </a:rPr>
              <a:t>Page source of the item record</a:t>
            </a:r>
          </a:p>
        </p:txBody>
      </p:sp>
    </p:spTree>
    <p:extLst>
      <p:ext uri="{BB962C8B-B14F-4D97-AF65-F5344CB8AC3E}">
        <p14:creationId xmlns:p14="http://schemas.microsoft.com/office/powerpoint/2010/main" val="260340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/>
              <a:t>How was it done?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60" y="3140968"/>
            <a:ext cx="8424862" cy="1899837"/>
          </a:xfrm>
        </p:spPr>
        <p:txBody>
          <a:bodyPr/>
          <a:lstStyle/>
          <a:p>
            <a:r>
              <a:rPr lang="en-GB" dirty="0"/>
              <a:t>2 random samples</a:t>
            </a:r>
          </a:p>
          <a:p>
            <a:r>
              <a:rPr lang="en-GB" dirty="0"/>
              <a:t>Google analytics keyword search</a:t>
            </a:r>
          </a:p>
          <a:p>
            <a:r>
              <a:rPr lang="en-GB" dirty="0"/>
              <a:t>Keywords matched to content of metadata fields</a:t>
            </a:r>
          </a:p>
          <a:p>
            <a:r>
              <a:rPr lang="en-GB" dirty="0"/>
              <a:t>Searches reproduced and rankings recorded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65A51-40E6-4805-B0FE-15C3583B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506">
            <a:off x="7014003" y="2219879"/>
            <a:ext cx="438318" cy="54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085DD-6B84-48E9-A414-E0393CFF2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0045">
            <a:off x="7668344" y="3884967"/>
            <a:ext cx="533474" cy="733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0DAAA-A101-4C26-BBFA-A106546B8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4814336"/>
            <a:ext cx="600159" cy="752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70155-5823-4FA7-A82B-2BEA3CBAA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96879">
            <a:off x="7203645" y="5086546"/>
            <a:ext cx="696692" cy="946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8A3C15-DCA7-44A4-8ECB-A01607C8B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504" y="2586866"/>
            <a:ext cx="737821" cy="830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2FAE3E-BDEE-46D1-8BE9-0467BFA72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71980">
            <a:off x="8005115" y="4914549"/>
            <a:ext cx="428685" cy="704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585610-7917-4A6B-957C-C6637737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57" y="4162703"/>
            <a:ext cx="543001" cy="676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CDDAD1-57F9-48DF-837A-B651B7249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40981">
            <a:off x="7002296" y="3311823"/>
            <a:ext cx="390133" cy="536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F551CD-49D2-4B9D-BE76-8439DB3A5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05608">
            <a:off x="5968535" y="4643253"/>
            <a:ext cx="689076" cy="936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8CDC0C-C965-4526-B2ED-6E49A0FE3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708" y="2759636"/>
            <a:ext cx="1000294" cy="11253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D797DF-C1CC-4513-9728-241A17761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26349">
            <a:off x="7816633" y="2989001"/>
            <a:ext cx="609685" cy="6858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1A59E8-CBEF-48B0-A49D-0432FFCD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23" y="2079424"/>
            <a:ext cx="543001" cy="6763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CE4728-DA57-403A-8052-E3BA71B1C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825" y="4228998"/>
            <a:ext cx="343739" cy="4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1340768"/>
            <a:ext cx="8423206" cy="864096"/>
          </a:xfrm>
        </p:spPr>
        <p:txBody>
          <a:bodyPr/>
          <a:lstStyle/>
          <a:p>
            <a:pPr algn="ctr"/>
            <a:r>
              <a:rPr lang="en-GB" sz="4200" dirty="0"/>
              <a:t>The results – metadata elements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24" y="2204864"/>
            <a:ext cx="71714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484008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3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200" dirty="0"/>
              <a:t>The results – rankings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183" y="2204864"/>
            <a:ext cx="650250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26527"/>
      </p:ext>
    </p:extLst>
  </p:cSld>
  <p:clrMapOvr>
    <a:masterClrMapping/>
  </p:clrMapOvr>
</p:sld>
</file>

<file path=ppt/theme/theme1.xml><?xml version="1.0" encoding="utf-8"?>
<a:theme xmlns:a="http://schemas.openxmlformats.org/drawingml/2006/main" name="City-PowerPoint-template-4x3">
  <a:themeElements>
    <a:clrScheme name="Custom 5">
      <a:dk1>
        <a:srgbClr val="000000"/>
      </a:dk1>
      <a:lt1>
        <a:srgbClr val="FFFFFF"/>
      </a:lt1>
      <a:dk2>
        <a:srgbClr val="999999"/>
      </a:dk2>
      <a:lt2>
        <a:srgbClr val="DCDCDC"/>
      </a:lt2>
      <a:accent1>
        <a:srgbClr val="0068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CCCC00"/>
      </a:accent5>
      <a:accent6>
        <a:srgbClr val="394A59"/>
      </a:accent6>
      <a:hlink>
        <a:srgbClr val="CC6600"/>
      </a:hlink>
      <a:folHlink>
        <a:srgbClr val="99333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City-PowerPoint-template-4x3</Template>
  <TotalTime>480</TotalTime>
  <Words>319</Words>
  <Application>Microsoft Office PowerPoint</Application>
  <PresentationFormat>On-screen Show (4:3)</PresentationFormat>
  <Paragraphs>57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Lucida Grande</vt:lpstr>
      <vt:lpstr>City-PowerPoint-template-4x3</vt:lpstr>
      <vt:lpstr>Impact of the subject metadata element on the discoverability of repository items on the Web</vt:lpstr>
      <vt:lpstr>Why Web?</vt:lpstr>
      <vt:lpstr>Why subject? </vt:lpstr>
      <vt:lpstr>How does it work? </vt:lpstr>
      <vt:lpstr>Metadata to &lt;meta&gt;tags </vt:lpstr>
      <vt:lpstr>How was it done? </vt:lpstr>
      <vt:lpstr>The results – metadata elements</vt:lpstr>
      <vt:lpstr>PowerPoint Presentation</vt:lpstr>
      <vt:lpstr>The results – rankings </vt:lpstr>
      <vt:lpstr>PowerPoint Presentation</vt:lpstr>
      <vt:lpstr>Caveats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subject metadata element on the discoverability of repository items on the Web</dc:title>
  <dc:creator>Lenka Shipton</dc:creator>
  <cp:lastModifiedBy>Shipton, Lenka</cp:lastModifiedBy>
  <cp:revision>77</cp:revision>
  <cp:lastPrinted>2016-07-11T15:10:59Z</cp:lastPrinted>
  <dcterms:created xsi:type="dcterms:W3CDTF">2019-05-02T18:38:10Z</dcterms:created>
  <dcterms:modified xsi:type="dcterms:W3CDTF">2019-06-10T11:18:27Z</dcterms:modified>
</cp:coreProperties>
</file>