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8" r:id="rId2"/>
    <p:sldId id="309" r:id="rId3"/>
    <p:sldId id="260" r:id="rId4"/>
    <p:sldId id="274" r:id="rId5"/>
    <p:sldId id="262" r:id="rId6"/>
    <p:sldId id="338" r:id="rId7"/>
    <p:sldId id="319" r:id="rId8"/>
    <p:sldId id="311" r:id="rId9"/>
    <p:sldId id="318" r:id="rId10"/>
    <p:sldId id="320" r:id="rId11"/>
    <p:sldId id="321" r:id="rId12"/>
    <p:sldId id="322" r:id="rId13"/>
    <p:sldId id="323" r:id="rId14"/>
    <p:sldId id="332" r:id="rId15"/>
    <p:sldId id="333" r:id="rId16"/>
    <p:sldId id="334" r:id="rId17"/>
    <p:sldId id="331" r:id="rId18"/>
    <p:sldId id="335" r:id="rId19"/>
    <p:sldId id="324" r:id="rId20"/>
    <p:sldId id="328" r:id="rId21"/>
    <p:sldId id="329" r:id="rId22"/>
    <p:sldId id="330" r:id="rId23"/>
    <p:sldId id="305" r:id="rId24"/>
    <p:sldId id="304" r:id="rId25"/>
    <p:sldId id="326" r:id="rId26"/>
    <p:sldId id="327" r:id="rId27"/>
    <p:sldId id="297" r:id="rId28"/>
    <p:sldId id="298" r:id="rId29"/>
    <p:sldId id="302" r:id="rId30"/>
    <p:sldId id="299" r:id="rId31"/>
    <p:sldId id="340" r:id="rId32"/>
    <p:sldId id="339" r:id="rId33"/>
    <p:sldId id="341" r:id="rId34"/>
    <p:sldId id="342" r:id="rId35"/>
    <p:sldId id="343" r:id="rId36"/>
    <p:sldId id="286" r:id="rId37"/>
    <p:sldId id="287" r:id="rId38"/>
    <p:sldId id="290" r:id="rId39"/>
    <p:sldId id="344" r:id="rId40"/>
    <p:sldId id="345" r:id="rId41"/>
    <p:sldId id="346" r:id="rId42"/>
    <p:sldId id="292" r:id="rId43"/>
    <p:sldId id="347" r:id="rId44"/>
    <p:sldId id="348" r:id="rId45"/>
    <p:sldId id="25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608E"/>
    <a:srgbClr val="8A5E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25530-C691-4327-B44D-3EEA3FD8DB7A}" v="6" dt="2021-06-11T11:26:14.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d, Rowan" userId="c9addf05-39e9-4311-ba35-9e0b8c4c5f17" providerId="ADAL" clId="{ECA25530-C691-4327-B44D-3EEA3FD8DB7A}"/>
    <pc:docChg chg="custSel modSld modMainMaster">
      <pc:chgData name="Lord, Rowan" userId="c9addf05-39e9-4311-ba35-9e0b8c4c5f17" providerId="ADAL" clId="{ECA25530-C691-4327-B44D-3EEA3FD8DB7A}" dt="2021-06-11T11:26:14.222" v="108" actId="14826"/>
      <pc:docMkLst>
        <pc:docMk/>
      </pc:docMkLst>
      <pc:sldChg chg="addSp delSp modSp mod">
        <pc:chgData name="Lord, Rowan" userId="c9addf05-39e9-4311-ba35-9e0b8c4c5f17" providerId="ADAL" clId="{ECA25530-C691-4327-B44D-3EEA3FD8DB7A}" dt="2021-06-11T11:25:28.120" v="106" actId="478"/>
        <pc:sldMkLst>
          <pc:docMk/>
          <pc:sldMk cId="1815412171" sldId="257"/>
        </pc:sldMkLst>
        <pc:spChg chg="add del mod">
          <ac:chgData name="Lord, Rowan" userId="c9addf05-39e9-4311-ba35-9e0b8c4c5f17" providerId="ADAL" clId="{ECA25530-C691-4327-B44D-3EEA3FD8DB7A}" dt="2021-06-11T11:25:27.028" v="105" actId="478"/>
          <ac:spMkLst>
            <pc:docMk/>
            <pc:sldMk cId="1815412171" sldId="257"/>
            <ac:spMk id="3" creationId="{FBE759F8-4D57-43D8-85C7-9332F46A45FD}"/>
          </ac:spMkLst>
        </pc:spChg>
        <pc:grpChg chg="del mod">
          <ac:chgData name="Lord, Rowan" userId="c9addf05-39e9-4311-ba35-9e0b8c4c5f17" providerId="ADAL" clId="{ECA25530-C691-4327-B44D-3EEA3FD8DB7A}" dt="2021-06-11T11:25:28.120" v="106" actId="478"/>
          <ac:grpSpMkLst>
            <pc:docMk/>
            <pc:sldMk cId="1815412171" sldId="257"/>
            <ac:grpSpMk id="6" creationId="{7D0C7BFA-234E-4561-9047-B05D7D80E876}"/>
          </ac:grpSpMkLst>
        </pc:grpChg>
        <pc:inkChg chg="add mod">
          <ac:chgData name="Lord, Rowan" userId="c9addf05-39e9-4311-ba35-9e0b8c4c5f17" providerId="ADAL" clId="{ECA25530-C691-4327-B44D-3EEA3FD8DB7A}" dt="2021-06-11T09:54:18.197" v="31"/>
          <ac:inkMkLst>
            <pc:docMk/>
            <pc:sldMk cId="1815412171" sldId="257"/>
            <ac:inkMk id="4" creationId="{45E6C498-41AA-41E3-856C-E706F4AC6D65}"/>
          </ac:inkMkLst>
        </pc:inkChg>
        <pc:inkChg chg="add mod">
          <ac:chgData name="Lord, Rowan" userId="c9addf05-39e9-4311-ba35-9e0b8c4c5f17" providerId="ADAL" clId="{ECA25530-C691-4327-B44D-3EEA3FD8DB7A}" dt="2021-06-11T09:54:18.197" v="31"/>
          <ac:inkMkLst>
            <pc:docMk/>
            <pc:sldMk cId="1815412171" sldId="257"/>
            <ac:inkMk id="5" creationId="{9CAB7BB8-1626-4632-9CEC-956808201F5A}"/>
          </ac:inkMkLst>
        </pc:inkChg>
      </pc:sldChg>
      <pc:sldChg chg="addSp delSp modSp mod">
        <pc:chgData name="Lord, Rowan" userId="c9addf05-39e9-4311-ba35-9e0b8c4c5f17" providerId="ADAL" clId="{ECA25530-C691-4327-B44D-3EEA3FD8DB7A}" dt="2021-06-11T11:25:20.906" v="103" actId="478"/>
        <pc:sldMkLst>
          <pc:docMk/>
          <pc:sldMk cId="1537500709" sldId="258"/>
        </pc:sldMkLst>
        <pc:spChg chg="add del mod">
          <ac:chgData name="Lord, Rowan" userId="c9addf05-39e9-4311-ba35-9e0b8c4c5f17" providerId="ADAL" clId="{ECA25530-C691-4327-B44D-3EEA3FD8DB7A}" dt="2021-06-11T11:25:20.048" v="102" actId="478"/>
          <ac:spMkLst>
            <pc:docMk/>
            <pc:sldMk cId="1537500709" sldId="258"/>
            <ac:spMk id="7" creationId="{4A3612E7-B3DB-4993-88E1-D936DAA5446A}"/>
          </ac:spMkLst>
        </pc:spChg>
        <pc:grpChg chg="del mod">
          <ac:chgData name="Lord, Rowan" userId="c9addf05-39e9-4311-ba35-9e0b8c4c5f17" providerId="ADAL" clId="{ECA25530-C691-4327-B44D-3EEA3FD8DB7A}" dt="2021-06-11T11:25:20.906" v="103" actId="478"/>
          <ac:grpSpMkLst>
            <pc:docMk/>
            <pc:sldMk cId="1537500709" sldId="258"/>
            <ac:grpSpMk id="6" creationId="{17B97BB4-A95F-439E-8119-5EFF81836034}"/>
          </ac:grpSpMkLst>
        </pc:grpChg>
        <pc:inkChg chg="add mod">
          <ac:chgData name="Lord, Rowan" userId="c9addf05-39e9-4311-ba35-9e0b8c4c5f17" providerId="ADAL" clId="{ECA25530-C691-4327-B44D-3EEA3FD8DB7A}" dt="2021-06-11T09:55:40.480" v="36"/>
          <ac:inkMkLst>
            <pc:docMk/>
            <pc:sldMk cId="1537500709" sldId="258"/>
            <ac:inkMk id="4" creationId="{4504EED0-3E8E-4B14-91EF-50DF043C06EE}"/>
          </ac:inkMkLst>
        </pc:inkChg>
        <pc:inkChg chg="add mod">
          <ac:chgData name="Lord, Rowan" userId="c9addf05-39e9-4311-ba35-9e0b8c4c5f17" providerId="ADAL" clId="{ECA25530-C691-4327-B44D-3EEA3FD8DB7A}" dt="2021-06-11T09:55:40.480" v="36"/>
          <ac:inkMkLst>
            <pc:docMk/>
            <pc:sldMk cId="1537500709" sldId="258"/>
            <ac:inkMk id="5" creationId="{078ECD06-0C1E-4CCA-AAA5-20959F9AE595}"/>
          </ac:inkMkLst>
        </pc:inkChg>
      </pc:sldChg>
      <pc:sldMasterChg chg="modSldLayout">
        <pc:chgData name="Lord, Rowan" userId="c9addf05-39e9-4311-ba35-9e0b8c4c5f17" providerId="ADAL" clId="{ECA25530-C691-4327-B44D-3EEA3FD8DB7A}" dt="2021-06-11T11:26:14.222" v="108" actId="14826"/>
        <pc:sldMasterMkLst>
          <pc:docMk/>
          <pc:sldMasterMk cId="2316474555" sldId="2147483648"/>
        </pc:sldMasterMkLst>
        <pc:sldLayoutChg chg="modSp">
          <pc:chgData name="Lord, Rowan" userId="c9addf05-39e9-4311-ba35-9e0b8c4c5f17" providerId="ADAL" clId="{ECA25530-C691-4327-B44D-3EEA3FD8DB7A}" dt="2021-06-11T11:25:59.726" v="107" actId="14826"/>
          <pc:sldLayoutMkLst>
            <pc:docMk/>
            <pc:sldMasterMk cId="2316474555" sldId="2147483648"/>
            <pc:sldLayoutMk cId="594035023" sldId="2147483649"/>
          </pc:sldLayoutMkLst>
          <pc:picChg chg="mod">
            <ac:chgData name="Lord, Rowan" userId="c9addf05-39e9-4311-ba35-9e0b8c4c5f17" providerId="ADAL" clId="{ECA25530-C691-4327-B44D-3EEA3FD8DB7A}" dt="2021-06-11T11:25:59.726" v="107" actId="14826"/>
            <ac:picMkLst>
              <pc:docMk/>
              <pc:sldMasterMk cId="2316474555" sldId="2147483648"/>
              <pc:sldLayoutMk cId="594035023" sldId="2147483649"/>
              <ac:picMk id="8" creationId="{3E1A6758-2BEF-4318-BE1B-84810772CE68}"/>
            </ac:picMkLst>
          </pc:picChg>
        </pc:sldLayoutChg>
        <pc:sldLayoutChg chg="modSp">
          <pc:chgData name="Lord, Rowan" userId="c9addf05-39e9-4311-ba35-9e0b8c4c5f17" providerId="ADAL" clId="{ECA25530-C691-4327-B44D-3EEA3FD8DB7A}" dt="2021-06-11T11:26:14.222" v="108" actId="14826"/>
          <pc:sldLayoutMkLst>
            <pc:docMk/>
            <pc:sldMasterMk cId="2316474555" sldId="2147483648"/>
            <pc:sldLayoutMk cId="3647956527" sldId="2147483650"/>
          </pc:sldLayoutMkLst>
          <pc:picChg chg="mod">
            <ac:chgData name="Lord, Rowan" userId="c9addf05-39e9-4311-ba35-9e0b8c4c5f17" providerId="ADAL" clId="{ECA25530-C691-4327-B44D-3EEA3FD8DB7A}" dt="2021-06-11T11:26:14.222" v="108" actId="14826"/>
            <ac:picMkLst>
              <pc:docMk/>
              <pc:sldMasterMk cId="2316474555" sldId="2147483648"/>
              <pc:sldLayoutMk cId="3647956527" sldId="2147483650"/>
              <ac:picMk id="8" creationId="{07875D24-946E-46B8-A1E7-CB4CD6DB347A}"/>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Users\Stephen\Datto%20Workplace\Household%20Simulation%20Model%20-%20Shared\z-Sandbox-Stephen\Chicken%20Breast\Chicken%20Breast%20-%20Updated%20for%20HHSM%20v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Users\Stephen\Datto%20Workplace\Household%20Simulation%20Model%20-%20Shared\z-Sandbox-Stephen\Chicken%20Breast\Chicken%20Breast%20-%20Updated%20for%20HHSM%20v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file:///\\Users\Stephen\Datto%20Workplace\Household%20Simulation%20Model%20-%20Shared\z-Sandbox-Stephen\Chicken%20Breast\Chicken%20Breast%20-%20Updated%20for%20HHSM%20v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oleObject" Target="file:///\\Users\Stephen\Datto%20Workplace\Household%20Simulation%20Model%20-%20Shared\z-Sandbox-Stephen\Chicken%20Breast\Chicken%20Breast%20-%20Updated%20for%20HHSM%20v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oleObject" Target="file:///\\Users\Stephen\Datto%20Workplace\Household%20Simulation%20Model%20-%20Shared\z-Sandbox-Stephen\Chicken%20Breast\Chicken%20Breast%20-%20Updated%20for%20HHSM%20v3.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oleObject" Target="file:///\\Users\Stephen\Datto%20Workplace\Household%20Simulation%20Model%20-%20Shared\z-Sandbox-Stephen\Chicken%20Breast\Chicken%20Breast%20-%20Updated%20for%20HHSM%20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a:t>Total</a:t>
            </a:r>
            <a:r>
              <a:rPr lang="en-GB" sz="1200" baseline="0"/>
              <a:t> Waste % - Product Life</a:t>
            </a:r>
            <a:endParaRPr lang="en-GB" sz="1200"/>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'Results tables'!$C$159</c:f>
              <c:strCache>
                <c:ptCount val="1"/>
                <c:pt idx="0">
                  <c:v>Default</c:v>
                </c:pt>
              </c:strCache>
            </c:strRef>
          </c:tx>
          <c:spPr>
            <a:solidFill>
              <a:schemeClr val="accent4"/>
            </a:solidFill>
            <a:ln>
              <a:noFill/>
            </a:ln>
            <a:effectLst/>
          </c:spPr>
          <c:invertIfNegative val="0"/>
          <c:cat>
            <c:strRef>
              <c:f>'Results tables'!$B$160:$B$167</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tables'!$C$160:$C$167</c:f>
              <c:numCache>
                <c:formatCode>0.0%</c:formatCode>
                <c:ptCount val="8"/>
                <c:pt idx="0">
                  <c:v>1.9282456426128036E-2</c:v>
                </c:pt>
                <c:pt idx="1">
                  <c:v>7.1468894659591289E-2</c:v>
                </c:pt>
                <c:pt idx="2">
                  <c:v>1.8870154427986133E-2</c:v>
                </c:pt>
                <c:pt idx="3">
                  <c:v>7.1706936866718626E-2</c:v>
                </c:pt>
                <c:pt idx="4">
                  <c:v>5.911426580735063E-2</c:v>
                </c:pt>
                <c:pt idx="5">
                  <c:v>1.8030680266645248E-2</c:v>
                </c:pt>
                <c:pt idx="6">
                  <c:v>1.9106323722149411E-2</c:v>
                </c:pt>
                <c:pt idx="7">
                  <c:v>3.6617329761125E-2</c:v>
                </c:pt>
              </c:numCache>
            </c:numRef>
          </c:val>
          <c:extLst>
            <c:ext xmlns:c16="http://schemas.microsoft.com/office/drawing/2014/chart" uri="{C3380CC4-5D6E-409C-BE32-E72D297353CC}">
              <c16:uniqueId val="{00000000-A3FD-46B5-AC55-805A3B5D4E67}"/>
            </c:ext>
          </c:extLst>
        </c:ser>
        <c:ser>
          <c:idx val="6"/>
          <c:order val="1"/>
          <c:tx>
            <c:strRef>
              <c:f>'Results tables'!$D$159</c:f>
              <c:strCache>
                <c:ptCount val="1"/>
                <c:pt idx="0">
                  <c:v>+1 day</c:v>
                </c:pt>
              </c:strCache>
            </c:strRef>
          </c:tx>
          <c:spPr>
            <a:solidFill>
              <a:schemeClr val="accent2">
                <a:shade val="72000"/>
              </a:schemeClr>
            </a:solidFill>
            <a:ln>
              <a:noFill/>
            </a:ln>
            <a:effectLst/>
          </c:spPr>
          <c:invertIfNegative val="0"/>
          <c:cat>
            <c:strRef>
              <c:f>'Results tables'!$B$160:$B$167</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tables'!$D$160:$D$167</c:f>
              <c:numCache>
                <c:formatCode>0.0%</c:formatCode>
                <c:ptCount val="8"/>
                <c:pt idx="0">
                  <c:v>8.0913850547358404E-3</c:v>
                </c:pt>
                <c:pt idx="1">
                  <c:v>5.9722069041579354E-2</c:v>
                </c:pt>
                <c:pt idx="2">
                  <c:v>8.7309011537262237E-3</c:v>
                </c:pt>
                <c:pt idx="3">
                  <c:v>5.7561829722039833E-2</c:v>
                </c:pt>
                <c:pt idx="4">
                  <c:v>4.9421325844608975E-2</c:v>
                </c:pt>
                <c:pt idx="5">
                  <c:v>9.1202138532903536E-3</c:v>
                </c:pt>
                <c:pt idx="6">
                  <c:v>8.6949585194639432E-3</c:v>
                </c:pt>
                <c:pt idx="7">
                  <c:v>2.6182949513846168E-2</c:v>
                </c:pt>
              </c:numCache>
            </c:numRef>
          </c:val>
          <c:extLst>
            <c:ext xmlns:c16="http://schemas.microsoft.com/office/drawing/2014/chart" uri="{C3380CC4-5D6E-409C-BE32-E72D297353CC}">
              <c16:uniqueId val="{00000001-A3FD-46B5-AC55-805A3B5D4E67}"/>
            </c:ext>
          </c:extLst>
        </c:ser>
        <c:ser>
          <c:idx val="7"/>
          <c:order val="2"/>
          <c:tx>
            <c:strRef>
              <c:f>'Results tables'!$E$159</c:f>
              <c:strCache>
                <c:ptCount val="1"/>
                <c:pt idx="0">
                  <c:v>+3 days</c:v>
                </c:pt>
              </c:strCache>
            </c:strRef>
          </c:tx>
          <c:spPr>
            <a:solidFill>
              <a:schemeClr val="accent2">
                <a:shade val="58000"/>
              </a:schemeClr>
            </a:solidFill>
            <a:ln>
              <a:noFill/>
            </a:ln>
            <a:effectLst/>
          </c:spPr>
          <c:invertIfNegative val="0"/>
          <c:cat>
            <c:strRef>
              <c:f>'Results tables'!$B$160:$B$167</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tables'!$E$160:$E$167</c:f>
              <c:numCache>
                <c:formatCode>0.0%</c:formatCode>
                <c:ptCount val="8"/>
                <c:pt idx="0">
                  <c:v>1.6656337155252557E-3</c:v>
                </c:pt>
                <c:pt idx="1">
                  <c:v>5.1945275758871312E-2</c:v>
                </c:pt>
                <c:pt idx="2">
                  <c:v>1.182844932844933E-3</c:v>
                </c:pt>
                <c:pt idx="3">
                  <c:v>5.0774986638161414E-2</c:v>
                </c:pt>
                <c:pt idx="4">
                  <c:v>4.2188529993408039E-2</c:v>
                </c:pt>
                <c:pt idx="5">
                  <c:v>1.4331086838639709E-3</c:v>
                </c:pt>
                <c:pt idx="6">
                  <c:v>1.378319614847026E-3</c:v>
                </c:pt>
                <c:pt idx="7">
                  <c:v>1.899692068978456E-2</c:v>
                </c:pt>
              </c:numCache>
            </c:numRef>
          </c:val>
          <c:extLst>
            <c:ext xmlns:c16="http://schemas.microsoft.com/office/drawing/2014/chart" uri="{C3380CC4-5D6E-409C-BE32-E72D297353CC}">
              <c16:uniqueId val="{00000002-A3FD-46B5-AC55-805A3B5D4E67}"/>
            </c:ext>
          </c:extLst>
        </c:ser>
        <c:ser>
          <c:idx val="8"/>
          <c:order val="3"/>
          <c:tx>
            <c:strRef>
              <c:f>'Results tables'!$F$159</c:f>
              <c:strCache>
                <c:ptCount val="1"/>
                <c:pt idx="0">
                  <c:v>Truncate</c:v>
                </c:pt>
              </c:strCache>
            </c:strRef>
          </c:tx>
          <c:spPr>
            <a:solidFill>
              <a:schemeClr val="accent2">
                <a:shade val="44000"/>
              </a:schemeClr>
            </a:solidFill>
            <a:ln>
              <a:noFill/>
            </a:ln>
            <a:effectLst/>
          </c:spPr>
          <c:invertIfNegative val="0"/>
          <c:cat>
            <c:strRef>
              <c:f>'Results tables'!$B$160:$B$167</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tables'!$F$160:$F$167</c:f>
              <c:numCache>
                <c:formatCode>0.0%</c:formatCode>
                <c:ptCount val="8"/>
                <c:pt idx="0">
                  <c:v>1.367391130002406E-2</c:v>
                </c:pt>
                <c:pt idx="1">
                  <c:v>5.8297685642206866E-2</c:v>
                </c:pt>
                <c:pt idx="2">
                  <c:v>1.2907238939429282E-2</c:v>
                </c:pt>
                <c:pt idx="3">
                  <c:v>5.8549783549783553E-2</c:v>
                </c:pt>
                <c:pt idx="4">
                  <c:v>4.8738677727926859E-2</c:v>
                </c:pt>
                <c:pt idx="5">
                  <c:v>1.3287595615487736E-2</c:v>
                </c:pt>
                <c:pt idx="6">
                  <c:v>1.2996695413879262E-2</c:v>
                </c:pt>
                <c:pt idx="7">
                  <c:v>2.8839768121934735E-2</c:v>
                </c:pt>
              </c:numCache>
            </c:numRef>
          </c:val>
          <c:extLst>
            <c:ext xmlns:c16="http://schemas.microsoft.com/office/drawing/2014/chart" uri="{C3380CC4-5D6E-409C-BE32-E72D297353CC}">
              <c16:uniqueId val="{00000003-A3FD-46B5-AC55-805A3B5D4E67}"/>
            </c:ext>
          </c:extLst>
        </c:ser>
        <c:dLbls>
          <c:showLegendKey val="0"/>
          <c:showVal val="0"/>
          <c:showCatName val="0"/>
          <c:showSerName val="0"/>
          <c:showPercent val="0"/>
          <c:showBubbleSize val="0"/>
        </c:dLbls>
        <c:gapWidth val="200"/>
        <c:overlap val="-25"/>
        <c:axId val="733830456"/>
        <c:axId val="733838328"/>
      </c:barChart>
      <c:catAx>
        <c:axId val="73383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3838328"/>
        <c:crosses val="autoZero"/>
        <c:auto val="1"/>
        <c:lblAlgn val="ctr"/>
        <c:lblOffset val="100"/>
        <c:noMultiLvlLbl val="0"/>
      </c:catAx>
      <c:valAx>
        <c:axId val="733838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a:t>Proportion of Total</a:t>
                </a:r>
                <a:r>
                  <a:rPr lang="en-GB" sz="1000" baseline="0"/>
                  <a:t> purchased</a:t>
                </a:r>
                <a:endParaRPr lang="en-GB" sz="100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33830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a:t>Waste -</a:t>
            </a:r>
            <a:r>
              <a:rPr lang="en-GB" sz="1200" baseline="0"/>
              <a:t> Product Life</a:t>
            </a:r>
            <a:endParaRPr lang="en-GB" sz="1200"/>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'Results tables'!$C$187</c:f>
              <c:strCache>
                <c:ptCount val="1"/>
                <c:pt idx="0">
                  <c:v>Default</c:v>
                </c:pt>
              </c:strCache>
            </c:strRef>
          </c:tx>
          <c:spPr>
            <a:solidFill>
              <a:schemeClr val="accent4"/>
            </a:solidFill>
            <a:ln>
              <a:noFill/>
            </a:ln>
            <a:effectLst/>
          </c:spPr>
          <c:invertIfNegative val="0"/>
          <c:cat>
            <c:strRef>
              <c:f>'Results tables'!$B$188:$B$195</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tables'!$C$188:$C$195</c:f>
              <c:numCache>
                <c:formatCode>0.00</c:formatCode>
                <c:ptCount val="8"/>
                <c:pt idx="0">
                  <c:v>0.12141025641025641</c:v>
                </c:pt>
                <c:pt idx="1">
                  <c:v>0.16230769230769232</c:v>
                </c:pt>
                <c:pt idx="2">
                  <c:v>6.1410256410256409E-2</c:v>
                </c:pt>
                <c:pt idx="3">
                  <c:v>0.16512820512820511</c:v>
                </c:pt>
                <c:pt idx="4">
                  <c:v>0.34807692307692306</c:v>
                </c:pt>
                <c:pt idx="5">
                  <c:v>5.7564102564102562E-2</c:v>
                </c:pt>
                <c:pt idx="6">
                  <c:v>0.11961538461538462</c:v>
                </c:pt>
                <c:pt idx="7">
                  <c:v>0.14734354184857668</c:v>
                </c:pt>
              </c:numCache>
            </c:numRef>
          </c:val>
          <c:extLst>
            <c:ext xmlns:c16="http://schemas.microsoft.com/office/drawing/2014/chart" uri="{C3380CC4-5D6E-409C-BE32-E72D297353CC}">
              <c16:uniqueId val="{00000000-47AD-4F1F-9638-BC876D8866EC}"/>
            </c:ext>
          </c:extLst>
        </c:ser>
        <c:ser>
          <c:idx val="1"/>
          <c:order val="1"/>
          <c:tx>
            <c:strRef>
              <c:f>'Results tables'!$D$187</c:f>
              <c:strCache>
                <c:ptCount val="1"/>
                <c:pt idx="0">
                  <c:v>+1 day</c:v>
                </c:pt>
              </c:strCache>
            </c:strRef>
          </c:tx>
          <c:spPr>
            <a:solidFill>
              <a:schemeClr val="accent2">
                <a:tint val="86000"/>
              </a:schemeClr>
            </a:solidFill>
            <a:ln>
              <a:noFill/>
            </a:ln>
            <a:effectLst/>
          </c:spPr>
          <c:invertIfNegative val="0"/>
          <c:cat>
            <c:strRef>
              <c:f>'Results tables'!$B$188:$B$195</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tables'!$D$188:$D$195</c:f>
              <c:numCache>
                <c:formatCode>0.00</c:formatCode>
                <c:ptCount val="8"/>
                <c:pt idx="0">
                  <c:v>5.2307692307692305E-2</c:v>
                </c:pt>
                <c:pt idx="1">
                  <c:v>0.13884615384615384</c:v>
                </c:pt>
                <c:pt idx="2">
                  <c:v>2.8717948717948718E-2</c:v>
                </c:pt>
                <c:pt idx="3">
                  <c:v>0.13487179487179488</c:v>
                </c:pt>
                <c:pt idx="4">
                  <c:v>0.29782051282051286</c:v>
                </c:pt>
                <c:pt idx="5">
                  <c:v>2.9743589743589743E-2</c:v>
                </c:pt>
                <c:pt idx="6">
                  <c:v>5.5897435897435899E-2</c:v>
                </c:pt>
                <c:pt idx="7">
                  <c:v>0.10774067053484992</c:v>
                </c:pt>
              </c:numCache>
            </c:numRef>
          </c:val>
          <c:extLst>
            <c:ext xmlns:c16="http://schemas.microsoft.com/office/drawing/2014/chart" uri="{C3380CC4-5D6E-409C-BE32-E72D297353CC}">
              <c16:uniqueId val="{00000001-47AD-4F1F-9638-BC876D8866EC}"/>
            </c:ext>
          </c:extLst>
        </c:ser>
        <c:ser>
          <c:idx val="2"/>
          <c:order val="2"/>
          <c:tx>
            <c:strRef>
              <c:f>'Results tables'!$E$187</c:f>
              <c:strCache>
                <c:ptCount val="1"/>
                <c:pt idx="0">
                  <c:v>+3 days</c:v>
                </c:pt>
              </c:strCache>
            </c:strRef>
          </c:tx>
          <c:spPr>
            <a:solidFill>
              <a:schemeClr val="accent2">
                <a:shade val="86000"/>
              </a:schemeClr>
            </a:solidFill>
            <a:ln>
              <a:noFill/>
            </a:ln>
            <a:effectLst/>
          </c:spPr>
          <c:invertIfNegative val="0"/>
          <c:cat>
            <c:strRef>
              <c:f>'Results tables'!$B$188:$B$195</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tables'!$E$188:$E$195</c:f>
              <c:numCache>
                <c:formatCode>0.00</c:formatCode>
                <c:ptCount val="8"/>
                <c:pt idx="0">
                  <c:v>1.1025641025641025E-2</c:v>
                </c:pt>
                <c:pt idx="1">
                  <c:v>0.12461538461538461</c:v>
                </c:pt>
                <c:pt idx="2">
                  <c:v>3.9743589743589745E-3</c:v>
                </c:pt>
                <c:pt idx="3">
                  <c:v>0.12179487179487181</c:v>
                </c:pt>
                <c:pt idx="4">
                  <c:v>0.26256410256410256</c:v>
                </c:pt>
                <c:pt idx="5">
                  <c:v>4.7435897435897439E-3</c:v>
                </c:pt>
                <c:pt idx="6">
                  <c:v>9.1025641025641035E-3</c:v>
                </c:pt>
                <c:pt idx="7">
                  <c:v>8.0154669764045269E-2</c:v>
                </c:pt>
              </c:numCache>
            </c:numRef>
          </c:val>
          <c:extLst>
            <c:ext xmlns:c16="http://schemas.microsoft.com/office/drawing/2014/chart" uri="{C3380CC4-5D6E-409C-BE32-E72D297353CC}">
              <c16:uniqueId val="{00000002-47AD-4F1F-9638-BC876D8866EC}"/>
            </c:ext>
          </c:extLst>
        </c:ser>
        <c:ser>
          <c:idx val="3"/>
          <c:order val="3"/>
          <c:tx>
            <c:strRef>
              <c:f>'Results tables'!$F$187</c:f>
              <c:strCache>
                <c:ptCount val="1"/>
                <c:pt idx="0">
                  <c:v>Truncate</c:v>
                </c:pt>
              </c:strCache>
            </c:strRef>
          </c:tx>
          <c:spPr>
            <a:solidFill>
              <a:schemeClr val="accent2">
                <a:shade val="58000"/>
              </a:schemeClr>
            </a:solidFill>
            <a:ln>
              <a:noFill/>
            </a:ln>
            <a:effectLst/>
          </c:spPr>
          <c:invertIfNegative val="0"/>
          <c:cat>
            <c:strRef>
              <c:f>'Results tables'!$B$188:$B$195</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tables'!$F$188:$F$195</c:f>
              <c:numCache>
                <c:formatCode>0.00</c:formatCode>
                <c:ptCount val="8"/>
                <c:pt idx="0">
                  <c:v>8.7435897435897442E-2</c:v>
                </c:pt>
                <c:pt idx="1">
                  <c:v>0.13628205128205126</c:v>
                </c:pt>
                <c:pt idx="2">
                  <c:v>4.2564102564102563E-2</c:v>
                </c:pt>
                <c:pt idx="3">
                  <c:v>0.13871794871794874</c:v>
                </c:pt>
                <c:pt idx="4">
                  <c:v>0.29525641025641025</c:v>
                </c:pt>
                <c:pt idx="5">
                  <c:v>4.3205128205128202E-2</c:v>
                </c:pt>
                <c:pt idx="6">
                  <c:v>8.269230769230769E-2</c:v>
                </c:pt>
                <c:pt idx="7">
                  <c:v>0.11852415545327075</c:v>
                </c:pt>
              </c:numCache>
            </c:numRef>
          </c:val>
          <c:extLst>
            <c:ext xmlns:c16="http://schemas.microsoft.com/office/drawing/2014/chart" uri="{C3380CC4-5D6E-409C-BE32-E72D297353CC}">
              <c16:uniqueId val="{00000003-47AD-4F1F-9638-BC876D8866EC}"/>
            </c:ext>
          </c:extLst>
        </c:ser>
        <c:dLbls>
          <c:showLegendKey val="0"/>
          <c:showVal val="0"/>
          <c:showCatName val="0"/>
          <c:showSerName val="0"/>
          <c:showPercent val="0"/>
          <c:showBubbleSize val="0"/>
        </c:dLbls>
        <c:gapWidth val="200"/>
        <c:overlap val="-25"/>
        <c:axId val="733830456"/>
        <c:axId val="733838328"/>
      </c:barChart>
      <c:catAx>
        <c:axId val="73383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3838328"/>
        <c:crosses val="autoZero"/>
        <c:auto val="1"/>
        <c:lblAlgn val="ctr"/>
        <c:lblOffset val="100"/>
        <c:noMultiLvlLbl val="0"/>
      </c:catAx>
      <c:valAx>
        <c:axId val="733838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a:t>Portions</a:t>
                </a:r>
                <a:r>
                  <a:rPr lang="en-GB" sz="1000" baseline="0"/>
                  <a:t> per week</a:t>
                </a:r>
                <a:endParaRPr lang="en-GB" sz="100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33830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a:t>Total Waste % - Amount Purchased</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'Results tables'!$C$159</c:f>
              <c:strCache>
                <c:ptCount val="1"/>
                <c:pt idx="0">
                  <c:v>Default</c:v>
                </c:pt>
              </c:strCache>
            </c:strRef>
          </c:tx>
          <c:spPr>
            <a:solidFill>
              <a:schemeClr val="accent4"/>
            </a:solidFill>
            <a:ln>
              <a:noFill/>
            </a:ln>
            <a:effectLst/>
          </c:spPr>
          <c:invertIfNegative val="0"/>
          <c:cat>
            <c:strRef>
              <c:f>'Results tables'!$B$160:$B$167</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tables'!$C$160:$C$167</c:f>
              <c:numCache>
                <c:formatCode>0.0%</c:formatCode>
                <c:ptCount val="8"/>
                <c:pt idx="0">
                  <c:v>1.9282456426128036E-2</c:v>
                </c:pt>
                <c:pt idx="1">
                  <c:v>7.1468894659591289E-2</c:v>
                </c:pt>
                <c:pt idx="2">
                  <c:v>1.8870154427986133E-2</c:v>
                </c:pt>
                <c:pt idx="3">
                  <c:v>7.1706936866718626E-2</c:v>
                </c:pt>
                <c:pt idx="4">
                  <c:v>5.911426580735063E-2</c:v>
                </c:pt>
                <c:pt idx="5">
                  <c:v>1.8030680266645248E-2</c:v>
                </c:pt>
                <c:pt idx="6">
                  <c:v>1.9106323722149411E-2</c:v>
                </c:pt>
                <c:pt idx="7">
                  <c:v>3.6617329761125E-2</c:v>
                </c:pt>
              </c:numCache>
            </c:numRef>
          </c:val>
          <c:extLst>
            <c:ext xmlns:c16="http://schemas.microsoft.com/office/drawing/2014/chart" uri="{C3380CC4-5D6E-409C-BE32-E72D297353CC}">
              <c16:uniqueId val="{00000000-04E2-43CB-8964-BC5251B879DB}"/>
            </c:ext>
          </c:extLst>
        </c:ser>
        <c:ser>
          <c:idx val="1"/>
          <c:order val="1"/>
          <c:tx>
            <c:strRef>
              <c:f>'Results tables'!$G$159</c:f>
              <c:strCache>
                <c:ptCount val="1"/>
                <c:pt idx="0">
                  <c:v>Larger</c:v>
                </c:pt>
              </c:strCache>
            </c:strRef>
          </c:tx>
          <c:spPr>
            <a:solidFill>
              <a:schemeClr val="accent6"/>
            </a:solidFill>
            <a:ln>
              <a:noFill/>
            </a:ln>
            <a:effectLst/>
          </c:spPr>
          <c:invertIfNegative val="0"/>
          <c:cat>
            <c:strRef>
              <c:f>'Results tables'!$B$160:$B$167</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tables'!$G$160:$G$167</c:f>
              <c:numCache>
                <c:formatCode>0.0%</c:formatCode>
                <c:ptCount val="8"/>
                <c:pt idx="0">
                  <c:v>6.1138674830219217E-2</c:v>
                </c:pt>
                <c:pt idx="1">
                  <c:v>0.19794329537531954</c:v>
                </c:pt>
                <c:pt idx="2">
                  <c:v>7.2114807253512672E-2</c:v>
                </c:pt>
                <c:pt idx="3">
                  <c:v>0.24345250467678234</c:v>
                </c:pt>
                <c:pt idx="4">
                  <c:v>6.648597593527987E-2</c:v>
                </c:pt>
                <c:pt idx="5">
                  <c:v>7.0980825958702073E-2</c:v>
                </c:pt>
                <c:pt idx="6">
                  <c:v>6.4404061998931048E-2</c:v>
                </c:pt>
                <c:pt idx="7">
                  <c:v>8.8778709117511526E-2</c:v>
                </c:pt>
              </c:numCache>
            </c:numRef>
          </c:val>
          <c:extLst>
            <c:ext xmlns:c16="http://schemas.microsoft.com/office/drawing/2014/chart" uri="{C3380CC4-5D6E-409C-BE32-E72D297353CC}">
              <c16:uniqueId val="{00000001-04E2-43CB-8964-BC5251B879DB}"/>
            </c:ext>
          </c:extLst>
        </c:ser>
        <c:ser>
          <c:idx val="2"/>
          <c:order val="2"/>
          <c:tx>
            <c:strRef>
              <c:f>'Results tables'!$H$159</c:f>
              <c:strCache>
                <c:ptCount val="1"/>
                <c:pt idx="0">
                  <c:v>Exact needs</c:v>
                </c:pt>
              </c:strCache>
            </c:strRef>
          </c:tx>
          <c:spPr>
            <a:solidFill>
              <a:schemeClr val="accent6">
                <a:shade val="65000"/>
              </a:schemeClr>
            </a:solidFill>
            <a:ln>
              <a:noFill/>
            </a:ln>
            <a:effectLst/>
          </c:spPr>
          <c:invertIfNegative val="0"/>
          <c:cat>
            <c:strRef>
              <c:f>'Results tables'!$B$160:$B$167</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tables'!$H$160:$H$167</c:f>
              <c:numCache>
                <c:formatCode>0.0%</c:formatCode>
                <c:ptCount val="8"/>
                <c:pt idx="0">
                  <c:v>1.9282456426128036E-2</c:v>
                </c:pt>
                <c:pt idx="1">
                  <c:v>1.8633054098489001E-2</c:v>
                </c:pt>
                <c:pt idx="2">
                  <c:v>1.8870154427986133E-2</c:v>
                </c:pt>
                <c:pt idx="3">
                  <c:v>1.9430355052672651E-2</c:v>
                </c:pt>
                <c:pt idx="4">
                  <c:v>1.7451449853684492E-2</c:v>
                </c:pt>
                <c:pt idx="5">
                  <c:v>1.8030680266645248E-2</c:v>
                </c:pt>
                <c:pt idx="6">
                  <c:v>1.9106323722149411E-2</c:v>
                </c:pt>
                <c:pt idx="7">
                  <c:v>1.8522381064297846E-2</c:v>
                </c:pt>
              </c:numCache>
            </c:numRef>
          </c:val>
          <c:extLst>
            <c:ext xmlns:c16="http://schemas.microsoft.com/office/drawing/2014/chart" uri="{C3380CC4-5D6E-409C-BE32-E72D297353CC}">
              <c16:uniqueId val="{00000002-04E2-43CB-8964-BC5251B879DB}"/>
            </c:ext>
          </c:extLst>
        </c:ser>
        <c:dLbls>
          <c:showLegendKey val="0"/>
          <c:showVal val="0"/>
          <c:showCatName val="0"/>
          <c:showSerName val="0"/>
          <c:showPercent val="0"/>
          <c:showBubbleSize val="0"/>
        </c:dLbls>
        <c:gapWidth val="200"/>
        <c:overlap val="-25"/>
        <c:axId val="733830456"/>
        <c:axId val="733838328"/>
      </c:barChart>
      <c:catAx>
        <c:axId val="73383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3838328"/>
        <c:crosses val="autoZero"/>
        <c:auto val="1"/>
        <c:lblAlgn val="ctr"/>
        <c:lblOffset val="100"/>
        <c:noMultiLvlLbl val="0"/>
      </c:catAx>
      <c:valAx>
        <c:axId val="733838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Proportion</a:t>
                </a:r>
                <a:r>
                  <a:rPr lang="en-GB" baseline="0"/>
                  <a:t> of Total Purchased</a:t>
                </a:r>
                <a:endParaRPr lang="en-GB"/>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33830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a:t>Waste - Amount Purchased</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'Results tables'!$C$187</c:f>
              <c:strCache>
                <c:ptCount val="1"/>
                <c:pt idx="0">
                  <c:v>Default</c:v>
                </c:pt>
              </c:strCache>
            </c:strRef>
          </c:tx>
          <c:spPr>
            <a:solidFill>
              <a:schemeClr val="accent4"/>
            </a:solidFill>
            <a:ln>
              <a:noFill/>
            </a:ln>
            <a:effectLst/>
          </c:spPr>
          <c:invertIfNegative val="0"/>
          <c:cat>
            <c:strRef>
              <c:f>'Results tables'!$B$188:$B$195</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tables'!$C$188:$C$195</c:f>
              <c:numCache>
                <c:formatCode>0.00</c:formatCode>
                <c:ptCount val="8"/>
                <c:pt idx="0">
                  <c:v>0.12141025641025641</c:v>
                </c:pt>
                <c:pt idx="1">
                  <c:v>0.16230769230769232</c:v>
                </c:pt>
                <c:pt idx="2">
                  <c:v>6.1410256410256409E-2</c:v>
                </c:pt>
                <c:pt idx="3">
                  <c:v>0.16512820512820511</c:v>
                </c:pt>
                <c:pt idx="4">
                  <c:v>0.34807692307692306</c:v>
                </c:pt>
                <c:pt idx="5">
                  <c:v>5.7564102564102562E-2</c:v>
                </c:pt>
                <c:pt idx="6">
                  <c:v>0.11961538461538462</c:v>
                </c:pt>
                <c:pt idx="7">
                  <c:v>0.14734354184857668</c:v>
                </c:pt>
              </c:numCache>
            </c:numRef>
          </c:val>
          <c:extLst>
            <c:ext xmlns:c16="http://schemas.microsoft.com/office/drawing/2014/chart" uri="{C3380CC4-5D6E-409C-BE32-E72D297353CC}">
              <c16:uniqueId val="{00000000-9C32-4BF1-93AF-AA2B159802EC}"/>
            </c:ext>
          </c:extLst>
        </c:ser>
        <c:ser>
          <c:idx val="2"/>
          <c:order val="1"/>
          <c:tx>
            <c:strRef>
              <c:f>'Results tables'!$G$187</c:f>
              <c:strCache>
                <c:ptCount val="1"/>
                <c:pt idx="0">
                  <c:v>Larger</c:v>
                </c:pt>
              </c:strCache>
            </c:strRef>
          </c:tx>
          <c:spPr>
            <a:solidFill>
              <a:schemeClr val="accent6">
                <a:tint val="90000"/>
              </a:schemeClr>
            </a:solidFill>
            <a:ln>
              <a:noFill/>
            </a:ln>
            <a:effectLst/>
          </c:spPr>
          <c:invertIfNegative val="0"/>
          <c:cat>
            <c:strRef>
              <c:f>'Results tables'!$B$188:$B$195</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tables'!$G$188:$G$195</c:f>
              <c:numCache>
                <c:formatCode>0.00</c:formatCode>
                <c:ptCount val="8"/>
                <c:pt idx="0">
                  <c:v>0.44551282051282048</c:v>
                </c:pt>
                <c:pt idx="1">
                  <c:v>0.43679487179487175</c:v>
                </c:pt>
                <c:pt idx="2">
                  <c:v>0.30794871794871792</c:v>
                </c:pt>
                <c:pt idx="3">
                  <c:v>0.60064102564102562</c:v>
                </c:pt>
                <c:pt idx="4">
                  <c:v>0.41512820512820514</c:v>
                </c:pt>
                <c:pt idx="5">
                  <c:v>0.29615384615384616</c:v>
                </c:pt>
                <c:pt idx="6">
                  <c:v>0.46346153846153848</c:v>
                </c:pt>
                <c:pt idx="7">
                  <c:v>0.41208781698848662</c:v>
                </c:pt>
              </c:numCache>
            </c:numRef>
          </c:val>
          <c:extLst>
            <c:ext xmlns:c16="http://schemas.microsoft.com/office/drawing/2014/chart" uri="{C3380CC4-5D6E-409C-BE32-E72D297353CC}">
              <c16:uniqueId val="{00000001-9C32-4BF1-93AF-AA2B159802EC}"/>
            </c:ext>
          </c:extLst>
        </c:ser>
        <c:ser>
          <c:idx val="5"/>
          <c:order val="2"/>
          <c:tx>
            <c:strRef>
              <c:f>'Results tables'!$H$187</c:f>
              <c:strCache>
                <c:ptCount val="1"/>
                <c:pt idx="0">
                  <c:v>Exact needs</c:v>
                </c:pt>
              </c:strCache>
            </c:strRef>
          </c:tx>
          <c:spPr>
            <a:solidFill>
              <a:schemeClr val="accent6">
                <a:shade val="50000"/>
              </a:schemeClr>
            </a:solidFill>
            <a:ln>
              <a:noFill/>
            </a:ln>
            <a:effectLst/>
          </c:spPr>
          <c:invertIfNegative val="0"/>
          <c:cat>
            <c:strRef>
              <c:f>'Results tables'!$B$188:$B$195</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tables'!$H$188:$H$195</c:f>
              <c:numCache>
                <c:formatCode>0.00</c:formatCode>
                <c:ptCount val="8"/>
                <c:pt idx="0">
                  <c:v>0.12141025641025641</c:v>
                </c:pt>
                <c:pt idx="1">
                  <c:v>3.0512820512820515E-2</c:v>
                </c:pt>
                <c:pt idx="2">
                  <c:v>6.1410256410256409E-2</c:v>
                </c:pt>
                <c:pt idx="3">
                  <c:v>3.1923076923076929E-2</c:v>
                </c:pt>
                <c:pt idx="4">
                  <c:v>8.4102564102564101E-2</c:v>
                </c:pt>
                <c:pt idx="5">
                  <c:v>5.7564102564102562E-2</c:v>
                </c:pt>
                <c:pt idx="6">
                  <c:v>0.11961538461538462</c:v>
                </c:pt>
                <c:pt idx="7">
                  <c:v>6.8011188625950209E-2</c:v>
                </c:pt>
              </c:numCache>
            </c:numRef>
          </c:val>
          <c:extLst>
            <c:ext xmlns:c16="http://schemas.microsoft.com/office/drawing/2014/chart" uri="{C3380CC4-5D6E-409C-BE32-E72D297353CC}">
              <c16:uniqueId val="{00000002-9C32-4BF1-93AF-AA2B159802EC}"/>
            </c:ext>
          </c:extLst>
        </c:ser>
        <c:dLbls>
          <c:showLegendKey val="0"/>
          <c:showVal val="0"/>
          <c:showCatName val="0"/>
          <c:showSerName val="0"/>
          <c:showPercent val="0"/>
          <c:showBubbleSize val="0"/>
        </c:dLbls>
        <c:gapWidth val="200"/>
        <c:overlap val="-25"/>
        <c:axId val="733830456"/>
        <c:axId val="733838328"/>
      </c:barChart>
      <c:catAx>
        <c:axId val="73383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3838328"/>
        <c:crosses val="autoZero"/>
        <c:auto val="1"/>
        <c:lblAlgn val="ctr"/>
        <c:lblOffset val="100"/>
        <c:noMultiLvlLbl val="0"/>
      </c:catAx>
      <c:valAx>
        <c:axId val="733838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Portions</a:t>
                </a:r>
                <a:r>
                  <a:rPr lang="en-GB" baseline="0"/>
                  <a:t> per week</a:t>
                </a:r>
                <a:endParaRPr lang="en-GB"/>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33830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a:t>Total Waste % - Leftover Use</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'Results tables'!$C$159</c:f>
              <c:strCache>
                <c:ptCount val="1"/>
                <c:pt idx="0">
                  <c:v>Default</c:v>
                </c:pt>
              </c:strCache>
            </c:strRef>
          </c:tx>
          <c:spPr>
            <a:solidFill>
              <a:schemeClr val="accent4"/>
            </a:solidFill>
            <a:ln>
              <a:noFill/>
            </a:ln>
            <a:effectLst/>
          </c:spPr>
          <c:invertIfNegative val="0"/>
          <c:cat>
            <c:strRef>
              <c:f>'Results tables'!$B$160:$B$167</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tables'!$C$160:$C$167</c:f>
              <c:numCache>
                <c:formatCode>0.0%</c:formatCode>
                <c:ptCount val="8"/>
                <c:pt idx="0">
                  <c:v>1.9282456426128036E-2</c:v>
                </c:pt>
                <c:pt idx="1">
                  <c:v>7.1468894659591289E-2</c:v>
                </c:pt>
                <c:pt idx="2">
                  <c:v>1.8870154427986133E-2</c:v>
                </c:pt>
                <c:pt idx="3">
                  <c:v>7.1706936866718626E-2</c:v>
                </c:pt>
                <c:pt idx="4">
                  <c:v>5.911426580735063E-2</c:v>
                </c:pt>
                <c:pt idx="5">
                  <c:v>1.8030680266645248E-2</c:v>
                </c:pt>
                <c:pt idx="6">
                  <c:v>1.9106323722149411E-2</c:v>
                </c:pt>
                <c:pt idx="7">
                  <c:v>3.6617329761125E-2</c:v>
                </c:pt>
              </c:numCache>
            </c:numRef>
          </c:val>
          <c:extLst>
            <c:ext xmlns:c16="http://schemas.microsoft.com/office/drawing/2014/chart" uri="{C3380CC4-5D6E-409C-BE32-E72D297353CC}">
              <c16:uniqueId val="{00000000-FBB5-414E-97F8-B25273791865}"/>
            </c:ext>
          </c:extLst>
        </c:ser>
        <c:ser>
          <c:idx val="5"/>
          <c:order val="1"/>
          <c:tx>
            <c:strRef>
              <c:f>'Results tables'!$L$159</c:f>
              <c:strCache>
                <c:ptCount val="1"/>
                <c:pt idx="0">
                  <c:v>Use</c:v>
                </c:pt>
              </c:strCache>
            </c:strRef>
          </c:tx>
          <c:spPr>
            <a:solidFill>
              <a:schemeClr val="accent3">
                <a:shade val="65000"/>
              </a:schemeClr>
            </a:solidFill>
            <a:ln>
              <a:noFill/>
            </a:ln>
            <a:effectLst/>
          </c:spPr>
          <c:invertIfNegative val="0"/>
          <c:cat>
            <c:strRef>
              <c:f>'Results tables'!$B$160:$B$167</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tables'!$L$160:$L$167</c:f>
              <c:numCache>
                <c:formatCode>0.0%</c:formatCode>
                <c:ptCount val="8"/>
                <c:pt idx="0">
                  <c:v>5.704967766401213E-2</c:v>
                </c:pt>
                <c:pt idx="1">
                  <c:v>0.23584044897397052</c:v>
                </c:pt>
                <c:pt idx="2">
                  <c:v>5.858963159321625E-2</c:v>
                </c:pt>
                <c:pt idx="3">
                  <c:v>0.23693858063636056</c:v>
                </c:pt>
                <c:pt idx="4">
                  <c:v>0.19021518073869972</c:v>
                </c:pt>
                <c:pt idx="5">
                  <c:v>5.70068359375E-2</c:v>
                </c:pt>
                <c:pt idx="6">
                  <c:v>5.6685756398642734E-2</c:v>
                </c:pt>
                <c:pt idx="7">
                  <c:v>0.1248091200474377</c:v>
                </c:pt>
              </c:numCache>
            </c:numRef>
          </c:val>
          <c:extLst>
            <c:ext xmlns:c16="http://schemas.microsoft.com/office/drawing/2014/chart" uri="{C3380CC4-5D6E-409C-BE32-E72D297353CC}">
              <c16:uniqueId val="{00000001-FBB5-414E-97F8-B25273791865}"/>
            </c:ext>
          </c:extLst>
        </c:ser>
        <c:ser>
          <c:idx val="6"/>
          <c:order val="2"/>
          <c:tx>
            <c:strRef>
              <c:f>'Results tables'!$M$159</c:f>
              <c:strCache>
                <c:ptCount val="1"/>
                <c:pt idx="0">
                  <c:v>Use + Freeze</c:v>
                </c:pt>
              </c:strCache>
            </c:strRef>
          </c:tx>
          <c:spPr>
            <a:solidFill>
              <a:schemeClr val="accent3">
                <a:shade val="47000"/>
              </a:schemeClr>
            </a:solidFill>
            <a:ln>
              <a:noFill/>
            </a:ln>
            <a:effectLst/>
          </c:spPr>
          <c:invertIfNegative val="0"/>
          <c:cat>
            <c:strRef>
              <c:f>'Results tables'!$B$160:$B$167</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tables'!$M$160:$M$167</c:f>
              <c:numCache>
                <c:formatCode>0.0%</c:formatCode>
                <c:ptCount val="8"/>
                <c:pt idx="0">
                  <c:v>1.8618188913640872E-2</c:v>
                </c:pt>
                <c:pt idx="1">
                  <c:v>5.5775541457011593E-2</c:v>
                </c:pt>
                <c:pt idx="2">
                  <c:v>1.8838614033150916E-2</c:v>
                </c:pt>
                <c:pt idx="3">
                  <c:v>5.6348983428040539E-2</c:v>
                </c:pt>
                <c:pt idx="4">
                  <c:v>4.8875247198417932E-2</c:v>
                </c:pt>
                <c:pt idx="5">
                  <c:v>1.8750600211274369E-2</c:v>
                </c:pt>
                <c:pt idx="6">
                  <c:v>1.85680308373657E-2</c:v>
                </c:pt>
                <c:pt idx="7">
                  <c:v>3.203105149817078E-2</c:v>
                </c:pt>
              </c:numCache>
            </c:numRef>
          </c:val>
          <c:extLst>
            <c:ext xmlns:c16="http://schemas.microsoft.com/office/drawing/2014/chart" uri="{C3380CC4-5D6E-409C-BE32-E72D297353CC}">
              <c16:uniqueId val="{00000002-FBB5-414E-97F8-B25273791865}"/>
            </c:ext>
          </c:extLst>
        </c:ser>
        <c:dLbls>
          <c:showLegendKey val="0"/>
          <c:showVal val="0"/>
          <c:showCatName val="0"/>
          <c:showSerName val="0"/>
          <c:showPercent val="0"/>
          <c:showBubbleSize val="0"/>
        </c:dLbls>
        <c:gapWidth val="200"/>
        <c:overlap val="-25"/>
        <c:axId val="733830456"/>
        <c:axId val="733838328"/>
      </c:barChart>
      <c:catAx>
        <c:axId val="73383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3838328"/>
        <c:crosses val="autoZero"/>
        <c:auto val="1"/>
        <c:lblAlgn val="ctr"/>
        <c:lblOffset val="100"/>
        <c:noMultiLvlLbl val="0"/>
      </c:catAx>
      <c:valAx>
        <c:axId val="733838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Proportion</a:t>
                </a:r>
                <a:r>
                  <a:rPr lang="en-GB" baseline="0"/>
                  <a:t> of Total purchased</a:t>
                </a:r>
                <a:endParaRPr lang="en-GB"/>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33830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a:t>Waste - Leftover Use</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'Results tables'!$C$187</c:f>
              <c:strCache>
                <c:ptCount val="1"/>
                <c:pt idx="0">
                  <c:v>Default</c:v>
                </c:pt>
              </c:strCache>
            </c:strRef>
          </c:tx>
          <c:spPr>
            <a:solidFill>
              <a:schemeClr val="accent4"/>
            </a:solidFill>
            <a:ln>
              <a:noFill/>
            </a:ln>
            <a:effectLst/>
          </c:spPr>
          <c:invertIfNegative val="0"/>
          <c:cat>
            <c:strRef>
              <c:f>'Results tables'!$B$188:$B$195</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tables'!$C$188:$C$195</c:f>
              <c:numCache>
                <c:formatCode>0.00</c:formatCode>
                <c:ptCount val="8"/>
                <c:pt idx="0">
                  <c:v>0.12141025641025641</c:v>
                </c:pt>
                <c:pt idx="1">
                  <c:v>0.16230769230769232</c:v>
                </c:pt>
                <c:pt idx="2">
                  <c:v>6.1410256410256409E-2</c:v>
                </c:pt>
                <c:pt idx="3">
                  <c:v>0.16512820512820511</c:v>
                </c:pt>
                <c:pt idx="4">
                  <c:v>0.34807692307692306</c:v>
                </c:pt>
                <c:pt idx="5">
                  <c:v>5.7564102564102562E-2</c:v>
                </c:pt>
                <c:pt idx="6">
                  <c:v>0.11961538461538462</c:v>
                </c:pt>
                <c:pt idx="7">
                  <c:v>0.14734354184857668</c:v>
                </c:pt>
              </c:numCache>
            </c:numRef>
          </c:val>
          <c:extLst>
            <c:ext xmlns:c16="http://schemas.microsoft.com/office/drawing/2014/chart" uri="{C3380CC4-5D6E-409C-BE32-E72D297353CC}">
              <c16:uniqueId val="{00000000-7E77-4431-B130-6CD314C68991}"/>
            </c:ext>
          </c:extLst>
        </c:ser>
        <c:ser>
          <c:idx val="9"/>
          <c:order val="1"/>
          <c:tx>
            <c:strRef>
              <c:f>'Results tables'!$L$187</c:f>
              <c:strCache>
                <c:ptCount val="1"/>
                <c:pt idx="0">
                  <c:v>Use</c:v>
                </c:pt>
              </c:strCache>
            </c:strRef>
          </c:tx>
          <c:spPr>
            <a:solidFill>
              <a:schemeClr val="accent3">
                <a:shade val="53000"/>
              </a:schemeClr>
            </a:solidFill>
            <a:ln>
              <a:noFill/>
            </a:ln>
            <a:effectLst/>
          </c:spPr>
          <c:invertIfNegative val="0"/>
          <c:cat>
            <c:strRef>
              <c:f>'Results tables'!$B$188:$B$195</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tables'!$L$188:$L$195</c:f>
              <c:numCache>
                <c:formatCode>0.00</c:formatCode>
                <c:ptCount val="8"/>
                <c:pt idx="0">
                  <c:v>0.38468675799086754</c:v>
                </c:pt>
                <c:pt idx="1">
                  <c:v>0.70061369863013689</c:v>
                </c:pt>
                <c:pt idx="2">
                  <c:v>0.19894063926940636</c:v>
                </c:pt>
                <c:pt idx="3">
                  <c:v>0.71063744292237441</c:v>
                </c:pt>
                <c:pt idx="4">
                  <c:v>1.4828237442922374</c:v>
                </c:pt>
                <c:pt idx="5">
                  <c:v>0.19106484018264838</c:v>
                </c:pt>
                <c:pt idx="6">
                  <c:v>0.3776292237442922</c:v>
                </c:pt>
                <c:pt idx="7">
                  <c:v>0.58236827685980741</c:v>
                </c:pt>
              </c:numCache>
            </c:numRef>
          </c:val>
          <c:extLst>
            <c:ext xmlns:c16="http://schemas.microsoft.com/office/drawing/2014/chart" uri="{C3380CC4-5D6E-409C-BE32-E72D297353CC}">
              <c16:uniqueId val="{00000001-7E77-4431-B130-6CD314C68991}"/>
            </c:ext>
          </c:extLst>
        </c:ser>
        <c:ser>
          <c:idx val="10"/>
          <c:order val="2"/>
          <c:tx>
            <c:strRef>
              <c:f>'Results tables'!$M$187</c:f>
              <c:strCache>
                <c:ptCount val="1"/>
                <c:pt idx="0">
                  <c:v>Use + Freeze</c:v>
                </c:pt>
              </c:strCache>
            </c:strRef>
          </c:tx>
          <c:spPr>
            <a:solidFill>
              <a:schemeClr val="accent3">
                <a:shade val="41000"/>
              </a:schemeClr>
            </a:solidFill>
            <a:ln>
              <a:noFill/>
            </a:ln>
            <a:effectLst/>
          </c:spPr>
          <c:invertIfNegative val="0"/>
          <c:cat>
            <c:strRef>
              <c:f>'Results tables'!$B$188:$B$195</c:f>
              <c:strCache>
                <c:ptCount val="8"/>
                <c:pt idx="0">
                  <c:v>AD Family</c:v>
                </c:pt>
                <c:pt idx="1">
                  <c:v>FF Single </c:v>
                </c:pt>
                <c:pt idx="2">
                  <c:v>FF Couple </c:v>
                </c:pt>
                <c:pt idx="3">
                  <c:v>SC Single</c:v>
                </c:pt>
                <c:pt idx="4">
                  <c:v>SC One Child</c:v>
                </c:pt>
                <c:pt idx="5">
                  <c:v>IA Couple</c:v>
                </c:pt>
                <c:pt idx="6">
                  <c:v>PP Family</c:v>
                </c:pt>
                <c:pt idx="7">
                  <c:v>UK average</c:v>
                </c:pt>
              </c:strCache>
            </c:strRef>
          </c:cat>
          <c:val>
            <c:numRef>
              <c:f>'Results tables'!$M$188:$M$195</c:f>
              <c:numCache>
                <c:formatCode>0.00</c:formatCode>
                <c:ptCount val="8"/>
                <c:pt idx="0">
                  <c:v>0.11711415525114154</c:v>
                </c:pt>
                <c:pt idx="1">
                  <c:v>0.13038538812785389</c:v>
                </c:pt>
                <c:pt idx="2">
                  <c:v>6.1088584474885847E-2</c:v>
                </c:pt>
                <c:pt idx="3">
                  <c:v>0.1333771689497717</c:v>
                </c:pt>
                <c:pt idx="4">
                  <c:v>0.30334611872146117</c:v>
                </c:pt>
                <c:pt idx="5">
                  <c:v>5.9912328767123275E-2</c:v>
                </c:pt>
                <c:pt idx="6">
                  <c:v>0.11578447488584474</c:v>
                </c:pt>
                <c:pt idx="7">
                  <c:v>0.1309680498004481</c:v>
                </c:pt>
              </c:numCache>
            </c:numRef>
          </c:val>
          <c:extLst>
            <c:ext xmlns:c16="http://schemas.microsoft.com/office/drawing/2014/chart" uri="{C3380CC4-5D6E-409C-BE32-E72D297353CC}">
              <c16:uniqueId val="{00000002-7E77-4431-B130-6CD314C68991}"/>
            </c:ext>
          </c:extLst>
        </c:ser>
        <c:dLbls>
          <c:showLegendKey val="0"/>
          <c:showVal val="0"/>
          <c:showCatName val="0"/>
          <c:showSerName val="0"/>
          <c:showPercent val="0"/>
          <c:showBubbleSize val="0"/>
        </c:dLbls>
        <c:gapWidth val="200"/>
        <c:overlap val="-25"/>
        <c:axId val="733830456"/>
        <c:axId val="733838328"/>
      </c:barChart>
      <c:catAx>
        <c:axId val="73383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3838328"/>
        <c:crosses val="autoZero"/>
        <c:auto val="1"/>
        <c:lblAlgn val="ctr"/>
        <c:lblOffset val="100"/>
        <c:noMultiLvlLbl val="0"/>
      </c:catAx>
      <c:valAx>
        <c:axId val="733838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aseline="0"/>
                  <a:t>Portions per week</a:t>
                </a:r>
                <a:endParaRPr lang="en-GB"/>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33830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withinLinearReversed" id="23">
  <a:schemeClr val="accent3"/>
</cs:colorStyle>
</file>

<file path=ppt/charts/colors6.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0.00404</cdr:x>
      <cdr:y>0.74603</cdr:y>
    </cdr:from>
    <cdr:to>
      <cdr:x>0.10918</cdr:x>
      <cdr:y>0.99559</cdr:y>
    </cdr:to>
    <cdr:sp macro="" textlink="">
      <cdr:nvSpPr>
        <cdr:cNvPr id="2" name="TextBox 1">
          <a:extLst xmlns:a="http://schemas.openxmlformats.org/drawingml/2006/main">
            <a:ext uri="{FF2B5EF4-FFF2-40B4-BE49-F238E27FC236}">
              <a16:creationId xmlns:a16="http://schemas.microsoft.com/office/drawing/2014/main" id="{A56F7A8F-FEFE-CD43-8E6A-650430D8C87E}"/>
            </a:ext>
          </a:extLst>
        </cdr:cNvPr>
        <cdr:cNvSpPr txBox="1"/>
      </cdr:nvSpPr>
      <cdr:spPr>
        <a:xfrm xmlns:a="http://schemas.openxmlformats.org/drawingml/2006/main">
          <a:off x="34925" y="2685709"/>
          <a:ext cx="908409" cy="898416"/>
        </a:xfrm>
        <a:prstGeom xmlns:a="http://schemas.openxmlformats.org/drawingml/2006/main" prst="rect">
          <a:avLst/>
        </a:prstGeom>
      </cdr:spPr>
      <cdr:txBody>
        <a:bodyPr xmlns:a="http://schemas.openxmlformats.org/drawingml/2006/main" wrap="non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000"/>
            <a:t>a)</a:t>
          </a:r>
        </a:p>
      </cdr:txBody>
    </cdr:sp>
  </cdr:relSizeAnchor>
</c:userShapes>
</file>

<file path=ppt/drawings/drawing2.xml><?xml version="1.0" encoding="utf-8"?>
<c:userShapes xmlns:c="http://schemas.openxmlformats.org/drawingml/2006/chart">
  <cdr:relSizeAnchor xmlns:cdr="http://schemas.openxmlformats.org/drawingml/2006/chartDrawing">
    <cdr:from>
      <cdr:x>0.00404</cdr:x>
      <cdr:y>0.74613</cdr:y>
    </cdr:from>
    <cdr:to>
      <cdr:x>0.10918</cdr:x>
      <cdr:y>0.99569</cdr:y>
    </cdr:to>
    <cdr:sp macro="" textlink="">
      <cdr:nvSpPr>
        <cdr:cNvPr id="2" name="TextBox 1">
          <a:extLst xmlns:a="http://schemas.openxmlformats.org/drawingml/2006/main">
            <a:ext uri="{FF2B5EF4-FFF2-40B4-BE49-F238E27FC236}">
              <a16:creationId xmlns:a16="http://schemas.microsoft.com/office/drawing/2014/main" id="{A56F7A8F-FEFE-CD43-8E6A-650430D8C87E}"/>
            </a:ext>
          </a:extLst>
        </cdr:cNvPr>
        <cdr:cNvSpPr txBox="1"/>
      </cdr:nvSpPr>
      <cdr:spPr>
        <a:xfrm xmlns:a="http://schemas.openxmlformats.org/drawingml/2006/main">
          <a:off x="34925" y="2686050"/>
          <a:ext cx="908409" cy="898416"/>
        </a:xfrm>
        <a:prstGeom xmlns:a="http://schemas.openxmlformats.org/drawingml/2006/main" prst="rect">
          <a:avLst/>
        </a:prstGeom>
      </cdr:spPr>
      <cdr:txBody>
        <a:bodyPr xmlns:a="http://schemas.openxmlformats.org/drawingml/2006/main" wrap="non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000"/>
            <a:t>b)</a:t>
          </a:r>
        </a:p>
      </cdr:txBody>
    </cdr:sp>
  </cdr:relSizeAnchor>
</c:userShapes>
</file>

<file path=ppt/drawings/drawing3.xml><?xml version="1.0" encoding="utf-8"?>
<c:userShapes xmlns:c="http://schemas.openxmlformats.org/drawingml/2006/chart">
  <cdr:relSizeAnchor xmlns:cdr="http://schemas.openxmlformats.org/drawingml/2006/chartDrawing">
    <cdr:from>
      <cdr:x>0.00404</cdr:x>
      <cdr:y>0.74603</cdr:y>
    </cdr:from>
    <cdr:to>
      <cdr:x>0.10918</cdr:x>
      <cdr:y>0.99559</cdr:y>
    </cdr:to>
    <cdr:sp macro="" textlink="">
      <cdr:nvSpPr>
        <cdr:cNvPr id="2" name="TextBox 1">
          <a:extLst xmlns:a="http://schemas.openxmlformats.org/drawingml/2006/main">
            <a:ext uri="{FF2B5EF4-FFF2-40B4-BE49-F238E27FC236}">
              <a16:creationId xmlns:a16="http://schemas.microsoft.com/office/drawing/2014/main" id="{A56F7A8F-FEFE-CD43-8E6A-650430D8C87E}"/>
            </a:ext>
          </a:extLst>
        </cdr:cNvPr>
        <cdr:cNvSpPr txBox="1"/>
      </cdr:nvSpPr>
      <cdr:spPr>
        <a:xfrm xmlns:a="http://schemas.openxmlformats.org/drawingml/2006/main">
          <a:off x="34925" y="2685709"/>
          <a:ext cx="908409" cy="898416"/>
        </a:xfrm>
        <a:prstGeom xmlns:a="http://schemas.openxmlformats.org/drawingml/2006/main" prst="rect">
          <a:avLst/>
        </a:prstGeom>
      </cdr:spPr>
      <cdr:txBody>
        <a:bodyPr xmlns:a="http://schemas.openxmlformats.org/drawingml/2006/main" wrap="non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000"/>
            <a:t>a)</a:t>
          </a:r>
        </a:p>
      </cdr:txBody>
    </cdr:sp>
  </cdr:relSizeAnchor>
</c:userShapes>
</file>

<file path=ppt/drawings/drawing4.xml><?xml version="1.0" encoding="utf-8"?>
<c:userShapes xmlns:c="http://schemas.openxmlformats.org/drawingml/2006/chart">
  <cdr:relSizeAnchor xmlns:cdr="http://schemas.openxmlformats.org/drawingml/2006/chartDrawing">
    <cdr:from>
      <cdr:x>0.00404</cdr:x>
      <cdr:y>0.74613</cdr:y>
    </cdr:from>
    <cdr:to>
      <cdr:x>0.10918</cdr:x>
      <cdr:y>0.99569</cdr:y>
    </cdr:to>
    <cdr:sp macro="" textlink="">
      <cdr:nvSpPr>
        <cdr:cNvPr id="2" name="TextBox 1">
          <a:extLst xmlns:a="http://schemas.openxmlformats.org/drawingml/2006/main">
            <a:ext uri="{FF2B5EF4-FFF2-40B4-BE49-F238E27FC236}">
              <a16:creationId xmlns:a16="http://schemas.microsoft.com/office/drawing/2014/main" id="{A56F7A8F-FEFE-CD43-8E6A-650430D8C87E}"/>
            </a:ext>
          </a:extLst>
        </cdr:cNvPr>
        <cdr:cNvSpPr txBox="1"/>
      </cdr:nvSpPr>
      <cdr:spPr>
        <a:xfrm xmlns:a="http://schemas.openxmlformats.org/drawingml/2006/main">
          <a:off x="34925" y="2686050"/>
          <a:ext cx="908409" cy="898416"/>
        </a:xfrm>
        <a:prstGeom xmlns:a="http://schemas.openxmlformats.org/drawingml/2006/main" prst="rect">
          <a:avLst/>
        </a:prstGeom>
      </cdr:spPr>
      <cdr:txBody>
        <a:bodyPr xmlns:a="http://schemas.openxmlformats.org/drawingml/2006/main" wrap="non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000"/>
            <a:t>b)</a:t>
          </a:r>
        </a:p>
      </cdr:txBody>
    </cdr:sp>
  </cdr:relSizeAnchor>
</c:userShapes>
</file>

<file path=ppt/drawings/drawing5.xml><?xml version="1.0" encoding="utf-8"?>
<c:userShapes xmlns:c="http://schemas.openxmlformats.org/drawingml/2006/chart">
  <cdr:relSizeAnchor xmlns:cdr="http://schemas.openxmlformats.org/drawingml/2006/chartDrawing">
    <cdr:from>
      <cdr:x>0.00404</cdr:x>
      <cdr:y>0.74613</cdr:y>
    </cdr:from>
    <cdr:to>
      <cdr:x>0.10918</cdr:x>
      <cdr:y>0.99569</cdr:y>
    </cdr:to>
    <cdr:sp macro="" textlink="">
      <cdr:nvSpPr>
        <cdr:cNvPr id="2" name="TextBox 1">
          <a:extLst xmlns:a="http://schemas.openxmlformats.org/drawingml/2006/main">
            <a:ext uri="{FF2B5EF4-FFF2-40B4-BE49-F238E27FC236}">
              <a16:creationId xmlns:a16="http://schemas.microsoft.com/office/drawing/2014/main" id="{A56F7A8F-FEFE-CD43-8E6A-650430D8C87E}"/>
            </a:ext>
          </a:extLst>
        </cdr:cNvPr>
        <cdr:cNvSpPr txBox="1"/>
      </cdr:nvSpPr>
      <cdr:spPr>
        <a:xfrm xmlns:a="http://schemas.openxmlformats.org/drawingml/2006/main">
          <a:off x="34925" y="2686050"/>
          <a:ext cx="908409" cy="898416"/>
        </a:xfrm>
        <a:prstGeom xmlns:a="http://schemas.openxmlformats.org/drawingml/2006/main" prst="rect">
          <a:avLst/>
        </a:prstGeom>
      </cdr:spPr>
      <cdr:txBody>
        <a:bodyPr xmlns:a="http://schemas.openxmlformats.org/drawingml/2006/main" wrap="non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000"/>
            <a:t>a)</a:t>
          </a:r>
        </a:p>
      </cdr:txBody>
    </cdr:sp>
  </cdr:relSizeAnchor>
</c:userShapes>
</file>

<file path=ppt/drawings/drawing6.xml><?xml version="1.0" encoding="utf-8"?>
<c:userShapes xmlns:c="http://schemas.openxmlformats.org/drawingml/2006/chart">
  <cdr:relSizeAnchor xmlns:cdr="http://schemas.openxmlformats.org/drawingml/2006/chartDrawing">
    <cdr:from>
      <cdr:x>0.00404</cdr:x>
      <cdr:y>0.74613</cdr:y>
    </cdr:from>
    <cdr:to>
      <cdr:x>0.10918</cdr:x>
      <cdr:y>0.99569</cdr:y>
    </cdr:to>
    <cdr:sp macro="" textlink="">
      <cdr:nvSpPr>
        <cdr:cNvPr id="2" name="TextBox 1">
          <a:extLst xmlns:a="http://schemas.openxmlformats.org/drawingml/2006/main">
            <a:ext uri="{FF2B5EF4-FFF2-40B4-BE49-F238E27FC236}">
              <a16:creationId xmlns:a16="http://schemas.microsoft.com/office/drawing/2014/main" id="{A56F7A8F-FEFE-CD43-8E6A-650430D8C87E}"/>
            </a:ext>
          </a:extLst>
        </cdr:cNvPr>
        <cdr:cNvSpPr txBox="1"/>
      </cdr:nvSpPr>
      <cdr:spPr>
        <a:xfrm xmlns:a="http://schemas.openxmlformats.org/drawingml/2006/main">
          <a:off x="34925" y="2686050"/>
          <a:ext cx="908409" cy="898416"/>
        </a:xfrm>
        <a:prstGeom xmlns:a="http://schemas.openxmlformats.org/drawingml/2006/main" prst="rect">
          <a:avLst/>
        </a:prstGeom>
      </cdr:spPr>
      <cdr:txBody>
        <a:bodyPr xmlns:a="http://schemas.openxmlformats.org/drawingml/2006/main" wrap="non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000"/>
            <a:t>b)</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789A8-69A0-4725-A2E6-67BF1B6185B9}" type="datetimeFigureOut">
              <a:rPr lang="en-GB" smtClean="0"/>
              <a:t>23/08/2021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C3E74-3AAA-40A7-8B81-A7AF7BD88B8B}" type="slidenum">
              <a:rPr lang="en-GB" smtClean="0"/>
              <a:t>‹#›</a:t>
            </a:fld>
            <a:endParaRPr lang="en-GB"/>
          </a:p>
        </p:txBody>
      </p:sp>
    </p:spTree>
    <p:extLst>
      <p:ext uri="{BB962C8B-B14F-4D97-AF65-F5344CB8AC3E}">
        <p14:creationId xmlns:p14="http://schemas.microsoft.com/office/powerpoint/2010/main" val="356900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1A6758-2BEF-4318-BE1B-84810772CE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508EB47-D4C5-4E4E-8F10-73F483E1147B}"/>
              </a:ext>
            </a:extLst>
          </p:cNvPr>
          <p:cNvSpPr>
            <a:spLocks noGrp="1"/>
          </p:cNvSpPr>
          <p:nvPr>
            <p:ph type="ctrTitle"/>
          </p:nvPr>
        </p:nvSpPr>
        <p:spPr>
          <a:xfrm>
            <a:off x="3117272" y="1122363"/>
            <a:ext cx="7550727" cy="2387600"/>
          </a:xfrm>
        </p:spPr>
        <p:txBody>
          <a:bodyPr anchor="t"/>
          <a:lstStyle>
            <a:lvl1pPr algn="l">
              <a:lnSpc>
                <a:spcPct val="100000"/>
              </a:lnSpc>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0918E71-6564-46C8-BFF4-A28D5323872C}"/>
              </a:ext>
            </a:extLst>
          </p:cNvPr>
          <p:cNvSpPr>
            <a:spLocks noGrp="1"/>
          </p:cNvSpPr>
          <p:nvPr>
            <p:ph type="subTitle" idx="1"/>
          </p:nvPr>
        </p:nvSpPr>
        <p:spPr>
          <a:xfrm>
            <a:off x="3117272" y="3602038"/>
            <a:ext cx="7550728" cy="1655762"/>
          </a:xfrm>
        </p:spPr>
        <p:txBody>
          <a:bodyPr/>
          <a:lstStyle>
            <a:lvl1pPr marL="0" indent="0" algn="l">
              <a:lnSpc>
                <a:spcPct val="100000"/>
              </a:lnSpc>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59403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2376-A4ED-42E6-BCDF-D30CBAF009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1418F4-F996-4325-8D92-4A5483FAE5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6BAD84-6B31-4729-807D-5A3C5E85ACB4}"/>
              </a:ext>
            </a:extLst>
          </p:cNvPr>
          <p:cNvSpPr>
            <a:spLocks noGrp="1"/>
          </p:cNvSpPr>
          <p:nvPr>
            <p:ph type="dt" sz="half" idx="10"/>
          </p:nvPr>
        </p:nvSpPr>
        <p:spPr/>
        <p:txBody>
          <a:bodyPr/>
          <a:lstStyle/>
          <a:p>
            <a:fld id="{EAD269A6-9D9B-4D07-A63C-88F1C90072FD}" type="datetimeFigureOut">
              <a:rPr lang="en-GB" smtClean="0"/>
              <a:t>23/08/2021</a:t>
            </a:fld>
            <a:endParaRPr lang="en-GB"/>
          </a:p>
        </p:txBody>
      </p:sp>
      <p:sp>
        <p:nvSpPr>
          <p:cNvPr id="5" name="Footer Placeholder 4">
            <a:extLst>
              <a:ext uri="{FF2B5EF4-FFF2-40B4-BE49-F238E27FC236}">
                <a16:creationId xmlns:a16="http://schemas.microsoft.com/office/drawing/2014/main" id="{9A908E6E-2BB6-4DD1-9EDB-4A86884EF7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8BCE1C-996B-40D5-AF71-062D922D847A}"/>
              </a:ext>
            </a:extLst>
          </p:cNvPr>
          <p:cNvSpPr>
            <a:spLocks noGrp="1"/>
          </p:cNvSpPr>
          <p:nvPr>
            <p:ph type="sldNum" sz="quarter" idx="12"/>
          </p:nvPr>
        </p:nvSpPr>
        <p:spPr/>
        <p:txBody>
          <a:bodyPr/>
          <a:lstStyle/>
          <a:p>
            <a:fld id="{ED0F27A6-14B5-45F6-B826-80FE3E04F982}" type="slidenum">
              <a:rPr lang="en-GB" smtClean="0"/>
              <a:t>‹#›</a:t>
            </a:fld>
            <a:endParaRPr lang="en-GB"/>
          </a:p>
        </p:txBody>
      </p:sp>
    </p:spTree>
    <p:extLst>
      <p:ext uri="{BB962C8B-B14F-4D97-AF65-F5344CB8AC3E}">
        <p14:creationId xmlns:p14="http://schemas.microsoft.com/office/powerpoint/2010/main" val="210808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742E37-10B3-4776-BDE9-2FCB1BFF76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C697A9-0568-4D39-8541-F39BBEDE7E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A4D897-C83A-47F4-9A0E-DF31DC6AE983}"/>
              </a:ext>
            </a:extLst>
          </p:cNvPr>
          <p:cNvSpPr>
            <a:spLocks noGrp="1"/>
          </p:cNvSpPr>
          <p:nvPr>
            <p:ph type="dt" sz="half" idx="10"/>
          </p:nvPr>
        </p:nvSpPr>
        <p:spPr/>
        <p:txBody>
          <a:bodyPr/>
          <a:lstStyle/>
          <a:p>
            <a:fld id="{EAD269A6-9D9B-4D07-A63C-88F1C90072FD}" type="datetimeFigureOut">
              <a:rPr lang="en-GB" smtClean="0"/>
              <a:t>23/08/2021</a:t>
            </a:fld>
            <a:endParaRPr lang="en-GB"/>
          </a:p>
        </p:txBody>
      </p:sp>
      <p:sp>
        <p:nvSpPr>
          <p:cNvPr id="5" name="Footer Placeholder 4">
            <a:extLst>
              <a:ext uri="{FF2B5EF4-FFF2-40B4-BE49-F238E27FC236}">
                <a16:creationId xmlns:a16="http://schemas.microsoft.com/office/drawing/2014/main" id="{23F4E64B-BD66-4994-BC76-3E29158A2C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120494-EA16-4282-899D-D7E470837626}"/>
              </a:ext>
            </a:extLst>
          </p:cNvPr>
          <p:cNvSpPr>
            <a:spLocks noGrp="1"/>
          </p:cNvSpPr>
          <p:nvPr>
            <p:ph type="sldNum" sz="quarter" idx="12"/>
          </p:nvPr>
        </p:nvSpPr>
        <p:spPr/>
        <p:txBody>
          <a:bodyPr/>
          <a:lstStyle/>
          <a:p>
            <a:fld id="{ED0F27A6-14B5-45F6-B826-80FE3E04F982}" type="slidenum">
              <a:rPr lang="en-GB" smtClean="0"/>
              <a:t>‹#›</a:t>
            </a:fld>
            <a:endParaRPr lang="en-GB"/>
          </a:p>
        </p:txBody>
      </p:sp>
    </p:spTree>
    <p:extLst>
      <p:ext uri="{BB962C8B-B14F-4D97-AF65-F5344CB8AC3E}">
        <p14:creationId xmlns:p14="http://schemas.microsoft.com/office/powerpoint/2010/main" val="261808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875D24-946E-46B8-A1E7-CB4CD6DB34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3868A6E-3986-4106-994D-2DCD44201194}"/>
              </a:ext>
            </a:extLst>
          </p:cNvPr>
          <p:cNvSpPr>
            <a:spLocks noGrp="1"/>
          </p:cNvSpPr>
          <p:nvPr>
            <p:ph type="title"/>
          </p:nvPr>
        </p:nvSpPr>
        <p:spPr>
          <a:xfrm>
            <a:off x="527671" y="60325"/>
            <a:ext cx="10389523" cy="1325563"/>
          </a:xfrm>
        </p:spPr>
        <p:txBody>
          <a:bodyPr anchor="t"/>
          <a:lstStyle>
            <a:lvl1pPr algn="l">
              <a:lnSpc>
                <a:spcPct val="100000"/>
              </a:lnSpc>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Text Placeholder 2">
            <a:extLst>
              <a:ext uri="{FF2B5EF4-FFF2-40B4-BE49-F238E27FC236}">
                <a16:creationId xmlns:a16="http://schemas.microsoft.com/office/drawing/2014/main" id="{330E15F1-D6D6-4196-AAC1-B5353E33BD26}"/>
              </a:ext>
            </a:extLst>
          </p:cNvPr>
          <p:cNvSpPr>
            <a:spLocks noGrp="1"/>
          </p:cNvSpPr>
          <p:nvPr>
            <p:ph type="body" idx="1"/>
          </p:nvPr>
        </p:nvSpPr>
        <p:spPr>
          <a:xfrm>
            <a:off x="527671" y="1446213"/>
            <a:ext cx="10515600" cy="3665652"/>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4795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5030-0702-4E8C-A469-72C71B2BF4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26CDE9C-5E7B-4B7B-837D-75BE05BA06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4F73CE-71EC-478D-AC24-8A17A55684E0}"/>
              </a:ext>
            </a:extLst>
          </p:cNvPr>
          <p:cNvSpPr>
            <a:spLocks noGrp="1"/>
          </p:cNvSpPr>
          <p:nvPr>
            <p:ph type="dt" sz="half" idx="10"/>
          </p:nvPr>
        </p:nvSpPr>
        <p:spPr/>
        <p:txBody>
          <a:bodyPr/>
          <a:lstStyle/>
          <a:p>
            <a:fld id="{EAD269A6-9D9B-4D07-A63C-88F1C90072FD}" type="datetimeFigureOut">
              <a:rPr lang="en-GB" smtClean="0"/>
              <a:t>23/08/2021</a:t>
            </a:fld>
            <a:endParaRPr lang="en-GB"/>
          </a:p>
        </p:txBody>
      </p:sp>
      <p:sp>
        <p:nvSpPr>
          <p:cNvPr id="5" name="Footer Placeholder 4">
            <a:extLst>
              <a:ext uri="{FF2B5EF4-FFF2-40B4-BE49-F238E27FC236}">
                <a16:creationId xmlns:a16="http://schemas.microsoft.com/office/drawing/2014/main" id="{8D9F537E-E81F-4018-AC86-830174E13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8339F2-E15E-4DB8-8891-6B11AE7E63A1}"/>
              </a:ext>
            </a:extLst>
          </p:cNvPr>
          <p:cNvSpPr>
            <a:spLocks noGrp="1"/>
          </p:cNvSpPr>
          <p:nvPr>
            <p:ph type="sldNum" sz="quarter" idx="12"/>
          </p:nvPr>
        </p:nvSpPr>
        <p:spPr/>
        <p:txBody>
          <a:bodyPr/>
          <a:lstStyle/>
          <a:p>
            <a:fld id="{ED0F27A6-14B5-45F6-B826-80FE3E04F982}" type="slidenum">
              <a:rPr lang="en-GB" smtClean="0"/>
              <a:t>‹#›</a:t>
            </a:fld>
            <a:endParaRPr lang="en-GB"/>
          </a:p>
        </p:txBody>
      </p:sp>
    </p:spTree>
    <p:extLst>
      <p:ext uri="{BB962C8B-B14F-4D97-AF65-F5344CB8AC3E}">
        <p14:creationId xmlns:p14="http://schemas.microsoft.com/office/powerpoint/2010/main" val="13999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391C4-9F56-48EC-A169-5D7CF6E1D8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EB1495-45F3-408E-96F0-7E0D442CE7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C7CE81-7801-441A-B941-EFF8CEA240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7A0745-0500-4F7D-B56A-29B21A549CD1}"/>
              </a:ext>
            </a:extLst>
          </p:cNvPr>
          <p:cNvSpPr>
            <a:spLocks noGrp="1"/>
          </p:cNvSpPr>
          <p:nvPr>
            <p:ph type="dt" sz="half" idx="10"/>
          </p:nvPr>
        </p:nvSpPr>
        <p:spPr/>
        <p:txBody>
          <a:bodyPr/>
          <a:lstStyle/>
          <a:p>
            <a:fld id="{EAD269A6-9D9B-4D07-A63C-88F1C90072FD}" type="datetimeFigureOut">
              <a:rPr lang="en-GB" smtClean="0"/>
              <a:t>23/08/2021</a:t>
            </a:fld>
            <a:endParaRPr lang="en-GB"/>
          </a:p>
        </p:txBody>
      </p:sp>
      <p:sp>
        <p:nvSpPr>
          <p:cNvPr id="6" name="Footer Placeholder 5">
            <a:extLst>
              <a:ext uri="{FF2B5EF4-FFF2-40B4-BE49-F238E27FC236}">
                <a16:creationId xmlns:a16="http://schemas.microsoft.com/office/drawing/2014/main" id="{A10C3F8F-970F-4CA5-8876-6E640D3F87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014CE1-B806-45E8-A2A0-71987816A6C7}"/>
              </a:ext>
            </a:extLst>
          </p:cNvPr>
          <p:cNvSpPr>
            <a:spLocks noGrp="1"/>
          </p:cNvSpPr>
          <p:nvPr>
            <p:ph type="sldNum" sz="quarter" idx="12"/>
          </p:nvPr>
        </p:nvSpPr>
        <p:spPr/>
        <p:txBody>
          <a:bodyPr/>
          <a:lstStyle/>
          <a:p>
            <a:fld id="{ED0F27A6-14B5-45F6-B826-80FE3E04F982}" type="slidenum">
              <a:rPr lang="en-GB" smtClean="0"/>
              <a:t>‹#›</a:t>
            </a:fld>
            <a:endParaRPr lang="en-GB"/>
          </a:p>
        </p:txBody>
      </p:sp>
    </p:spTree>
    <p:extLst>
      <p:ext uri="{BB962C8B-B14F-4D97-AF65-F5344CB8AC3E}">
        <p14:creationId xmlns:p14="http://schemas.microsoft.com/office/powerpoint/2010/main" val="424523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790F-D995-477B-8D2E-B259EDE702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1E4FAC-F4BA-4E0B-8628-BFBB924989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108F21-0913-413A-8EF9-28702B8ED0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6DF250-1782-404D-92DA-1CED258852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875EED-5F14-4F91-81D6-EC65340BA0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47A4E9-7B42-41D5-9067-895F0EDE3AD4}"/>
              </a:ext>
            </a:extLst>
          </p:cNvPr>
          <p:cNvSpPr>
            <a:spLocks noGrp="1"/>
          </p:cNvSpPr>
          <p:nvPr>
            <p:ph type="dt" sz="half" idx="10"/>
          </p:nvPr>
        </p:nvSpPr>
        <p:spPr/>
        <p:txBody>
          <a:bodyPr/>
          <a:lstStyle/>
          <a:p>
            <a:fld id="{EAD269A6-9D9B-4D07-A63C-88F1C90072FD}" type="datetimeFigureOut">
              <a:rPr lang="en-GB" smtClean="0"/>
              <a:t>23/08/2021</a:t>
            </a:fld>
            <a:endParaRPr lang="en-GB"/>
          </a:p>
        </p:txBody>
      </p:sp>
      <p:sp>
        <p:nvSpPr>
          <p:cNvPr id="8" name="Footer Placeholder 7">
            <a:extLst>
              <a:ext uri="{FF2B5EF4-FFF2-40B4-BE49-F238E27FC236}">
                <a16:creationId xmlns:a16="http://schemas.microsoft.com/office/drawing/2014/main" id="{FB998FBF-8F50-42F5-BC72-F618F61180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D5DA20-68C0-4F73-8D9C-4738F6376885}"/>
              </a:ext>
            </a:extLst>
          </p:cNvPr>
          <p:cNvSpPr>
            <a:spLocks noGrp="1"/>
          </p:cNvSpPr>
          <p:nvPr>
            <p:ph type="sldNum" sz="quarter" idx="12"/>
          </p:nvPr>
        </p:nvSpPr>
        <p:spPr/>
        <p:txBody>
          <a:bodyPr/>
          <a:lstStyle/>
          <a:p>
            <a:fld id="{ED0F27A6-14B5-45F6-B826-80FE3E04F982}" type="slidenum">
              <a:rPr lang="en-GB" smtClean="0"/>
              <a:t>‹#›</a:t>
            </a:fld>
            <a:endParaRPr lang="en-GB"/>
          </a:p>
        </p:txBody>
      </p:sp>
    </p:spTree>
    <p:extLst>
      <p:ext uri="{BB962C8B-B14F-4D97-AF65-F5344CB8AC3E}">
        <p14:creationId xmlns:p14="http://schemas.microsoft.com/office/powerpoint/2010/main" val="4160312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D510F-131C-4C87-B262-E767502D9F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23347A-DED1-48E1-B204-91B1BDE341A4}"/>
              </a:ext>
            </a:extLst>
          </p:cNvPr>
          <p:cNvSpPr>
            <a:spLocks noGrp="1"/>
          </p:cNvSpPr>
          <p:nvPr>
            <p:ph type="dt" sz="half" idx="10"/>
          </p:nvPr>
        </p:nvSpPr>
        <p:spPr/>
        <p:txBody>
          <a:bodyPr/>
          <a:lstStyle/>
          <a:p>
            <a:fld id="{EAD269A6-9D9B-4D07-A63C-88F1C90072FD}" type="datetimeFigureOut">
              <a:rPr lang="en-GB" smtClean="0"/>
              <a:t>23/08/2021</a:t>
            </a:fld>
            <a:endParaRPr lang="en-GB"/>
          </a:p>
        </p:txBody>
      </p:sp>
      <p:sp>
        <p:nvSpPr>
          <p:cNvPr id="4" name="Footer Placeholder 3">
            <a:extLst>
              <a:ext uri="{FF2B5EF4-FFF2-40B4-BE49-F238E27FC236}">
                <a16:creationId xmlns:a16="http://schemas.microsoft.com/office/drawing/2014/main" id="{990631B2-93F3-4807-A4FC-C16B68569A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A41853-CB30-41DD-8B6B-016683ADE98C}"/>
              </a:ext>
            </a:extLst>
          </p:cNvPr>
          <p:cNvSpPr>
            <a:spLocks noGrp="1"/>
          </p:cNvSpPr>
          <p:nvPr>
            <p:ph type="sldNum" sz="quarter" idx="12"/>
          </p:nvPr>
        </p:nvSpPr>
        <p:spPr/>
        <p:txBody>
          <a:bodyPr/>
          <a:lstStyle/>
          <a:p>
            <a:fld id="{ED0F27A6-14B5-45F6-B826-80FE3E04F982}" type="slidenum">
              <a:rPr lang="en-GB" smtClean="0"/>
              <a:t>‹#›</a:t>
            </a:fld>
            <a:endParaRPr lang="en-GB"/>
          </a:p>
        </p:txBody>
      </p:sp>
    </p:spTree>
    <p:extLst>
      <p:ext uri="{BB962C8B-B14F-4D97-AF65-F5344CB8AC3E}">
        <p14:creationId xmlns:p14="http://schemas.microsoft.com/office/powerpoint/2010/main" val="311746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B1B21E-C9A4-4616-B6A6-82F00F97A20E}"/>
              </a:ext>
            </a:extLst>
          </p:cNvPr>
          <p:cNvSpPr>
            <a:spLocks noGrp="1"/>
          </p:cNvSpPr>
          <p:nvPr>
            <p:ph type="dt" sz="half" idx="10"/>
          </p:nvPr>
        </p:nvSpPr>
        <p:spPr/>
        <p:txBody>
          <a:bodyPr/>
          <a:lstStyle/>
          <a:p>
            <a:fld id="{EAD269A6-9D9B-4D07-A63C-88F1C90072FD}" type="datetimeFigureOut">
              <a:rPr lang="en-GB" smtClean="0"/>
              <a:t>23/08/2021</a:t>
            </a:fld>
            <a:endParaRPr lang="en-GB"/>
          </a:p>
        </p:txBody>
      </p:sp>
      <p:sp>
        <p:nvSpPr>
          <p:cNvPr id="3" name="Footer Placeholder 2">
            <a:extLst>
              <a:ext uri="{FF2B5EF4-FFF2-40B4-BE49-F238E27FC236}">
                <a16:creationId xmlns:a16="http://schemas.microsoft.com/office/drawing/2014/main" id="{2422807E-F994-48ED-93D7-9A10BCA0EC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B9FB2C-EBC4-4AE1-AD41-A6A3CA625A5E}"/>
              </a:ext>
            </a:extLst>
          </p:cNvPr>
          <p:cNvSpPr>
            <a:spLocks noGrp="1"/>
          </p:cNvSpPr>
          <p:nvPr>
            <p:ph type="sldNum" sz="quarter" idx="12"/>
          </p:nvPr>
        </p:nvSpPr>
        <p:spPr/>
        <p:txBody>
          <a:bodyPr/>
          <a:lstStyle/>
          <a:p>
            <a:fld id="{ED0F27A6-14B5-45F6-B826-80FE3E04F982}" type="slidenum">
              <a:rPr lang="en-GB" smtClean="0"/>
              <a:t>‹#›</a:t>
            </a:fld>
            <a:endParaRPr lang="en-GB"/>
          </a:p>
        </p:txBody>
      </p:sp>
    </p:spTree>
    <p:extLst>
      <p:ext uri="{BB962C8B-B14F-4D97-AF65-F5344CB8AC3E}">
        <p14:creationId xmlns:p14="http://schemas.microsoft.com/office/powerpoint/2010/main" val="125146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9FF2-D5E8-4B74-A156-7EC1408FCD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C9B1E0-1D4B-404F-881C-C27AB7FB3F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482DCA-2B3B-4349-8B0E-AD1C7B05F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A56042-DD95-4207-96CF-7CCA023D2948}"/>
              </a:ext>
            </a:extLst>
          </p:cNvPr>
          <p:cNvSpPr>
            <a:spLocks noGrp="1"/>
          </p:cNvSpPr>
          <p:nvPr>
            <p:ph type="dt" sz="half" idx="10"/>
          </p:nvPr>
        </p:nvSpPr>
        <p:spPr/>
        <p:txBody>
          <a:bodyPr/>
          <a:lstStyle/>
          <a:p>
            <a:fld id="{EAD269A6-9D9B-4D07-A63C-88F1C90072FD}" type="datetimeFigureOut">
              <a:rPr lang="en-GB" smtClean="0"/>
              <a:t>23/08/2021</a:t>
            </a:fld>
            <a:endParaRPr lang="en-GB"/>
          </a:p>
        </p:txBody>
      </p:sp>
      <p:sp>
        <p:nvSpPr>
          <p:cNvPr id="6" name="Footer Placeholder 5">
            <a:extLst>
              <a:ext uri="{FF2B5EF4-FFF2-40B4-BE49-F238E27FC236}">
                <a16:creationId xmlns:a16="http://schemas.microsoft.com/office/drawing/2014/main" id="{C43DE9D4-DBDD-45B5-9DF5-0B5EBF7ACD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21FA78-2CB5-47C0-954F-B28AC0FCA3BD}"/>
              </a:ext>
            </a:extLst>
          </p:cNvPr>
          <p:cNvSpPr>
            <a:spLocks noGrp="1"/>
          </p:cNvSpPr>
          <p:nvPr>
            <p:ph type="sldNum" sz="quarter" idx="12"/>
          </p:nvPr>
        </p:nvSpPr>
        <p:spPr/>
        <p:txBody>
          <a:bodyPr/>
          <a:lstStyle/>
          <a:p>
            <a:fld id="{ED0F27A6-14B5-45F6-B826-80FE3E04F982}" type="slidenum">
              <a:rPr lang="en-GB" smtClean="0"/>
              <a:t>‹#›</a:t>
            </a:fld>
            <a:endParaRPr lang="en-GB"/>
          </a:p>
        </p:txBody>
      </p:sp>
    </p:spTree>
    <p:extLst>
      <p:ext uri="{BB962C8B-B14F-4D97-AF65-F5344CB8AC3E}">
        <p14:creationId xmlns:p14="http://schemas.microsoft.com/office/powerpoint/2010/main" val="212837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6F14-7076-43C6-A121-170D357FE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D8ADF0-DCE0-45F7-ABDA-4E5FBBED67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FE111C-1DAB-450A-B624-D309827D8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60F20-9DC4-4466-8228-F99681CE35F6}"/>
              </a:ext>
            </a:extLst>
          </p:cNvPr>
          <p:cNvSpPr>
            <a:spLocks noGrp="1"/>
          </p:cNvSpPr>
          <p:nvPr>
            <p:ph type="dt" sz="half" idx="10"/>
          </p:nvPr>
        </p:nvSpPr>
        <p:spPr/>
        <p:txBody>
          <a:bodyPr/>
          <a:lstStyle/>
          <a:p>
            <a:fld id="{EAD269A6-9D9B-4D07-A63C-88F1C90072FD}" type="datetimeFigureOut">
              <a:rPr lang="en-GB" smtClean="0"/>
              <a:t>23/08/2021</a:t>
            </a:fld>
            <a:endParaRPr lang="en-GB"/>
          </a:p>
        </p:txBody>
      </p:sp>
      <p:sp>
        <p:nvSpPr>
          <p:cNvPr id="6" name="Footer Placeholder 5">
            <a:extLst>
              <a:ext uri="{FF2B5EF4-FFF2-40B4-BE49-F238E27FC236}">
                <a16:creationId xmlns:a16="http://schemas.microsoft.com/office/drawing/2014/main" id="{9012815D-D922-4BD1-B54E-E7CC165A0A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C508B5-93AF-4E1C-8D99-1260ACDA5BB4}"/>
              </a:ext>
            </a:extLst>
          </p:cNvPr>
          <p:cNvSpPr>
            <a:spLocks noGrp="1"/>
          </p:cNvSpPr>
          <p:nvPr>
            <p:ph type="sldNum" sz="quarter" idx="12"/>
          </p:nvPr>
        </p:nvSpPr>
        <p:spPr/>
        <p:txBody>
          <a:bodyPr/>
          <a:lstStyle/>
          <a:p>
            <a:fld id="{ED0F27A6-14B5-45F6-B826-80FE3E04F982}" type="slidenum">
              <a:rPr lang="en-GB" smtClean="0"/>
              <a:t>‹#›</a:t>
            </a:fld>
            <a:endParaRPr lang="en-GB"/>
          </a:p>
        </p:txBody>
      </p:sp>
    </p:spTree>
    <p:extLst>
      <p:ext uri="{BB962C8B-B14F-4D97-AF65-F5344CB8AC3E}">
        <p14:creationId xmlns:p14="http://schemas.microsoft.com/office/powerpoint/2010/main" val="4271846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A37E74-297D-4190-8B62-37F92668BA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54A97A-C3FC-4FA0-9198-02CD1701CD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015C83-ABE5-4F2E-9F4A-58CB18BA5B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269A6-9D9B-4D07-A63C-88F1C90072FD}" type="datetimeFigureOut">
              <a:rPr lang="en-GB" smtClean="0"/>
              <a:t>23/08/2021</a:t>
            </a:fld>
            <a:endParaRPr lang="en-GB"/>
          </a:p>
        </p:txBody>
      </p:sp>
      <p:sp>
        <p:nvSpPr>
          <p:cNvPr id="5" name="Footer Placeholder 4">
            <a:extLst>
              <a:ext uri="{FF2B5EF4-FFF2-40B4-BE49-F238E27FC236}">
                <a16:creationId xmlns:a16="http://schemas.microsoft.com/office/drawing/2014/main" id="{2704E5D6-E884-48B9-B4FB-6C39C870C2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BB9F91-11B1-4BDF-9154-4F08F6C63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F27A6-14B5-45F6-B826-80FE3E04F982}" type="slidenum">
              <a:rPr lang="en-GB" smtClean="0"/>
              <a:t>‹#›</a:t>
            </a:fld>
            <a:endParaRPr lang="en-GB"/>
          </a:p>
        </p:txBody>
      </p:sp>
    </p:spTree>
    <p:extLst>
      <p:ext uri="{BB962C8B-B14F-4D97-AF65-F5344CB8AC3E}">
        <p14:creationId xmlns:p14="http://schemas.microsoft.com/office/powerpoint/2010/main" val="2316474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christian.reynolds@city.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riorg.s3.amazonaws.com/s3fs-public/reducing-food-loss-waste-global-action-agenda_1.pdf"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frontiersin.org/articles/10.3389/fnut.2018.00019/full"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hyperlink" Target="https://www.mdpi.com/2072-6643/13/2/479/htm"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doi.org/10.3390/nu1302047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riorg.s3.amazonaws.com/s3fs-public/reducing-food-loss-waste-global-action-agenda_1.pdf"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s://wriorg.s3.amazonaws.com/s3fs-public/reducing-food-loss-waste-global-action-agenda_1.pdf"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www.wrap.org.uk/sites/files/wrap/Household%20food%20waste%20restated%20data%202007-2015%20FINAL.pdf" TargetMode="External"/><Relationship Id="rId5" Type="http://schemas.openxmlformats.org/officeDocument/2006/relationships/hyperlink" Target="https://wrap.org.uk/sites/files/wrap/Progress_against_Courtauld_2025_targets_and_UN_SDG_123.pdf" TargetMode="External"/><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rap.org.uk/sites/default/files/2020-07/WRAP-Meat-in-a-Net-Zero-world-publication.pdf"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hyperlink" Target="https://wrap.org.uk/sites/default/files/2020-09/UK-progress-against-Courtauld-2025-targets-and-UN-SDG-123.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fao.org/3/ca6030en/ca6030en.pdf"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iwheel.com/work/citation?ids=1620584&amp;pre=&amp;suf=&amp;sa=0" TargetMode="External"/><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hyperlink" Target="https://wrap.org.uk/sites/default/files/2021-02/WRAP-Life-under-Covid-19-Food-waste-attitudes-and-behaviours-in-2020.pdf" TargetMode="Externa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rap.org.uk/sites/default/files/2020-07/WRAP-Meat-in-a-Net-Zero-world-publication.pdf" TargetMode="External"/><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hyperlink" Target="https://wrap.org.uk/sites/default/files/2020-07/WRAP-Meat-in-a-Net-Zero-world-publication.pdf" TargetMode="Externa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1.png"/><Relationship Id="rId7" Type="http://schemas.openxmlformats.org/officeDocument/2006/relationships/image" Target="../media/image11.png"/><Relationship Id="rId2" Type="http://schemas.openxmlformats.org/officeDocument/2006/relationships/image" Target="../media/image60.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63.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www.fao.org/3/ca6030en/ca6030en.pdf" TargetMode="External"/><Relationship Id="rId4" Type="http://schemas.openxmlformats.org/officeDocument/2006/relationships/hyperlink" Target="https://flwprotocol.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hyperlink" Target="https://www.wrap.org.uk/sites/files/wrap/Retail_Survey_2019.pdf" TargetMode="External"/><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43.xml.rels><?xml version="1.0" encoding="UTF-8" standalone="yes"?>
<Relationships xmlns="http://schemas.openxmlformats.org/package/2006/relationships"><Relationship Id="rId3" Type="http://schemas.openxmlformats.org/officeDocument/2006/relationships/hyperlink" Target="https://wrap.org.uk/sites/default/files/2020-07/WRAP-Meat-in-a-Net-Zero-world-publication.pdf" TargetMode="Externa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christian.Reynolds@city.ac.uk" TargetMode="Externa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hyperlink" Target="https://www.city.ac.uk/prospective-students/courses/postgraduate/food-polic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riorg.s3.amazonaws.com/s3fs-public/reducing-food-loss-waste-global-action-agenda_1.pdf"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riorg.s3.amazonaws.com/s3fs-public/reducing-food-loss-waste-global-action-agenda_1.pdf"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riorg.s3.amazonaws.com/s3fs-public/reducing-food-loss-waste-global-action-agenda_1.pdf"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9B50-791E-4168-A5ED-39C65D07F67F}"/>
              </a:ext>
            </a:extLst>
          </p:cNvPr>
          <p:cNvSpPr>
            <a:spLocks noGrp="1"/>
          </p:cNvSpPr>
          <p:nvPr>
            <p:ph type="ctrTitle"/>
          </p:nvPr>
        </p:nvSpPr>
        <p:spPr/>
        <p:txBody>
          <a:bodyPr>
            <a:normAutofit/>
          </a:bodyPr>
          <a:lstStyle/>
          <a:p>
            <a:r>
              <a:rPr lang="en-US" b="1" dirty="0"/>
              <a:t>Meat food waste in </a:t>
            </a:r>
            <a:r>
              <a:rPr lang="en-US" b="1" dirty="0" smtClean="0"/>
              <a:t>households</a:t>
            </a:r>
            <a:endParaRPr lang="en-GB" dirty="0"/>
          </a:p>
        </p:txBody>
      </p:sp>
      <p:sp>
        <p:nvSpPr>
          <p:cNvPr id="3" name="Subtitle 2">
            <a:extLst>
              <a:ext uri="{FF2B5EF4-FFF2-40B4-BE49-F238E27FC236}">
                <a16:creationId xmlns:a16="http://schemas.microsoft.com/office/drawing/2014/main" id="{7B2C4D27-0290-49D8-8415-A364E931764A}"/>
              </a:ext>
            </a:extLst>
          </p:cNvPr>
          <p:cNvSpPr>
            <a:spLocks noGrp="1"/>
          </p:cNvSpPr>
          <p:nvPr>
            <p:ph type="subTitle" idx="1"/>
          </p:nvPr>
        </p:nvSpPr>
        <p:spPr>
          <a:xfrm>
            <a:off x="3117272" y="3070024"/>
            <a:ext cx="7550728" cy="1655762"/>
          </a:xfrm>
        </p:spPr>
        <p:txBody>
          <a:bodyPr>
            <a:normAutofit fontScale="92500"/>
          </a:bodyPr>
          <a:lstStyle/>
          <a:p>
            <a:r>
              <a:rPr lang="en-US" b="1" dirty="0"/>
              <a:t>Using discrete event simulation to provide an evidence base for reducing global household meat </a:t>
            </a:r>
            <a:r>
              <a:rPr lang="en-US" b="1" dirty="0" smtClean="0"/>
              <a:t>waste</a:t>
            </a:r>
          </a:p>
          <a:p>
            <a:pPr fontAlgn="base"/>
            <a:r>
              <a:rPr lang="en-US" dirty="0" smtClean="0"/>
              <a:t>67th </a:t>
            </a:r>
            <a:r>
              <a:rPr lang="en-US" dirty="0"/>
              <a:t>International Congress of Meat Science and Technology, </a:t>
            </a:r>
            <a:r>
              <a:rPr lang="en-US" dirty="0" smtClean="0"/>
              <a:t>August 27</a:t>
            </a:r>
            <a:r>
              <a:rPr lang="en-US" dirty="0"/>
              <a:t>, </a:t>
            </a:r>
            <a:r>
              <a:rPr lang="en-US" dirty="0" smtClean="0"/>
              <a:t>2021, </a:t>
            </a:r>
            <a:r>
              <a:rPr lang="en-US" dirty="0" err="1" smtClean="0"/>
              <a:t>Kraków</a:t>
            </a:r>
            <a:r>
              <a:rPr lang="en-US" dirty="0"/>
              <a:t>, Poland.</a:t>
            </a:r>
          </a:p>
          <a:p>
            <a:endParaRPr lang="en-GB" dirty="0"/>
          </a:p>
        </p:txBody>
      </p:sp>
      <p:sp>
        <p:nvSpPr>
          <p:cNvPr id="5" name="Google Shape;147;p25"/>
          <p:cNvSpPr txBox="1"/>
          <p:nvPr/>
        </p:nvSpPr>
        <p:spPr>
          <a:xfrm>
            <a:off x="3117272" y="5257800"/>
            <a:ext cx="5823771" cy="532500"/>
          </a:xfrm>
          <a:prstGeom prst="rect">
            <a:avLst/>
          </a:prstGeom>
          <a:noFill/>
          <a:ln>
            <a:noFill/>
          </a:ln>
        </p:spPr>
        <p:txBody>
          <a:bodyPr spcFirstLastPara="1" wrap="square" lIns="82275" tIns="41125" rIns="82275" bIns="41125" anchor="t" anchorCtr="0">
            <a:noAutofit/>
          </a:bodyPr>
          <a:lstStyle/>
          <a:p>
            <a:pPr marL="0" marR="0" lvl="0" indent="0" algn="l" rtl="0">
              <a:lnSpc>
                <a:spcPct val="90000"/>
              </a:lnSpc>
              <a:spcBef>
                <a:spcPts val="0"/>
              </a:spcBef>
              <a:spcAft>
                <a:spcPts val="0"/>
              </a:spcAft>
              <a:buClr>
                <a:schemeClr val="dk1"/>
              </a:buClr>
              <a:buSzPts val="400"/>
              <a:buFont typeface="Arial"/>
              <a:buNone/>
            </a:pPr>
            <a:endParaRPr sz="1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0"/>
              </a:spcBef>
              <a:spcAft>
                <a:spcPts val="0"/>
              </a:spcAft>
              <a:buClr>
                <a:schemeClr val="dk1"/>
              </a:buClr>
              <a:buSzPts val="400"/>
              <a:buFont typeface="Arial"/>
              <a:buNone/>
            </a:pPr>
            <a:r>
              <a:rPr lang="en-GB" sz="1600" b="0" i="0" u="none" strike="noStrike" cap="none" dirty="0">
                <a:solidFill>
                  <a:schemeClr val="dk1"/>
                </a:solidFill>
                <a:latin typeface="Arial" panose="020B0604020202020204" pitchFamily="34" charset="0"/>
                <a:ea typeface="Calibri"/>
                <a:cs typeface="Arial" panose="020B0604020202020204" pitchFamily="34" charset="0"/>
                <a:sym typeface="Calibri"/>
              </a:rPr>
              <a:t>Dr Christian Reynolds </a:t>
            </a:r>
            <a:endParaRPr dirty="0">
              <a:latin typeface="Arial" panose="020B0604020202020204" pitchFamily="34" charset="0"/>
              <a:cs typeface="Arial" panose="020B0604020202020204" pitchFamily="34" charset="0"/>
            </a:endParaRPr>
          </a:p>
          <a:p>
            <a:pPr marL="0" marR="0" lvl="0" indent="0" algn="l" rtl="0">
              <a:lnSpc>
                <a:spcPct val="90000"/>
              </a:lnSpc>
              <a:spcBef>
                <a:spcPts val="675"/>
              </a:spcBef>
              <a:spcAft>
                <a:spcPts val="0"/>
              </a:spcAft>
              <a:buClr>
                <a:schemeClr val="dk1"/>
              </a:buClr>
              <a:buSzPts val="400"/>
              <a:buFont typeface="Calibri"/>
              <a:buNone/>
            </a:pPr>
            <a:r>
              <a:rPr lang="en-GB" sz="1600" b="0" i="1" u="none" strike="noStrike" cap="none" dirty="0">
                <a:solidFill>
                  <a:schemeClr val="dk1"/>
                </a:solidFill>
                <a:latin typeface="Arial" panose="020B0604020202020204" pitchFamily="34" charset="0"/>
                <a:ea typeface="Calibri"/>
                <a:cs typeface="Arial" panose="020B0604020202020204" pitchFamily="34" charset="0"/>
                <a:sym typeface="Calibri"/>
              </a:rPr>
              <a:t>Centre for Food Policy, City, University of London		</a:t>
            </a:r>
            <a:endParaRPr dirty="0">
              <a:latin typeface="Arial" panose="020B0604020202020204" pitchFamily="34" charset="0"/>
              <a:cs typeface="Arial" panose="020B0604020202020204" pitchFamily="34" charset="0"/>
            </a:endParaRPr>
          </a:p>
          <a:p>
            <a:pPr marL="0" marR="0" lvl="0" indent="0" algn="l" rtl="0">
              <a:lnSpc>
                <a:spcPct val="90000"/>
              </a:lnSpc>
              <a:spcBef>
                <a:spcPts val="675"/>
              </a:spcBef>
              <a:spcAft>
                <a:spcPts val="0"/>
              </a:spcAft>
              <a:buClr>
                <a:schemeClr val="dk1"/>
              </a:buClr>
              <a:buSzPts val="400"/>
              <a:buFont typeface="Calibri"/>
              <a:buNone/>
            </a:pPr>
            <a:r>
              <a:rPr lang="en-GB" sz="1600" b="1" i="1" u="none" strike="noStrike" cap="none" dirty="0">
                <a:solidFill>
                  <a:srgbClr val="000000"/>
                </a:solidFill>
                <a:latin typeface="Arial" panose="020B0604020202020204" pitchFamily="34" charset="0"/>
                <a:ea typeface="Calibri"/>
                <a:cs typeface="Arial" panose="020B0604020202020204" pitchFamily="34" charset="0"/>
                <a:sym typeface="Calibri"/>
              </a:rPr>
              <a:t>@</a:t>
            </a:r>
            <a:r>
              <a:rPr lang="en-GB" sz="1600" b="1" i="1" u="none" strike="noStrike" cap="none" dirty="0" err="1" smtClean="0">
                <a:solidFill>
                  <a:srgbClr val="000000"/>
                </a:solidFill>
                <a:latin typeface="Arial" panose="020B0604020202020204" pitchFamily="34" charset="0"/>
                <a:ea typeface="Calibri"/>
                <a:cs typeface="Arial" panose="020B0604020202020204" pitchFamily="34" charset="0"/>
                <a:sym typeface="Calibri"/>
              </a:rPr>
              <a:t>sartorialfoodie</a:t>
            </a:r>
            <a:endParaRPr lang="en-GB" sz="1600" b="1" i="1" u="none" strike="noStrike" cap="none" dirty="0" smtClean="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675"/>
              </a:spcBef>
              <a:spcAft>
                <a:spcPts val="0"/>
              </a:spcAft>
              <a:buClr>
                <a:schemeClr val="dk1"/>
              </a:buClr>
              <a:buSzPts val="400"/>
              <a:buFont typeface="Calibri"/>
              <a:buNone/>
            </a:pPr>
            <a:r>
              <a:rPr lang="en-GB" sz="1600" b="1" i="1" dirty="0">
                <a:solidFill>
                  <a:srgbClr val="000000"/>
                </a:solidFill>
                <a:latin typeface="Arial" panose="020B0604020202020204" pitchFamily="34" charset="0"/>
                <a:ea typeface="Calibri"/>
                <a:cs typeface="Arial" panose="020B0604020202020204" pitchFamily="34" charset="0"/>
                <a:sym typeface="Calibri"/>
                <a:hlinkClick r:id="rId2"/>
              </a:rPr>
              <a:t>c</a:t>
            </a:r>
            <a:r>
              <a:rPr lang="en-GB" sz="1600" b="1" i="1" dirty="0" smtClean="0">
                <a:solidFill>
                  <a:srgbClr val="000000"/>
                </a:solidFill>
                <a:latin typeface="Arial" panose="020B0604020202020204" pitchFamily="34" charset="0"/>
                <a:ea typeface="Calibri"/>
                <a:cs typeface="Arial" panose="020B0604020202020204" pitchFamily="34" charset="0"/>
                <a:sym typeface="Calibri"/>
                <a:hlinkClick r:id="rId2"/>
              </a:rPr>
              <a:t>hristian.reynolds@city.ac.uk</a:t>
            </a:r>
            <a:r>
              <a:rPr lang="en-GB" sz="1600" b="1" i="1" dirty="0" smtClean="0">
                <a:solidFill>
                  <a:srgbClr val="000000"/>
                </a:solidFill>
                <a:latin typeface="Arial" panose="020B0604020202020204" pitchFamily="34" charset="0"/>
                <a:ea typeface="Calibri"/>
                <a:cs typeface="Arial" panose="020B0604020202020204" pitchFamily="34" charset="0"/>
                <a:sym typeface="Calibri"/>
              </a:rPr>
              <a:t> </a:t>
            </a:r>
            <a:endParaRPr sz="1600" b="1" i="1"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pic>
        <p:nvPicPr>
          <p:cNvPr id="6" name="Google Shape;148;p25"/>
          <p:cNvPicPr preferRelativeResize="0"/>
          <p:nvPr/>
        </p:nvPicPr>
        <p:blipFill rotWithShape="1">
          <a:blip r:embed="rId3">
            <a:alphaModFix/>
          </a:blip>
          <a:srcRect/>
          <a:stretch/>
        </p:blipFill>
        <p:spPr>
          <a:xfrm>
            <a:off x="2775029" y="6075678"/>
            <a:ext cx="327914" cy="327914"/>
          </a:xfrm>
          <a:prstGeom prst="rect">
            <a:avLst/>
          </a:prstGeom>
          <a:noFill/>
          <a:ln>
            <a:noFill/>
          </a:ln>
        </p:spPr>
      </p:pic>
    </p:spTree>
    <p:extLst>
      <p:ext uri="{BB962C8B-B14F-4D97-AF65-F5344CB8AC3E}">
        <p14:creationId xmlns:p14="http://schemas.microsoft.com/office/powerpoint/2010/main" val="1537500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FLW Spread across the </a:t>
            </a:r>
            <a:r>
              <a:rPr lang="en-GB" dirty="0" smtClean="0"/>
              <a:t>globe</a:t>
            </a:r>
            <a:endParaRPr lang="en-GB" dirty="0"/>
          </a:p>
        </p:txBody>
      </p:sp>
      <p:pic>
        <p:nvPicPr>
          <p:cNvPr id="4" name="Google Shape;159;p20"/>
          <p:cNvPicPr preferRelativeResize="0"/>
          <p:nvPr/>
        </p:nvPicPr>
        <p:blipFill rotWithShape="1">
          <a:blip r:embed="rId2">
            <a:alphaModFix/>
          </a:blip>
          <a:srcRect/>
          <a:stretch/>
        </p:blipFill>
        <p:spPr>
          <a:xfrm>
            <a:off x="1996974" y="1021032"/>
            <a:ext cx="8364308" cy="5306767"/>
          </a:xfrm>
          <a:prstGeom prst="rect">
            <a:avLst/>
          </a:prstGeom>
          <a:noFill/>
          <a:ln>
            <a:noFill/>
          </a:ln>
        </p:spPr>
      </p:pic>
      <p:sp>
        <p:nvSpPr>
          <p:cNvPr id="5" name="Rectangle 4"/>
          <p:cNvSpPr/>
          <p:nvPr/>
        </p:nvSpPr>
        <p:spPr>
          <a:xfrm>
            <a:off x="711338" y="6475306"/>
            <a:ext cx="10935580" cy="246221"/>
          </a:xfrm>
          <a:prstGeom prst="rect">
            <a:avLst/>
          </a:prstGeom>
        </p:spPr>
        <p:txBody>
          <a:bodyPr wrap="square">
            <a:spAutoFit/>
          </a:bodyPr>
          <a:lstStyle/>
          <a:p>
            <a:pPr lvl="0"/>
            <a:r>
              <a:rPr lang="en-US" sz="1000" dirty="0">
                <a:solidFill>
                  <a:schemeClr val="dk1"/>
                </a:solidFill>
                <a:latin typeface="Arial" panose="020B0604020202020204" pitchFamily="34" charset="0"/>
                <a:ea typeface="Calibri"/>
                <a:cs typeface="Arial" panose="020B0604020202020204" pitchFamily="34" charset="0"/>
                <a:sym typeface="Calibri"/>
              </a:rPr>
              <a:t>Source: WRI, REDUCING FOOD LOSS AND WASTE Setting a Global Action Agenda </a:t>
            </a:r>
            <a:r>
              <a:rPr lang="en-US" sz="1000" u="sng" dirty="0">
                <a:solidFill>
                  <a:schemeClr val="hlink"/>
                </a:solidFill>
                <a:latin typeface="Arial" panose="020B0604020202020204" pitchFamily="34" charset="0"/>
                <a:ea typeface="Calibri"/>
                <a:cs typeface="Arial" panose="020B0604020202020204" pitchFamily="34" charset="0"/>
                <a:sym typeface="Calibri"/>
                <a:hlinkClick r:id="rId3"/>
              </a:rPr>
              <a:t>https://wriorg.s3.amazonaws.com/s3fs-public/reducing-food-loss-waste-global-action-agenda_1.pdf</a:t>
            </a:r>
            <a:r>
              <a:rPr lang="en-US" sz="1000" dirty="0">
                <a:solidFill>
                  <a:schemeClr val="dk1"/>
                </a:solidFill>
                <a:latin typeface="Arial" panose="020B0604020202020204" pitchFamily="34" charset="0"/>
                <a:ea typeface="Calibri"/>
                <a:cs typeface="Arial" panose="020B0604020202020204" pitchFamily="34" charset="0"/>
                <a:sym typeface="Calibri"/>
              </a:rPr>
              <a:t> </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5637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European tonnages (FUSIONS estimates)</a:t>
            </a:r>
          </a:p>
        </p:txBody>
      </p:sp>
      <p:sp>
        <p:nvSpPr>
          <p:cNvPr id="3" name="Text Placeholder 2"/>
          <p:cNvSpPr>
            <a:spLocks noGrp="1"/>
          </p:cNvSpPr>
          <p:nvPr>
            <p:ph type="body" idx="1"/>
          </p:nvPr>
        </p:nvSpPr>
        <p:spPr>
          <a:xfrm>
            <a:off x="7209321" y="1446212"/>
            <a:ext cx="4581626" cy="4559951"/>
          </a:xfrm>
        </p:spPr>
        <p:txBody>
          <a:bodyPr/>
          <a:lstStyle/>
          <a:p>
            <a:pPr marL="228600" lvl="0" indent="-228600">
              <a:spcBef>
                <a:spcPts val="0"/>
              </a:spcBef>
              <a:buClr>
                <a:schemeClr val="dk1"/>
              </a:buClr>
              <a:buSzPts val="2800"/>
              <a:buChar char="•"/>
            </a:pPr>
            <a:r>
              <a:rPr lang="en-US" sz="2400" dirty="0"/>
              <a:t>What about Inter-country FLW?</a:t>
            </a:r>
          </a:p>
          <a:p>
            <a:pPr marL="228600" lvl="0">
              <a:spcBef>
                <a:spcPts val="0"/>
              </a:spcBef>
            </a:pPr>
            <a:r>
              <a:rPr lang="en-US" sz="2400" dirty="0"/>
              <a:t>(Rotterdam?)</a:t>
            </a:r>
          </a:p>
          <a:p>
            <a:pPr marL="228600" lvl="0" indent="-228600">
              <a:buClr>
                <a:schemeClr val="dk1"/>
              </a:buClr>
              <a:buSzPts val="2800"/>
              <a:buChar char="•"/>
            </a:pPr>
            <a:r>
              <a:rPr lang="en-US" sz="2400" dirty="0"/>
              <a:t>A side-note about “On Farm” loss and waste… </a:t>
            </a:r>
          </a:p>
          <a:p>
            <a:pPr marL="228600" lvl="0" indent="-165100">
              <a:buSzPts val="1800"/>
              <a:buChar char="•"/>
            </a:pPr>
            <a:r>
              <a:rPr lang="en-US" sz="2400" dirty="0"/>
              <a:t>EU Implementing and Delegated acts 2019-2021</a:t>
            </a:r>
          </a:p>
          <a:p>
            <a:pPr marL="228600" lvl="0" indent="-50800">
              <a:buClr>
                <a:schemeClr val="dk1"/>
              </a:buClr>
              <a:buSzPts val="2800"/>
            </a:pPr>
            <a:endParaRPr lang="en-US" dirty="0"/>
          </a:p>
        </p:txBody>
      </p:sp>
      <p:pic>
        <p:nvPicPr>
          <p:cNvPr id="4" name="Google Shape;180;p23" descr="https://static.independent.co.uk/s3fs-public/thumbnails/image/2015/12/18/12/EU-food-waste-per-year-by-country.jpg"/>
          <p:cNvPicPr preferRelativeResize="0"/>
          <p:nvPr/>
        </p:nvPicPr>
        <p:blipFill rotWithShape="1">
          <a:blip r:embed="rId2">
            <a:alphaModFix/>
          </a:blip>
          <a:srcRect/>
          <a:stretch/>
        </p:blipFill>
        <p:spPr>
          <a:xfrm>
            <a:off x="527671" y="964298"/>
            <a:ext cx="6503802" cy="5419835"/>
          </a:xfrm>
          <a:prstGeom prst="rect">
            <a:avLst/>
          </a:prstGeom>
          <a:noFill/>
          <a:ln>
            <a:noFill/>
          </a:ln>
        </p:spPr>
      </p:pic>
    </p:spTree>
    <p:extLst>
      <p:ext uri="{BB962C8B-B14F-4D97-AF65-F5344CB8AC3E}">
        <p14:creationId xmlns:p14="http://schemas.microsoft.com/office/powerpoint/2010/main" val="1482757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UK numbers –  a (nutrition) perspective</a:t>
            </a:r>
          </a:p>
        </p:txBody>
      </p:sp>
      <p:sp>
        <p:nvSpPr>
          <p:cNvPr id="4" name="Google Shape;197;p25"/>
          <p:cNvSpPr/>
          <p:nvPr/>
        </p:nvSpPr>
        <p:spPr>
          <a:xfrm>
            <a:off x="1025769" y="5837140"/>
            <a:ext cx="5721539" cy="646331"/>
          </a:xfrm>
          <a:prstGeom prst="rect">
            <a:avLst/>
          </a:prstGeom>
          <a:noFill/>
          <a:ln>
            <a:noFill/>
          </a:ln>
        </p:spPr>
        <p:txBody>
          <a:bodyPr spcFirstLastPara="1" wrap="square" lIns="91425" tIns="45700" rIns="91425" bIns="45700" anchor="t" anchorCtr="0">
            <a:noAutofit/>
          </a:bodyPr>
          <a:lstStyle/>
          <a:p>
            <a:pPr lvl="0"/>
            <a:r>
              <a:rPr lang="en-US" sz="1400" dirty="0" smtClean="0"/>
              <a:t>The </a:t>
            </a:r>
            <a:r>
              <a:rPr lang="en-US" sz="1400" dirty="0"/>
              <a:t>amounts of individual nutrients wasted per capita per year in </a:t>
            </a:r>
            <a:r>
              <a:rPr lang="en-US" sz="1400" dirty="0" smtClean="0"/>
              <a:t>UK (Household food waste only), and per food </a:t>
            </a:r>
            <a:r>
              <a:rPr lang="en-US" sz="1400" dirty="0"/>
              <a:t>grouping per capita per </a:t>
            </a:r>
            <a:r>
              <a:rPr lang="en-US" sz="1400" dirty="0" smtClean="0"/>
              <a:t>day (Cal, Folate, Iron, Fiber). </a:t>
            </a:r>
            <a:r>
              <a:rPr lang="en-US" sz="1400" b="1" dirty="0" smtClean="0"/>
              <a:t>Edible waste</a:t>
            </a:r>
          </a:p>
          <a:p>
            <a:pPr lvl="0"/>
            <a:r>
              <a:rPr lang="en-GB" sz="1400" dirty="0" smtClean="0">
                <a:hlinkClick r:id="rId2"/>
              </a:rPr>
              <a:t>https</a:t>
            </a:r>
            <a:r>
              <a:rPr lang="en-GB" sz="1400" dirty="0">
                <a:hlinkClick r:id="rId2"/>
              </a:rPr>
              <a:t>://</a:t>
            </a:r>
            <a:r>
              <a:rPr lang="en-GB" sz="1400" dirty="0" smtClean="0">
                <a:hlinkClick r:id="rId2"/>
              </a:rPr>
              <a:t>www.frontiersin.org/articles/10.3389/fnut.2018.00019/full</a:t>
            </a:r>
            <a:r>
              <a:rPr lang="en-GB" sz="1400" dirty="0" smtClean="0"/>
              <a:t> </a:t>
            </a:r>
            <a:endParaRPr sz="1400" dirty="0"/>
          </a:p>
        </p:txBody>
      </p:sp>
      <p:pic>
        <p:nvPicPr>
          <p:cNvPr id="5" name="Picture 2" descr="https://www.frontiersin.org/files/Articles/343653/fnut-05-00019-HTML-r1/image_m/fnut-05-00019-g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003" y="996412"/>
            <a:ext cx="5157791" cy="48587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frontiersin.org/files/Articles/343653/fnut-05-00019-HTML-r1/image_m/fnut-05-00019-g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5419" y="1215902"/>
            <a:ext cx="4100031" cy="528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860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Inedible food waste –  a reminder</a:t>
            </a:r>
          </a:p>
        </p:txBody>
      </p:sp>
      <p:sp>
        <p:nvSpPr>
          <p:cNvPr id="3" name="Text Placeholder 2"/>
          <p:cNvSpPr>
            <a:spLocks noGrp="1"/>
          </p:cNvSpPr>
          <p:nvPr>
            <p:ph type="body" idx="1"/>
          </p:nvPr>
        </p:nvSpPr>
        <p:spPr>
          <a:xfrm>
            <a:off x="8094845" y="1446213"/>
            <a:ext cx="2948425" cy="3665652"/>
          </a:xfrm>
        </p:spPr>
        <p:txBody>
          <a:bodyPr/>
          <a:lstStyle/>
          <a:p>
            <a:r>
              <a:rPr lang="en-US" b="1" dirty="0"/>
              <a:t>Even if we stop all edible food waste we will have inedible food waste, and this is linked to dietary choices</a:t>
            </a:r>
            <a:r>
              <a:rPr lang="en-US" b="1" dirty="0" smtClean="0"/>
              <a:t>!</a:t>
            </a:r>
          </a:p>
          <a:p>
            <a:endParaRPr lang="en-GB" dirty="0" smtClean="0"/>
          </a:p>
          <a:p>
            <a:r>
              <a:rPr lang="en-GB" b="1" dirty="0" smtClean="0"/>
              <a:t>This includes “inedible” bones, skin, fat etc.</a:t>
            </a:r>
            <a:endParaRPr lang="en-US" b="1" dirty="0"/>
          </a:p>
        </p:txBody>
      </p:sp>
      <p:pic>
        <p:nvPicPr>
          <p:cNvPr id="4" name="Picture 2" descr="https://www.mdpi.com/nutrients/nutrients-13-00479/article_deploy/html/images/nutrients-13-00479-g001.pn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57936" y="1173008"/>
            <a:ext cx="5946286" cy="43953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22948" y="5672034"/>
            <a:ext cx="6096000" cy="923330"/>
          </a:xfrm>
          <a:prstGeom prst="rect">
            <a:avLst/>
          </a:prstGeom>
        </p:spPr>
        <p:txBody>
          <a:bodyPr>
            <a:spAutoFit/>
          </a:bodyPr>
          <a:lstStyle/>
          <a:p>
            <a:pPr lvl="0"/>
            <a:r>
              <a:rPr lang="en-US" dirty="0" smtClean="0"/>
              <a:t>Inedible </a:t>
            </a:r>
            <a:r>
              <a:rPr lang="en-US" dirty="0"/>
              <a:t>food waste (g/2000 kcal) and quintiles of residential property value </a:t>
            </a:r>
            <a:r>
              <a:rPr lang="en-US" dirty="0">
                <a:hlinkClick r:id="rId3"/>
              </a:rPr>
              <a:t>https://www.mdpi.com/2072-6643/13/2/479/htm</a:t>
            </a:r>
            <a:r>
              <a:rPr lang="en-US" dirty="0"/>
              <a:t> </a:t>
            </a:r>
            <a:r>
              <a:rPr lang="en-US" b="1" u="sng" dirty="0">
                <a:hlinkClick r:id="rId4"/>
              </a:rPr>
              <a:t>https://doi.org/10.3390/nu13020479</a:t>
            </a:r>
            <a:r>
              <a:rPr lang="en-US" b="1" u="sng" dirty="0"/>
              <a:t> </a:t>
            </a:r>
            <a:endParaRPr lang="en-US" dirty="0"/>
          </a:p>
        </p:txBody>
      </p:sp>
    </p:spTree>
    <p:extLst>
      <p:ext uri="{BB962C8B-B14F-4D97-AF65-F5344CB8AC3E}">
        <p14:creationId xmlns:p14="http://schemas.microsoft.com/office/powerpoint/2010/main" val="1394443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1" y="60325"/>
            <a:ext cx="11459282" cy="1325563"/>
          </a:xfrm>
        </p:spPr>
        <p:txBody>
          <a:bodyPr>
            <a:normAutofit fontScale="90000"/>
          </a:bodyPr>
          <a:lstStyle/>
          <a:p>
            <a:r>
              <a:rPr lang="en-GB" dirty="0" smtClean="0"/>
              <a:t>Action needed at different </a:t>
            </a:r>
            <a:r>
              <a:rPr lang="en-GB" dirty="0"/>
              <a:t>points in the supply </a:t>
            </a:r>
            <a:r>
              <a:rPr lang="en-GB" dirty="0" smtClean="0"/>
              <a:t>chain, for diff. products/countries…</a:t>
            </a:r>
            <a:endParaRPr lang="en-GB" dirty="0"/>
          </a:p>
        </p:txBody>
      </p:sp>
      <p:pic>
        <p:nvPicPr>
          <p:cNvPr id="4" name="Picture 3"/>
          <p:cNvPicPr>
            <a:picLocks noChangeAspect="1"/>
          </p:cNvPicPr>
          <p:nvPr/>
        </p:nvPicPr>
        <p:blipFill>
          <a:blip r:embed="rId2"/>
          <a:stretch>
            <a:fillRect/>
          </a:stretch>
        </p:blipFill>
        <p:spPr>
          <a:xfrm>
            <a:off x="1665174" y="1305016"/>
            <a:ext cx="7833121" cy="5212481"/>
          </a:xfrm>
          <a:prstGeom prst="rect">
            <a:avLst/>
          </a:prstGeom>
        </p:spPr>
      </p:pic>
      <p:pic>
        <p:nvPicPr>
          <p:cNvPr id="5" name="Picture 4"/>
          <p:cNvPicPr>
            <a:picLocks noChangeAspect="1"/>
          </p:cNvPicPr>
          <p:nvPr/>
        </p:nvPicPr>
        <p:blipFill>
          <a:blip r:embed="rId3"/>
          <a:stretch>
            <a:fillRect/>
          </a:stretch>
        </p:blipFill>
        <p:spPr>
          <a:xfrm>
            <a:off x="10027919" y="4124390"/>
            <a:ext cx="1811000" cy="23931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8879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from many actors needed</a:t>
            </a:r>
            <a:endParaRPr lang="en-GB" dirty="0"/>
          </a:p>
        </p:txBody>
      </p:sp>
      <p:pic>
        <p:nvPicPr>
          <p:cNvPr id="4" name="Google Shape;229;p29"/>
          <p:cNvPicPr preferRelativeResize="0"/>
          <p:nvPr/>
        </p:nvPicPr>
        <p:blipFill rotWithShape="1">
          <a:blip r:embed="rId2">
            <a:alphaModFix/>
          </a:blip>
          <a:srcRect/>
          <a:stretch/>
        </p:blipFill>
        <p:spPr>
          <a:xfrm>
            <a:off x="2220927" y="964074"/>
            <a:ext cx="7903975" cy="5711632"/>
          </a:xfrm>
          <a:prstGeom prst="rect">
            <a:avLst/>
          </a:prstGeom>
          <a:noFill/>
          <a:ln>
            <a:noFill/>
          </a:ln>
        </p:spPr>
      </p:pic>
      <p:sp>
        <p:nvSpPr>
          <p:cNvPr id="5" name="Rectangle 4"/>
          <p:cNvSpPr/>
          <p:nvPr/>
        </p:nvSpPr>
        <p:spPr>
          <a:xfrm>
            <a:off x="527671" y="6500244"/>
            <a:ext cx="10935580" cy="246221"/>
          </a:xfrm>
          <a:prstGeom prst="rect">
            <a:avLst/>
          </a:prstGeom>
        </p:spPr>
        <p:txBody>
          <a:bodyPr wrap="square">
            <a:spAutoFit/>
          </a:bodyPr>
          <a:lstStyle/>
          <a:p>
            <a:pPr lvl="0"/>
            <a:r>
              <a:rPr lang="en-US" sz="1000" dirty="0">
                <a:solidFill>
                  <a:schemeClr val="dk1"/>
                </a:solidFill>
                <a:latin typeface="Arial" panose="020B0604020202020204" pitchFamily="34" charset="0"/>
                <a:ea typeface="Calibri"/>
                <a:cs typeface="Arial" panose="020B0604020202020204" pitchFamily="34" charset="0"/>
                <a:sym typeface="Calibri"/>
              </a:rPr>
              <a:t>Source: WRI, REDUCING FOOD LOSS AND WASTE Setting a Global Action Agenda </a:t>
            </a:r>
            <a:r>
              <a:rPr lang="en-US" sz="1000" u="sng" dirty="0">
                <a:solidFill>
                  <a:schemeClr val="hlink"/>
                </a:solidFill>
                <a:latin typeface="Arial" panose="020B0604020202020204" pitchFamily="34" charset="0"/>
                <a:ea typeface="Calibri"/>
                <a:cs typeface="Arial" panose="020B0604020202020204" pitchFamily="34" charset="0"/>
                <a:sym typeface="Calibri"/>
                <a:hlinkClick r:id="rId3"/>
              </a:rPr>
              <a:t>https://wriorg.s3.amazonaws.com/s3fs-public/reducing-food-loss-waste-global-action-agenda_1.pdf</a:t>
            </a:r>
            <a:r>
              <a:rPr lang="en-US" sz="1000" dirty="0">
                <a:solidFill>
                  <a:schemeClr val="dk1"/>
                </a:solidFill>
                <a:latin typeface="Arial" panose="020B0604020202020204" pitchFamily="34" charset="0"/>
                <a:ea typeface="Calibri"/>
                <a:cs typeface="Arial" panose="020B0604020202020204" pitchFamily="34" charset="0"/>
                <a:sym typeface="Calibri"/>
              </a:rPr>
              <a:t> </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15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Many (food systems) </a:t>
            </a:r>
            <a:r>
              <a:rPr lang="en-GB" dirty="0" smtClean="0"/>
              <a:t>solutions to FLW</a:t>
            </a:r>
            <a:endParaRPr lang="en-GB" dirty="0"/>
          </a:p>
        </p:txBody>
      </p:sp>
      <p:pic>
        <p:nvPicPr>
          <p:cNvPr id="4" name="Picture 3"/>
          <p:cNvPicPr>
            <a:picLocks noChangeAspect="1"/>
          </p:cNvPicPr>
          <p:nvPr/>
        </p:nvPicPr>
        <p:blipFill>
          <a:blip r:embed="rId2"/>
          <a:stretch>
            <a:fillRect/>
          </a:stretch>
        </p:blipFill>
        <p:spPr>
          <a:xfrm>
            <a:off x="10432251" y="707587"/>
            <a:ext cx="1558417" cy="218731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srcRect b="39540"/>
          <a:stretch/>
        </p:blipFill>
        <p:spPr>
          <a:xfrm>
            <a:off x="537210" y="855483"/>
            <a:ext cx="4933209" cy="4383199"/>
          </a:xfrm>
          <a:prstGeom prst="rect">
            <a:avLst/>
          </a:prstGeom>
        </p:spPr>
      </p:pic>
      <p:pic>
        <p:nvPicPr>
          <p:cNvPr id="6" name="Picture 5"/>
          <p:cNvPicPr>
            <a:picLocks noChangeAspect="1"/>
          </p:cNvPicPr>
          <p:nvPr/>
        </p:nvPicPr>
        <p:blipFill rotWithShape="1">
          <a:blip r:embed="rId3"/>
          <a:srcRect b="91437"/>
          <a:stretch/>
        </p:blipFill>
        <p:spPr>
          <a:xfrm>
            <a:off x="5376019" y="855483"/>
            <a:ext cx="5010150" cy="630482"/>
          </a:xfrm>
          <a:prstGeom prst="rect">
            <a:avLst/>
          </a:prstGeom>
        </p:spPr>
      </p:pic>
      <p:pic>
        <p:nvPicPr>
          <p:cNvPr id="7" name="Picture 6"/>
          <p:cNvPicPr>
            <a:picLocks noChangeAspect="1"/>
          </p:cNvPicPr>
          <p:nvPr/>
        </p:nvPicPr>
        <p:blipFill rotWithShape="1">
          <a:blip r:embed="rId3"/>
          <a:srcRect t="61450"/>
          <a:stretch/>
        </p:blipFill>
        <p:spPr>
          <a:xfrm>
            <a:off x="5516501" y="1485965"/>
            <a:ext cx="4806127" cy="2722793"/>
          </a:xfrm>
          <a:prstGeom prst="rect">
            <a:avLst/>
          </a:prstGeom>
        </p:spPr>
      </p:pic>
      <p:pic>
        <p:nvPicPr>
          <p:cNvPr id="8" name="Picture 7"/>
          <p:cNvPicPr>
            <a:picLocks noChangeAspect="1"/>
          </p:cNvPicPr>
          <p:nvPr/>
        </p:nvPicPr>
        <p:blipFill>
          <a:blip r:embed="rId4"/>
          <a:stretch>
            <a:fillRect/>
          </a:stretch>
        </p:blipFill>
        <p:spPr>
          <a:xfrm>
            <a:off x="5896241" y="4594476"/>
            <a:ext cx="1662596" cy="21600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951080" y="5457078"/>
            <a:ext cx="4600575" cy="1143000"/>
          </a:xfrm>
          <a:prstGeom prst="rect">
            <a:avLst/>
          </a:prstGeom>
        </p:spPr>
      </p:pic>
      <p:sp>
        <p:nvSpPr>
          <p:cNvPr id="10" name="Rectangle 9"/>
          <p:cNvSpPr/>
          <p:nvPr/>
        </p:nvSpPr>
        <p:spPr>
          <a:xfrm>
            <a:off x="7903423" y="4171094"/>
            <a:ext cx="4288577" cy="2308324"/>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The Path to Half </a:t>
            </a:r>
            <a:r>
              <a:rPr lang="en-GB" dirty="0">
                <a:latin typeface="Arial" panose="020B0604020202020204" pitchFamily="34" charset="0"/>
                <a:cs typeface="Arial" panose="020B0604020202020204" pitchFamily="34" charset="0"/>
              </a:rPr>
              <a:t>25 </a:t>
            </a:r>
            <a:r>
              <a:rPr lang="en-GB" dirty="0" smtClean="0">
                <a:latin typeface="Arial" panose="020B0604020202020204" pitchFamily="34" charset="0"/>
                <a:cs typeface="Arial" panose="020B0604020202020204" pitchFamily="34" charset="0"/>
              </a:rPr>
              <a:t>solutions</a:t>
            </a:r>
            <a:endParaRPr lang="en-GB" b="1" dirty="0" smtClean="0">
              <a:latin typeface="Arial" panose="020B0604020202020204" pitchFamily="34" charset="0"/>
              <a:cs typeface="Arial" panose="020B0604020202020204" pitchFamily="34" charset="0"/>
            </a:endParaRPr>
          </a:p>
          <a:p>
            <a:endParaRPr lang="en-GB" b="1" dirty="0" smtClean="0">
              <a:latin typeface="Arial" panose="020B0604020202020204" pitchFamily="34" charset="0"/>
              <a:cs typeface="Arial" panose="020B0604020202020204" pitchFamily="34" charset="0"/>
            </a:endParaRPr>
          </a:p>
          <a:p>
            <a:r>
              <a:rPr lang="en-GB" b="1" dirty="0" err="1" smtClean="0">
                <a:latin typeface="Arial" panose="020B0604020202020204" pitchFamily="34" charset="0"/>
                <a:cs typeface="Arial" panose="020B0604020202020204" pitchFamily="34" charset="0"/>
              </a:rPr>
              <a:t>ReFED</a:t>
            </a:r>
            <a:r>
              <a:rPr lang="en-GB" b="1"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73 solutions</a:t>
            </a: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Many solutions are linked to meat production</a:t>
            </a:r>
          </a:p>
          <a:p>
            <a:endParaRPr lang="en-GB" dirty="0">
              <a:latin typeface="Arial" panose="020B0604020202020204" pitchFamily="34" charset="0"/>
              <a:cs typeface="Arial" panose="020B0604020202020204" pitchFamily="34" charset="0"/>
            </a:endParaRPr>
          </a:p>
        </p:txBody>
      </p:sp>
      <p:sp>
        <p:nvSpPr>
          <p:cNvPr id="3" name="Oval 2"/>
          <p:cNvSpPr/>
          <p:nvPr/>
        </p:nvSpPr>
        <p:spPr>
          <a:xfrm>
            <a:off x="276226" y="1695450"/>
            <a:ext cx="2171700" cy="6667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1385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1" y="60325"/>
            <a:ext cx="11369562" cy="1325563"/>
          </a:xfrm>
        </p:spPr>
        <p:txBody>
          <a:bodyPr>
            <a:normAutofit/>
          </a:bodyPr>
          <a:lstStyle/>
          <a:p>
            <a:r>
              <a:rPr lang="en-GB" dirty="0" smtClean="0"/>
              <a:t>FLW solutions can help multiple other areas</a:t>
            </a:r>
            <a:endParaRPr lang="en-GB" dirty="0"/>
          </a:p>
        </p:txBody>
      </p:sp>
      <p:pic>
        <p:nvPicPr>
          <p:cNvPr id="4" name="Google Shape;819;p90"/>
          <p:cNvPicPr preferRelativeResize="0"/>
          <p:nvPr/>
        </p:nvPicPr>
        <p:blipFill rotWithShape="1">
          <a:blip r:embed="rId2">
            <a:alphaModFix/>
          </a:blip>
          <a:srcRect t="6124"/>
          <a:stretch/>
        </p:blipFill>
        <p:spPr>
          <a:xfrm>
            <a:off x="2681144" y="1064029"/>
            <a:ext cx="7439025" cy="5663322"/>
          </a:xfrm>
          <a:prstGeom prst="rect">
            <a:avLst/>
          </a:prstGeom>
          <a:noFill/>
          <a:ln>
            <a:noFill/>
          </a:ln>
        </p:spPr>
      </p:pic>
      <p:sp>
        <p:nvSpPr>
          <p:cNvPr id="5" name="Google Shape;820;p90"/>
          <p:cNvSpPr/>
          <p:nvPr/>
        </p:nvSpPr>
        <p:spPr>
          <a:xfrm>
            <a:off x="687951" y="6534834"/>
            <a:ext cx="1120928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050" dirty="0">
                <a:solidFill>
                  <a:schemeClr val="dk1"/>
                </a:solidFill>
                <a:latin typeface="Arial" panose="020B0604020202020204" pitchFamily="34" charset="0"/>
                <a:ea typeface="Calibri"/>
                <a:cs typeface="Arial" panose="020B0604020202020204" pitchFamily="34" charset="0"/>
                <a:sym typeface="Calibri"/>
              </a:rPr>
              <a:t>Source: WRI, REDUCING FOOD LOSS AND WASTE Setting a Global Action Agenda </a:t>
            </a:r>
            <a:r>
              <a:rPr lang="en-GB" sz="1050" u="sng" dirty="0">
                <a:solidFill>
                  <a:schemeClr val="hlink"/>
                </a:solidFill>
                <a:latin typeface="Arial" panose="020B0604020202020204" pitchFamily="34" charset="0"/>
                <a:ea typeface="Calibri"/>
                <a:cs typeface="Arial" panose="020B0604020202020204" pitchFamily="34" charset="0"/>
                <a:sym typeface="Calibri"/>
                <a:hlinkClick r:id="rId3"/>
              </a:rPr>
              <a:t>https://wriorg.s3.amazonaws.com/s3fs-public/reducing-food-loss-waste-global-action-agenda_1.pdf</a:t>
            </a:r>
            <a:r>
              <a:rPr lang="en-GB" sz="1050" dirty="0">
                <a:solidFill>
                  <a:schemeClr val="dk1"/>
                </a:solidFill>
                <a:latin typeface="Arial" panose="020B0604020202020204" pitchFamily="34" charset="0"/>
                <a:ea typeface="Calibri"/>
                <a:cs typeface="Arial" panose="020B0604020202020204" pitchFamily="34" charset="0"/>
                <a:sym typeface="Calibri"/>
              </a:rPr>
              <a:t> </a:t>
            </a:r>
            <a:endParaRPr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90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Not all </a:t>
            </a:r>
            <a:r>
              <a:rPr lang="en-GB" sz="4000" dirty="0"/>
              <a:t>solutions</a:t>
            </a:r>
            <a:r>
              <a:rPr lang="en-GB" sz="4000" dirty="0" smtClean="0"/>
              <a:t> are created equal</a:t>
            </a:r>
            <a:br>
              <a:rPr lang="en-GB" sz="4000" dirty="0" smtClean="0"/>
            </a:br>
            <a:r>
              <a:rPr lang="en-GB" sz="4000" dirty="0" smtClean="0"/>
              <a:t>A </a:t>
            </a:r>
            <a:r>
              <a:rPr lang="en-GB" sz="4000" dirty="0"/>
              <a:t>50% reduction in waste… at different stages</a:t>
            </a:r>
            <a:r>
              <a:rPr lang="en-GB" dirty="0"/>
              <a:t/>
            </a:r>
            <a:br>
              <a:rPr lang="en-GB" dirty="0"/>
            </a:br>
            <a:endParaRPr lang="en-GB" dirty="0"/>
          </a:p>
        </p:txBody>
      </p:sp>
      <p:sp>
        <p:nvSpPr>
          <p:cNvPr id="4" name="Title 1"/>
          <p:cNvSpPr txBox="1">
            <a:spLocks/>
          </p:cNvSpPr>
          <p:nvPr/>
        </p:nvSpPr>
        <p:spPr>
          <a:xfrm>
            <a:off x="1004966" y="219028"/>
            <a:ext cx="9879842" cy="132556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endParaRPr lang="en-GB" dirty="0"/>
          </a:p>
        </p:txBody>
      </p:sp>
      <p:pic>
        <p:nvPicPr>
          <p:cNvPr id="5" name="Picture 4"/>
          <p:cNvPicPr>
            <a:picLocks noChangeAspect="1"/>
          </p:cNvPicPr>
          <p:nvPr/>
        </p:nvPicPr>
        <p:blipFill>
          <a:blip r:embed="rId2"/>
          <a:stretch>
            <a:fillRect/>
          </a:stretch>
        </p:blipFill>
        <p:spPr>
          <a:xfrm>
            <a:off x="1962002" y="1385888"/>
            <a:ext cx="7965769" cy="5090485"/>
          </a:xfrm>
          <a:prstGeom prst="rect">
            <a:avLst/>
          </a:prstGeom>
        </p:spPr>
      </p:pic>
      <p:pic>
        <p:nvPicPr>
          <p:cNvPr id="6" name="Picture 5"/>
          <p:cNvPicPr>
            <a:picLocks noChangeAspect="1"/>
          </p:cNvPicPr>
          <p:nvPr/>
        </p:nvPicPr>
        <p:blipFill>
          <a:blip r:embed="rId3"/>
          <a:stretch>
            <a:fillRect/>
          </a:stretch>
        </p:blipFill>
        <p:spPr>
          <a:xfrm>
            <a:off x="10019606" y="4165954"/>
            <a:ext cx="1811000" cy="2393107"/>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2038656" y="6374395"/>
            <a:ext cx="7992316" cy="369332"/>
          </a:xfrm>
          <a:prstGeom prst="rect">
            <a:avLst/>
          </a:prstGeom>
        </p:spPr>
        <p:txBody>
          <a:bodyPr wrap="none">
            <a:spAutoFit/>
          </a:bodyPr>
          <a:lstStyle/>
          <a:p>
            <a:r>
              <a:rPr lang="en-GB" b="1" dirty="0" smtClean="0"/>
              <a:t>Reducing food waste “down” stream (household) has less </a:t>
            </a:r>
            <a:r>
              <a:rPr lang="en-GB" b="1" dirty="0" smtClean="0"/>
              <a:t>cascading ripple </a:t>
            </a:r>
            <a:r>
              <a:rPr lang="en-GB" b="1" dirty="0" smtClean="0"/>
              <a:t>effects</a:t>
            </a:r>
            <a:endParaRPr lang="en-GB" b="1" dirty="0"/>
          </a:p>
        </p:txBody>
      </p:sp>
    </p:spTree>
    <p:extLst>
      <p:ext uri="{BB962C8B-B14F-4D97-AF65-F5344CB8AC3E}">
        <p14:creationId xmlns:p14="http://schemas.microsoft.com/office/powerpoint/2010/main" val="978635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6211" y="1791760"/>
            <a:ext cx="5140934" cy="163724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GB" dirty="0" smtClean="0"/>
              <a:t>But why is Meat food waste important?</a:t>
            </a:r>
            <a:endParaRPr lang="en-GB" dirty="0"/>
          </a:p>
        </p:txBody>
      </p:sp>
      <p:pic>
        <p:nvPicPr>
          <p:cNvPr id="4" name="Picture 3"/>
          <p:cNvPicPr>
            <a:picLocks noChangeAspect="1"/>
          </p:cNvPicPr>
          <p:nvPr/>
        </p:nvPicPr>
        <p:blipFill>
          <a:blip r:embed="rId3"/>
          <a:stretch>
            <a:fillRect/>
          </a:stretch>
        </p:blipFill>
        <p:spPr>
          <a:xfrm>
            <a:off x="6229350" y="2011781"/>
            <a:ext cx="5736968" cy="119719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636294" y="888139"/>
            <a:ext cx="8850682" cy="830997"/>
          </a:xfrm>
          <a:prstGeom prst="rect">
            <a:avLst/>
          </a:prstGeom>
        </p:spPr>
        <p:txBody>
          <a:bodyPr wrap="square">
            <a:spAutoFit/>
          </a:bodyPr>
          <a:lstStyle/>
          <a:p>
            <a:pPr algn="ctr"/>
            <a:r>
              <a:rPr lang="en-GB" sz="2400" b="1" dirty="0" smtClean="0"/>
              <a:t>Meat food waste has a big carbon footprint, and a big economic cost Reduction of meat </a:t>
            </a:r>
            <a:r>
              <a:rPr lang="en-GB" sz="2400" b="1" dirty="0"/>
              <a:t>food waste</a:t>
            </a:r>
            <a:r>
              <a:rPr lang="en-GB" sz="2400" b="1" dirty="0" smtClean="0"/>
              <a:t> is a double win. </a:t>
            </a:r>
            <a:endParaRPr lang="en-GB" sz="2400" b="1" dirty="0"/>
          </a:p>
        </p:txBody>
      </p:sp>
      <p:pic>
        <p:nvPicPr>
          <p:cNvPr id="7" name="Picture 6"/>
          <p:cNvPicPr>
            <a:picLocks noChangeAspect="1"/>
          </p:cNvPicPr>
          <p:nvPr/>
        </p:nvPicPr>
        <p:blipFill rotWithShape="1">
          <a:blip r:embed="rId4"/>
          <a:srcRect l="276" t="2431" b="3214"/>
          <a:stretch/>
        </p:blipFill>
        <p:spPr>
          <a:xfrm>
            <a:off x="888025" y="3898479"/>
            <a:ext cx="5173610" cy="2263454"/>
          </a:xfrm>
          <a:prstGeom prst="rect">
            <a:avLst/>
          </a:prstGeom>
        </p:spPr>
      </p:pic>
      <p:sp>
        <p:nvSpPr>
          <p:cNvPr id="8" name="Rectangle 7"/>
          <p:cNvSpPr/>
          <p:nvPr/>
        </p:nvSpPr>
        <p:spPr>
          <a:xfrm>
            <a:off x="596540" y="6455550"/>
            <a:ext cx="9890436" cy="430887"/>
          </a:xfrm>
          <a:prstGeom prst="rect">
            <a:avLst/>
          </a:prstGeom>
        </p:spPr>
        <p:txBody>
          <a:bodyPr wrap="square">
            <a:spAutoFit/>
          </a:bodyPr>
          <a:lstStyle/>
          <a:p>
            <a:r>
              <a:rPr lang="en-GB" sz="1050" dirty="0">
                <a:hlinkClick r:id="rId5"/>
              </a:rPr>
              <a:t>https://</a:t>
            </a:r>
            <a:r>
              <a:rPr lang="en-GB" sz="1050" dirty="0" smtClean="0">
                <a:hlinkClick r:id="rId5"/>
              </a:rPr>
              <a:t>wrap.org.uk/sites/files/wrap/Progress_against_Courtauld_2025_targets_and_UN_SDG_123.pdf</a:t>
            </a:r>
            <a:endParaRPr lang="en-GB" sz="1050" dirty="0" smtClean="0"/>
          </a:p>
          <a:p>
            <a:r>
              <a:rPr lang="en-GB" sz="1050" dirty="0">
                <a:hlinkClick r:id="rId6"/>
              </a:rPr>
              <a:t>https://</a:t>
            </a:r>
            <a:r>
              <a:rPr lang="en-GB" sz="1050" dirty="0" smtClean="0">
                <a:hlinkClick r:id="rId6"/>
              </a:rPr>
              <a:t>www.wrap.org.uk/sites/files/wrap/Household%20food%20waste%20restated%20data%202007-2015%20FINAL.pdf</a:t>
            </a:r>
            <a:r>
              <a:rPr lang="en-GB" sz="1050" dirty="0" smtClean="0"/>
              <a:t>  </a:t>
            </a:r>
            <a:endParaRPr lang="en-GB" sz="1050" dirty="0"/>
          </a:p>
        </p:txBody>
      </p:sp>
      <p:sp>
        <p:nvSpPr>
          <p:cNvPr id="9" name="Rectangle 8"/>
          <p:cNvSpPr/>
          <p:nvPr/>
        </p:nvSpPr>
        <p:spPr>
          <a:xfrm>
            <a:off x="5870318" y="4781042"/>
            <a:ext cx="6096000" cy="369332"/>
          </a:xfrm>
          <a:prstGeom prst="rect">
            <a:avLst/>
          </a:prstGeom>
        </p:spPr>
        <p:txBody>
          <a:bodyPr>
            <a:spAutoFit/>
          </a:bodyPr>
          <a:lstStyle/>
          <a:p>
            <a:pPr algn="ctr"/>
            <a:r>
              <a:rPr lang="en-GB" b="1" dirty="0" smtClean="0"/>
              <a:t>19% of UK food waste’s monetary value is meat </a:t>
            </a:r>
            <a:r>
              <a:rPr lang="en-GB" b="1" dirty="0" smtClean="0"/>
              <a:t>waste. </a:t>
            </a:r>
            <a:endParaRPr lang="en-GB" b="1" dirty="0"/>
          </a:p>
        </p:txBody>
      </p:sp>
    </p:spTree>
    <p:extLst>
      <p:ext uri="{BB962C8B-B14F-4D97-AF65-F5344CB8AC3E}">
        <p14:creationId xmlns:p14="http://schemas.microsoft.com/office/powerpoint/2010/main" val="2535837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Talk outline</a:t>
            </a:r>
            <a:endParaRPr lang="en-GB" dirty="0"/>
          </a:p>
        </p:txBody>
      </p:sp>
      <p:sp>
        <p:nvSpPr>
          <p:cNvPr id="3" name="Text Placeholder 2"/>
          <p:cNvSpPr>
            <a:spLocks noGrp="1"/>
          </p:cNvSpPr>
          <p:nvPr>
            <p:ph type="body" idx="1"/>
          </p:nvPr>
        </p:nvSpPr>
        <p:spPr/>
        <p:txBody>
          <a:bodyPr>
            <a:normAutofit fontScale="92500" lnSpcReduction="10000"/>
          </a:bodyPr>
          <a:lstStyle/>
          <a:p>
            <a:pPr marL="285750" indent="-285750">
              <a:buFont typeface="Arial" panose="020B0604020202020204" pitchFamily="34" charset="0"/>
              <a:buChar char="•"/>
            </a:pPr>
            <a:r>
              <a:rPr lang="en-GB" sz="3600" dirty="0" smtClean="0"/>
              <a:t>Global food loss and waste – why is it important</a:t>
            </a:r>
            <a:r>
              <a:rPr lang="en-GB" sz="3600" dirty="0" smtClean="0"/>
              <a:t>?</a:t>
            </a:r>
          </a:p>
          <a:p>
            <a:pPr marL="1200150" lvl="2" indent="-285750">
              <a:buFont typeface="Arial" panose="020B0604020202020204" pitchFamily="34" charset="0"/>
              <a:buChar char="•"/>
            </a:pPr>
            <a:r>
              <a:rPr lang="en-GB" sz="3600" dirty="0" smtClean="0">
                <a:solidFill>
                  <a:schemeClr val="tx1"/>
                </a:solidFill>
              </a:rPr>
              <a:t>Definitions of food loss and waste</a:t>
            </a:r>
            <a:endParaRPr lang="en-GB" sz="3600" dirty="0" smtClean="0">
              <a:solidFill>
                <a:schemeClr val="tx1"/>
              </a:solidFill>
            </a:endParaRPr>
          </a:p>
          <a:p>
            <a:pPr marL="285750" indent="-285750">
              <a:buFont typeface="Arial" panose="020B0604020202020204" pitchFamily="34" charset="0"/>
              <a:buChar char="•"/>
            </a:pPr>
            <a:r>
              <a:rPr lang="en-GB" sz="3600" dirty="0" smtClean="0"/>
              <a:t>Why is meat loss and waste important?</a:t>
            </a:r>
          </a:p>
          <a:p>
            <a:pPr marL="285750" indent="-285750">
              <a:buFont typeface="Arial" panose="020B0604020202020204" pitchFamily="34" charset="0"/>
              <a:buChar char="•"/>
            </a:pPr>
            <a:r>
              <a:rPr lang="en-GB" sz="3600" dirty="0" smtClean="0"/>
              <a:t>Insights from a </a:t>
            </a:r>
            <a:r>
              <a:rPr lang="en-US" sz="3600" dirty="0"/>
              <a:t>9 country pilot survey </a:t>
            </a:r>
          </a:p>
          <a:p>
            <a:pPr marL="285750" indent="-285750">
              <a:buFont typeface="Arial" panose="020B0604020202020204" pitchFamily="34" charset="0"/>
              <a:buChar char="•"/>
            </a:pPr>
            <a:r>
              <a:rPr lang="en-US" sz="3600" dirty="0" smtClean="0"/>
              <a:t>Introducing - household simulation </a:t>
            </a:r>
            <a:r>
              <a:rPr lang="en-US" sz="3600" dirty="0" smtClean="0"/>
              <a:t>model</a:t>
            </a:r>
          </a:p>
          <a:p>
            <a:pPr marL="1200150" lvl="2" indent="-285750">
              <a:buFont typeface="Arial" panose="020B0604020202020204" pitchFamily="34" charset="0"/>
              <a:buChar char="•"/>
            </a:pPr>
            <a:r>
              <a:rPr lang="en-US" sz="3600" dirty="0" smtClean="0">
                <a:solidFill>
                  <a:schemeClr val="tx1"/>
                </a:solidFill>
              </a:rPr>
              <a:t>Chicken breast case study</a:t>
            </a:r>
            <a:r>
              <a:rPr lang="en-US" sz="3600" dirty="0" smtClean="0">
                <a:solidFill>
                  <a:schemeClr val="tx1"/>
                </a:solidFill>
              </a:rPr>
              <a:t> </a:t>
            </a:r>
            <a:endParaRPr lang="en-US" sz="3600" dirty="0" smtClean="0">
              <a:solidFill>
                <a:schemeClr val="tx1"/>
              </a:solidFill>
            </a:endParaRPr>
          </a:p>
          <a:p>
            <a:pPr marL="285750" indent="-285750">
              <a:buFont typeface="Arial" panose="020B0604020202020204" pitchFamily="34" charset="0"/>
              <a:buChar char="•"/>
            </a:pPr>
            <a:r>
              <a:rPr lang="en-US" sz="3600" dirty="0" smtClean="0"/>
              <a:t>Solutions for meat waste in households</a:t>
            </a:r>
            <a:endParaRPr lang="en-GB" sz="3600" dirty="0" smtClean="0"/>
          </a:p>
          <a:p>
            <a:pPr marL="285750" indent="-285750">
              <a:buFont typeface="Arial" panose="020B0604020202020204" pitchFamily="34" charset="0"/>
              <a:buChar char="•"/>
            </a:pPr>
            <a:endParaRPr lang="en-GB" sz="3600" dirty="0" smtClean="0"/>
          </a:p>
          <a:p>
            <a:pPr marL="285750" indent="-285750">
              <a:buFont typeface="Arial" panose="020B0604020202020204" pitchFamily="34" charset="0"/>
              <a:buChar char="•"/>
            </a:pPr>
            <a:endParaRPr lang="en-GB" sz="3600" dirty="0"/>
          </a:p>
        </p:txBody>
      </p:sp>
    </p:spTree>
    <p:extLst>
      <p:ext uri="{BB962C8B-B14F-4D97-AF65-F5344CB8AC3E}">
        <p14:creationId xmlns:p14="http://schemas.microsoft.com/office/powerpoint/2010/main" val="167408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1" y="60325"/>
            <a:ext cx="11128523" cy="1325563"/>
          </a:xfrm>
        </p:spPr>
        <p:txBody>
          <a:bodyPr>
            <a:normAutofit fontScale="90000"/>
          </a:bodyPr>
          <a:lstStyle/>
          <a:p>
            <a:r>
              <a:rPr lang="en-US" dirty="0" smtClean="0"/>
              <a:t>Food </a:t>
            </a:r>
            <a:r>
              <a:rPr lang="en-US" dirty="0"/>
              <a:t>waste and greenhouse gas emissions </a:t>
            </a:r>
            <a:r>
              <a:rPr lang="en-US" dirty="0" smtClean="0"/>
              <a:t>in the UK </a:t>
            </a:r>
            <a:r>
              <a:rPr lang="en-US" dirty="0"/>
              <a:t>meat supply chain</a:t>
            </a:r>
            <a:endParaRPr lang="en-GB" dirty="0"/>
          </a:p>
        </p:txBody>
      </p:sp>
      <p:pic>
        <p:nvPicPr>
          <p:cNvPr id="4" name="Picture 3"/>
          <p:cNvPicPr>
            <a:picLocks noChangeAspect="1"/>
          </p:cNvPicPr>
          <p:nvPr/>
        </p:nvPicPr>
        <p:blipFill>
          <a:blip r:embed="rId2"/>
          <a:stretch>
            <a:fillRect/>
          </a:stretch>
        </p:blipFill>
        <p:spPr>
          <a:xfrm>
            <a:off x="1132454" y="1385888"/>
            <a:ext cx="4373196" cy="526031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005178066"/>
              </p:ext>
            </p:extLst>
          </p:nvPr>
        </p:nvGraphicFramePr>
        <p:xfrm>
          <a:off x="6339573" y="1385888"/>
          <a:ext cx="4681354" cy="3236595"/>
        </p:xfrm>
        <a:graphic>
          <a:graphicData uri="http://schemas.openxmlformats.org/drawingml/2006/table">
            <a:tbl>
              <a:tblPr>
                <a:tableStyleId>{5C22544A-7EE6-4342-B048-85BDC9FD1C3A}</a:tableStyleId>
              </a:tblPr>
              <a:tblGrid>
                <a:gridCol w="1155453">
                  <a:extLst>
                    <a:ext uri="{9D8B030D-6E8A-4147-A177-3AD203B41FA5}">
                      <a16:colId xmlns:a16="http://schemas.microsoft.com/office/drawing/2014/main" val="3326920087"/>
                    </a:ext>
                  </a:extLst>
                </a:gridCol>
                <a:gridCol w="899035">
                  <a:extLst>
                    <a:ext uri="{9D8B030D-6E8A-4147-A177-3AD203B41FA5}">
                      <a16:colId xmlns:a16="http://schemas.microsoft.com/office/drawing/2014/main" val="1823438530"/>
                    </a:ext>
                  </a:extLst>
                </a:gridCol>
                <a:gridCol w="1727831">
                  <a:extLst>
                    <a:ext uri="{9D8B030D-6E8A-4147-A177-3AD203B41FA5}">
                      <a16:colId xmlns:a16="http://schemas.microsoft.com/office/drawing/2014/main" val="558097008"/>
                    </a:ext>
                  </a:extLst>
                </a:gridCol>
                <a:gridCol w="899035">
                  <a:extLst>
                    <a:ext uri="{9D8B030D-6E8A-4147-A177-3AD203B41FA5}">
                      <a16:colId xmlns:a16="http://schemas.microsoft.com/office/drawing/2014/main" val="3835462407"/>
                    </a:ext>
                  </a:extLst>
                </a:gridCol>
              </a:tblGrid>
              <a:tr h="1524000">
                <a:tc>
                  <a:txBody>
                    <a:bodyPr/>
                    <a:lstStyle/>
                    <a:p>
                      <a:pPr algn="l" fontAlgn="b"/>
                      <a:r>
                        <a:rPr lang="en-GB" sz="1600" b="1" i="0" u="none" strike="noStrike" dirty="0" smtClean="0">
                          <a:solidFill>
                            <a:srgbClr val="000000"/>
                          </a:solidFill>
                          <a:effectLst/>
                          <a:latin typeface="Calibri" panose="020F0502020204030204" pitchFamily="34" charset="0"/>
                        </a:rPr>
                        <a:t>Supply chain stage</a:t>
                      </a:r>
                      <a:endParaRPr lang="en-GB"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600" b="1" u="none" strike="noStrike" dirty="0" smtClean="0">
                          <a:effectLst/>
                        </a:rPr>
                        <a:t>Meat</a:t>
                      </a:r>
                      <a:r>
                        <a:rPr lang="en-GB" sz="1600" b="1" u="none" strike="noStrike" baseline="0" dirty="0" smtClean="0">
                          <a:effectLst/>
                        </a:rPr>
                        <a:t> waste based </a:t>
                      </a:r>
                      <a:r>
                        <a:rPr lang="en-GB" sz="1600" b="1" u="none" strike="noStrike" dirty="0" smtClean="0">
                          <a:effectLst/>
                        </a:rPr>
                        <a:t>Mt CO2e</a:t>
                      </a:r>
                      <a:endParaRPr lang="en-GB"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a:effectLst/>
                        </a:rPr>
                        <a:t>%</a:t>
                      </a:r>
                      <a:br>
                        <a:rPr lang="en-US" sz="1600" b="1" u="none" strike="noStrike">
                          <a:effectLst/>
                        </a:rPr>
                      </a:br>
                      <a:r>
                        <a:rPr lang="en-US" sz="1600" b="1" u="none" strike="noStrike">
                          <a:effectLst/>
                        </a:rPr>
                        <a:t>contribution</a:t>
                      </a:r>
                      <a:br>
                        <a:rPr lang="en-US" sz="1600" b="1" u="none" strike="noStrike">
                          <a:effectLst/>
                        </a:rPr>
                      </a:br>
                      <a:r>
                        <a:rPr lang="en-US" sz="1600" b="1" u="none" strike="noStrike">
                          <a:effectLst/>
                        </a:rPr>
                        <a:t>to Supply chain stage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a:t>
                      </a:r>
                      <a:br>
                        <a:rPr lang="en-US" sz="1600" b="1" u="none" strike="noStrike" dirty="0">
                          <a:effectLst/>
                        </a:rPr>
                      </a:br>
                      <a:r>
                        <a:rPr lang="en-US" sz="1600" b="1" u="none" strike="noStrike" dirty="0">
                          <a:effectLst/>
                        </a:rPr>
                        <a:t>contribution</a:t>
                      </a:r>
                      <a:br>
                        <a:rPr lang="en-US" sz="1600" b="1" u="none" strike="noStrike" dirty="0">
                          <a:effectLst/>
                        </a:rPr>
                      </a:br>
                      <a:r>
                        <a:rPr lang="en-US" sz="1600" b="1" u="none" strike="noStrike" dirty="0">
                          <a:effectLst/>
                        </a:rPr>
                        <a:t>to total value</a:t>
                      </a:r>
                      <a:br>
                        <a:rPr lang="en-US" sz="1600" b="1" u="none" strike="noStrike" dirty="0">
                          <a:effectLst/>
                        </a:rPr>
                      </a:br>
                      <a:r>
                        <a:rPr lang="en-US" sz="1600" b="1" u="none" strike="noStrike" dirty="0">
                          <a:effectLst/>
                        </a:rPr>
                        <a:t>chain</a:t>
                      </a:r>
                      <a:br>
                        <a:rPr lang="en-US" sz="1600" b="1" u="none" strike="noStrike" dirty="0">
                          <a:effectLst/>
                        </a:rPr>
                      </a:br>
                      <a:r>
                        <a:rPr lang="en-US" sz="1600" b="1" u="none" strike="noStrike" dirty="0">
                          <a:effectLst/>
                        </a:rPr>
                        <a:t>emissions</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141428"/>
                  </a:ext>
                </a:extLst>
              </a:tr>
              <a:tr h="190500">
                <a:tc>
                  <a:txBody>
                    <a:bodyPr/>
                    <a:lstStyle/>
                    <a:p>
                      <a:pPr algn="l" fontAlgn="b"/>
                      <a:r>
                        <a:rPr lang="en-GB" sz="1600" u="none" strike="noStrike" dirty="0">
                          <a:effectLst/>
                        </a:rPr>
                        <a:t>Rearing</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30</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66%</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21%</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9893722"/>
                  </a:ext>
                </a:extLst>
              </a:tr>
              <a:tr h="190500">
                <a:tc>
                  <a:txBody>
                    <a:bodyPr/>
                    <a:lstStyle/>
                    <a:p>
                      <a:pPr algn="l" fontAlgn="b"/>
                      <a:r>
                        <a:rPr lang="en-GB" sz="1600" u="none" strike="noStrike">
                          <a:effectLst/>
                        </a:rPr>
                        <a:t>Processing</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2</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24%</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1%</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8646860"/>
                  </a:ext>
                </a:extLst>
              </a:tr>
              <a:tr h="190500">
                <a:tc>
                  <a:txBody>
                    <a:bodyPr/>
                    <a:lstStyle/>
                    <a:p>
                      <a:pPr algn="l" fontAlgn="b"/>
                      <a:r>
                        <a:rPr lang="en-GB" sz="1600" u="none" strike="noStrike">
                          <a:effectLst/>
                        </a:rPr>
                        <a:t>Retail</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0.4</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8%</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0%</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9794902"/>
                  </a:ext>
                </a:extLst>
              </a:tr>
              <a:tr h="190500">
                <a:tc>
                  <a:txBody>
                    <a:bodyPr/>
                    <a:lstStyle/>
                    <a:p>
                      <a:pPr algn="l" fontAlgn="b"/>
                      <a:r>
                        <a:rPr lang="en-GB" sz="1600" u="none" strike="noStrike">
                          <a:effectLst/>
                        </a:rPr>
                        <a:t>Home</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1</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8%</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1%</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3192729"/>
                  </a:ext>
                </a:extLst>
              </a:tr>
              <a:tr h="190500">
                <a:tc>
                  <a:txBody>
                    <a:bodyPr/>
                    <a:lstStyle/>
                    <a:p>
                      <a:pPr algn="l" fontAlgn="b"/>
                      <a:r>
                        <a:rPr lang="en-GB" sz="1600" u="none" strike="noStrike">
                          <a:effectLst/>
                        </a:rPr>
                        <a:t>Out of Home</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0.5</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7%</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0%</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9706019"/>
                  </a:ext>
                </a:extLst>
              </a:tr>
              <a:tr h="190500">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b="1" u="none" strike="noStrike" dirty="0">
                          <a:effectLst/>
                        </a:rPr>
                        <a:t>33.9</a:t>
                      </a:r>
                      <a:endParaRPr lang="en-GB"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23</a:t>
                      </a:r>
                      <a:r>
                        <a:rPr lang="en-GB" sz="1600" b="1" u="none" strike="noStrike" dirty="0">
                          <a:effectLst/>
                        </a:rPr>
                        <a:t>%</a:t>
                      </a:r>
                      <a:endParaRPr lang="en-GB"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4331287"/>
                  </a:ext>
                </a:extLst>
              </a:tr>
            </a:tbl>
          </a:graphicData>
        </a:graphic>
      </p:graphicFrame>
      <p:sp>
        <p:nvSpPr>
          <p:cNvPr id="6" name="Rectangle 5"/>
          <p:cNvSpPr/>
          <p:nvPr/>
        </p:nvSpPr>
        <p:spPr>
          <a:xfrm>
            <a:off x="6096000" y="5842337"/>
            <a:ext cx="6096000" cy="1015663"/>
          </a:xfrm>
          <a:prstGeom prst="rect">
            <a:avLst/>
          </a:prstGeom>
        </p:spPr>
        <p:txBody>
          <a:bodyPr>
            <a:spAutoFit/>
          </a:bodyPr>
          <a:lstStyle/>
          <a:p>
            <a:r>
              <a:rPr lang="en-GB" sz="1200" dirty="0">
                <a:hlinkClick r:id="rId3"/>
              </a:rPr>
              <a:t>https://wrap.org.uk/sites/default/files/2020-07/WRAP-Meat-in-a-Net-Zero-world-publication.pdf</a:t>
            </a:r>
            <a:r>
              <a:rPr lang="en-GB" sz="1200" dirty="0"/>
              <a:t> </a:t>
            </a:r>
          </a:p>
          <a:p>
            <a:endParaRPr lang="en-GB" sz="1200" dirty="0" smtClean="0">
              <a:hlinkClick r:id="rId4"/>
            </a:endParaRPr>
          </a:p>
          <a:p>
            <a:r>
              <a:rPr lang="en-GB" sz="1200" dirty="0" smtClean="0">
                <a:hlinkClick r:id="rId4"/>
              </a:rPr>
              <a:t>https</a:t>
            </a:r>
            <a:r>
              <a:rPr lang="en-GB" sz="1200" dirty="0">
                <a:hlinkClick r:id="rId4"/>
              </a:rPr>
              <a:t>://</a:t>
            </a:r>
            <a:r>
              <a:rPr lang="en-GB" sz="1200" dirty="0" smtClean="0">
                <a:hlinkClick r:id="rId4"/>
              </a:rPr>
              <a:t>wrap.org.uk/sites/default/files/2020-09/UK-progress-against-Courtauld-2025-targets-and-UN-SDG-123.pdf</a:t>
            </a:r>
            <a:r>
              <a:rPr lang="en-GB" sz="1200" dirty="0" smtClean="0"/>
              <a:t> </a:t>
            </a:r>
            <a:endParaRPr lang="en-GB" sz="1200" dirty="0"/>
          </a:p>
        </p:txBody>
      </p:sp>
      <p:sp>
        <p:nvSpPr>
          <p:cNvPr id="3" name="Rectangle 2"/>
          <p:cNvSpPr/>
          <p:nvPr/>
        </p:nvSpPr>
        <p:spPr>
          <a:xfrm>
            <a:off x="5994452" y="5047744"/>
            <a:ext cx="5371600" cy="369332"/>
          </a:xfrm>
          <a:prstGeom prst="rect">
            <a:avLst/>
          </a:prstGeom>
        </p:spPr>
        <p:txBody>
          <a:bodyPr wrap="none">
            <a:spAutoFit/>
          </a:bodyPr>
          <a:lstStyle/>
          <a:p>
            <a:pPr algn="ctr"/>
            <a:r>
              <a:rPr lang="en-GB" b="1" dirty="0" smtClean="0"/>
              <a:t>23% </a:t>
            </a:r>
            <a:r>
              <a:rPr lang="en-GB" b="1" dirty="0"/>
              <a:t>of UK food waste’s </a:t>
            </a:r>
            <a:r>
              <a:rPr lang="en-GB" b="1" dirty="0" smtClean="0"/>
              <a:t>carbon impact </a:t>
            </a:r>
            <a:r>
              <a:rPr lang="en-GB" b="1" dirty="0"/>
              <a:t>is meat waste. </a:t>
            </a:r>
            <a:endParaRPr lang="en-GB" b="1" dirty="0"/>
          </a:p>
        </p:txBody>
      </p:sp>
    </p:spTree>
    <p:extLst>
      <p:ext uri="{BB962C8B-B14F-4D97-AF65-F5344CB8AC3E}">
        <p14:creationId xmlns:p14="http://schemas.microsoft.com/office/powerpoint/2010/main" val="1348528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473" y="-8438"/>
            <a:ext cx="10820100" cy="1325563"/>
          </a:xfrm>
        </p:spPr>
        <p:txBody>
          <a:bodyPr>
            <a:normAutofit fontScale="90000"/>
          </a:bodyPr>
          <a:lstStyle/>
          <a:p>
            <a:r>
              <a:rPr lang="en-GB" dirty="0" smtClean="0"/>
              <a:t>The GHGE Impact of (UK) meat production and waste is bigger than many other foods </a:t>
            </a:r>
            <a:endParaRPr lang="en-GB" dirty="0"/>
          </a:p>
        </p:txBody>
      </p:sp>
      <p:pic>
        <p:nvPicPr>
          <p:cNvPr id="4" name="Picture 3"/>
          <p:cNvPicPr>
            <a:picLocks noChangeAspect="1"/>
          </p:cNvPicPr>
          <p:nvPr/>
        </p:nvPicPr>
        <p:blipFill>
          <a:blip r:embed="rId2"/>
          <a:stretch>
            <a:fillRect/>
          </a:stretch>
        </p:blipFill>
        <p:spPr>
          <a:xfrm>
            <a:off x="1201782" y="1278223"/>
            <a:ext cx="8826137" cy="5627902"/>
          </a:xfrm>
          <a:prstGeom prst="rect">
            <a:avLst/>
          </a:prstGeom>
        </p:spPr>
      </p:pic>
      <p:pic>
        <p:nvPicPr>
          <p:cNvPr id="5" name="Picture 4"/>
          <p:cNvPicPr>
            <a:picLocks noChangeAspect="1"/>
          </p:cNvPicPr>
          <p:nvPr/>
        </p:nvPicPr>
        <p:blipFill>
          <a:blip r:embed="rId3"/>
          <a:stretch>
            <a:fillRect/>
          </a:stretch>
        </p:blipFill>
        <p:spPr>
          <a:xfrm>
            <a:off x="10027919" y="4124390"/>
            <a:ext cx="1811000" cy="23931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9788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2422" y="1201136"/>
            <a:ext cx="9248007" cy="5465809"/>
          </a:xfrm>
          <a:prstGeom prst="rect">
            <a:avLst/>
          </a:prstGeom>
        </p:spPr>
      </p:pic>
      <p:sp>
        <p:nvSpPr>
          <p:cNvPr id="5" name="Title 1"/>
          <p:cNvSpPr>
            <a:spLocks noGrp="1"/>
          </p:cNvSpPr>
          <p:nvPr>
            <p:ph type="title"/>
          </p:nvPr>
        </p:nvSpPr>
        <p:spPr>
          <a:xfrm>
            <a:off x="596766" y="0"/>
            <a:ext cx="11351848" cy="1325563"/>
          </a:xfrm>
        </p:spPr>
        <p:txBody>
          <a:bodyPr>
            <a:normAutofit fontScale="90000"/>
          </a:bodyPr>
          <a:lstStyle/>
          <a:p>
            <a:r>
              <a:rPr lang="en-GB" dirty="0" smtClean="0"/>
              <a:t>But waste does </a:t>
            </a:r>
            <a:r>
              <a:rPr lang="en-GB" dirty="0"/>
              <a:t>not happen </a:t>
            </a:r>
            <a:r>
              <a:rPr lang="en-GB" dirty="0" smtClean="0"/>
              <a:t>in the food system where the GHGE are generated. </a:t>
            </a:r>
            <a:endParaRPr lang="en-GB" dirty="0"/>
          </a:p>
        </p:txBody>
      </p:sp>
      <p:pic>
        <p:nvPicPr>
          <p:cNvPr id="6" name="Picture 5"/>
          <p:cNvPicPr>
            <a:picLocks noChangeAspect="1"/>
          </p:cNvPicPr>
          <p:nvPr/>
        </p:nvPicPr>
        <p:blipFill>
          <a:blip r:embed="rId3"/>
          <a:stretch>
            <a:fillRect/>
          </a:stretch>
        </p:blipFill>
        <p:spPr>
          <a:xfrm>
            <a:off x="10137614" y="3729754"/>
            <a:ext cx="1811000" cy="2393107"/>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2327283" y="6384989"/>
            <a:ext cx="8831264" cy="400110"/>
          </a:xfrm>
          <a:prstGeom prst="rect">
            <a:avLst/>
          </a:prstGeom>
        </p:spPr>
        <p:txBody>
          <a:bodyPr wrap="none">
            <a:spAutoFit/>
          </a:bodyPr>
          <a:lstStyle/>
          <a:p>
            <a:r>
              <a:rPr lang="en-GB" sz="2000" b="1" dirty="0" smtClean="0"/>
              <a:t>We need to solve household food waste AS WELL as decarbonise food production</a:t>
            </a:r>
            <a:endParaRPr lang="en-GB" sz="2000" b="1" dirty="0"/>
          </a:p>
        </p:txBody>
      </p:sp>
    </p:spTree>
    <p:extLst>
      <p:ext uri="{BB962C8B-B14F-4D97-AF65-F5344CB8AC3E}">
        <p14:creationId xmlns:p14="http://schemas.microsoft.com/office/powerpoint/2010/main" val="2040476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1" y="60325"/>
            <a:ext cx="11378780" cy="1325563"/>
          </a:xfrm>
        </p:spPr>
        <p:txBody>
          <a:bodyPr>
            <a:normAutofit fontScale="90000"/>
          </a:bodyPr>
          <a:lstStyle/>
          <a:p>
            <a:r>
              <a:rPr lang="en-GB" dirty="0" smtClean="0"/>
              <a:t>Wide range of meat waste % globally</a:t>
            </a:r>
            <a:br>
              <a:rPr lang="en-GB" dirty="0" smtClean="0"/>
            </a:br>
            <a:r>
              <a:rPr lang="en-GB" dirty="0" smtClean="0"/>
              <a:t>- But a lack of solid data in every country (2019)</a:t>
            </a:r>
            <a:endParaRPr lang="en-GB" dirty="0"/>
          </a:p>
        </p:txBody>
      </p:sp>
      <p:pic>
        <p:nvPicPr>
          <p:cNvPr id="2050" name="Picture 2" descr="https://lh4.googleusercontent.com/06iE24NTBq1-bm7dmMnRr23iHoTCx9MV5rCtcYruQn9CVaSoIKvf68ZLxfQjPy56IQocRlCPe0ruq7UT3DZ6euunst0Ky64LuctMQkkioWNZx6XEN3sOgdLEWjWYUFfivhHfcd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163" y="1631564"/>
            <a:ext cx="7907062" cy="46114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29715" y="6488668"/>
            <a:ext cx="4600170" cy="369332"/>
          </a:xfrm>
          <a:prstGeom prst="rect">
            <a:avLst/>
          </a:prstGeom>
        </p:spPr>
        <p:txBody>
          <a:bodyPr wrap="none">
            <a:spAutoFit/>
          </a:bodyPr>
          <a:lstStyle/>
          <a:p>
            <a:pPr lvl="0"/>
            <a:r>
              <a:rPr lang="en-GB" u="sng" dirty="0">
                <a:solidFill>
                  <a:schemeClr val="hlink"/>
                </a:solidFill>
                <a:ea typeface="Calibri"/>
                <a:cs typeface="Calibri"/>
                <a:sym typeface="Calibri"/>
                <a:hlinkClick r:id="rId3"/>
              </a:rPr>
              <a:t>http://www.fao.org/3/ca6030en/ca6030en.pdf</a:t>
            </a:r>
            <a:endParaRPr lang="en-GB" dirty="0">
              <a:solidFill>
                <a:schemeClr val="dk1"/>
              </a:solidFill>
              <a:ea typeface="Calibri"/>
              <a:cs typeface="Calibri"/>
              <a:sym typeface="Calibri"/>
            </a:endParaRPr>
          </a:p>
        </p:txBody>
      </p:sp>
    </p:spTree>
    <p:extLst>
      <p:ext uri="{BB962C8B-B14F-4D97-AF65-F5344CB8AC3E}">
        <p14:creationId xmlns:p14="http://schemas.microsoft.com/office/powerpoint/2010/main" val="2774617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1" y="60325"/>
            <a:ext cx="11559034" cy="1325563"/>
          </a:xfrm>
        </p:spPr>
        <p:txBody>
          <a:bodyPr>
            <a:normAutofit fontScale="90000"/>
          </a:bodyPr>
          <a:lstStyle/>
          <a:p>
            <a:r>
              <a:rPr lang="en-GB" dirty="0" smtClean="0"/>
              <a:t>% of global meat loss and waste per region (2011)</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107" y="656604"/>
            <a:ext cx="6323107" cy="3364085"/>
          </a:xfrm>
          <a:prstGeom prst="rect">
            <a:avLst/>
          </a:prstGeom>
        </p:spPr>
      </p:pic>
      <p:sp>
        <p:nvSpPr>
          <p:cNvPr id="5" name="Rectangle 4"/>
          <p:cNvSpPr/>
          <p:nvPr/>
        </p:nvSpPr>
        <p:spPr>
          <a:xfrm>
            <a:off x="698861" y="6386545"/>
            <a:ext cx="2430474" cy="253916"/>
          </a:xfrm>
          <a:prstGeom prst="rect">
            <a:avLst/>
          </a:prstGeom>
        </p:spPr>
        <p:txBody>
          <a:bodyPr wrap="none">
            <a:spAutoFit/>
          </a:bodyPr>
          <a:lstStyle/>
          <a:p>
            <a:r>
              <a:rPr lang="en-GB" sz="1050" u="sng" dirty="0" smtClean="0">
                <a:solidFill>
                  <a:srgbClr val="1155CC"/>
                </a:solidFill>
                <a:latin typeface="Arial" panose="020B0604020202020204" pitchFamily="34" charset="0"/>
                <a:hlinkClick r:id="rId3"/>
              </a:rPr>
              <a:t>Source FAO (</a:t>
            </a:r>
            <a:r>
              <a:rPr lang="en-GB" sz="1050" u="sng" dirty="0" err="1" smtClean="0">
                <a:solidFill>
                  <a:srgbClr val="1155CC"/>
                </a:solidFill>
                <a:latin typeface="Arial" panose="020B0604020202020204" pitchFamily="34" charset="0"/>
                <a:hlinkClick r:id="rId3"/>
              </a:rPr>
              <a:t>Gustavsson</a:t>
            </a:r>
            <a:r>
              <a:rPr lang="en-GB" sz="1050" u="sng" dirty="0" smtClean="0">
                <a:solidFill>
                  <a:srgbClr val="1155CC"/>
                </a:solidFill>
                <a:latin typeface="Arial" panose="020B0604020202020204" pitchFamily="34" charset="0"/>
                <a:hlinkClick r:id="rId3"/>
              </a:rPr>
              <a:t> </a:t>
            </a:r>
            <a:r>
              <a:rPr lang="en-GB" sz="1050" u="sng" dirty="0">
                <a:solidFill>
                  <a:srgbClr val="1155CC"/>
                </a:solidFill>
                <a:latin typeface="Arial" panose="020B0604020202020204" pitchFamily="34" charset="0"/>
                <a:hlinkClick r:id="rId3"/>
              </a:rPr>
              <a:t>et al. 2011)</a:t>
            </a:r>
            <a:endParaRPr lang="en-GB" sz="1050"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694" b="9855"/>
          <a:stretch/>
        </p:blipFill>
        <p:spPr>
          <a:xfrm>
            <a:off x="3008168" y="3873727"/>
            <a:ext cx="6343784" cy="2917771"/>
          </a:xfrm>
          <a:prstGeom prst="rect">
            <a:avLst/>
          </a:prstGeom>
        </p:spPr>
      </p:pic>
    </p:spTree>
    <p:extLst>
      <p:ext uri="{BB962C8B-B14F-4D97-AF65-F5344CB8AC3E}">
        <p14:creationId xmlns:p14="http://schemas.microsoft.com/office/powerpoint/2010/main" val="3026110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0" y="60325"/>
            <a:ext cx="11664329" cy="1325563"/>
          </a:xfrm>
        </p:spPr>
        <p:txBody>
          <a:bodyPr>
            <a:normAutofit fontScale="90000"/>
          </a:bodyPr>
          <a:lstStyle/>
          <a:p>
            <a:r>
              <a:rPr lang="en-GB" kern="0" dirty="0"/>
              <a:t>UK specific self reported food </a:t>
            </a:r>
            <a:r>
              <a:rPr lang="en-GB" kern="0" dirty="0" smtClean="0"/>
              <a:t>waste and COVID19</a:t>
            </a:r>
            <a:endParaRPr lang="en-GB" dirty="0"/>
          </a:p>
        </p:txBody>
      </p:sp>
      <p:pic>
        <p:nvPicPr>
          <p:cNvPr id="5" name="Picture 4"/>
          <p:cNvPicPr>
            <a:picLocks noChangeAspect="1"/>
          </p:cNvPicPr>
          <p:nvPr/>
        </p:nvPicPr>
        <p:blipFill>
          <a:blip r:embed="rId2"/>
          <a:stretch>
            <a:fillRect/>
          </a:stretch>
        </p:blipFill>
        <p:spPr>
          <a:xfrm>
            <a:off x="682934" y="723106"/>
            <a:ext cx="6019800" cy="5934075"/>
          </a:xfrm>
          <a:prstGeom prst="rect">
            <a:avLst/>
          </a:prstGeom>
        </p:spPr>
      </p:pic>
      <p:pic>
        <p:nvPicPr>
          <p:cNvPr id="4" name="Picture 3"/>
          <p:cNvPicPr>
            <a:picLocks noChangeAspect="1"/>
          </p:cNvPicPr>
          <p:nvPr/>
        </p:nvPicPr>
        <p:blipFill>
          <a:blip r:embed="rId3"/>
          <a:stretch>
            <a:fillRect/>
          </a:stretch>
        </p:blipFill>
        <p:spPr>
          <a:xfrm>
            <a:off x="6702733" y="3090107"/>
            <a:ext cx="5184466" cy="3424993"/>
          </a:xfrm>
          <a:prstGeom prst="rect">
            <a:avLst/>
          </a:prstGeom>
        </p:spPr>
      </p:pic>
      <p:sp>
        <p:nvSpPr>
          <p:cNvPr id="3" name="Rectangle 2"/>
          <p:cNvSpPr/>
          <p:nvPr/>
        </p:nvSpPr>
        <p:spPr>
          <a:xfrm>
            <a:off x="6702734" y="896035"/>
            <a:ext cx="5489265" cy="646331"/>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Online survey Apr, June, Sept, Nov 2020 with a nationally representative sample of 4,000 UK adults aged 18+</a:t>
            </a:r>
            <a:endParaRPr lang="en-GB"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6899429" y="1997076"/>
            <a:ext cx="4791075" cy="381000"/>
          </a:xfrm>
          <a:prstGeom prst="rect">
            <a:avLst/>
          </a:prstGeom>
        </p:spPr>
      </p:pic>
      <p:sp>
        <p:nvSpPr>
          <p:cNvPr id="7" name="Rectangle 6"/>
          <p:cNvSpPr/>
          <p:nvPr/>
        </p:nvSpPr>
        <p:spPr>
          <a:xfrm>
            <a:off x="761998" y="6515100"/>
            <a:ext cx="11125202" cy="307777"/>
          </a:xfrm>
          <a:prstGeom prst="rect">
            <a:avLst/>
          </a:prstGeom>
        </p:spPr>
        <p:txBody>
          <a:bodyPr wrap="square">
            <a:spAutoFit/>
          </a:bodyPr>
          <a:lstStyle/>
          <a:p>
            <a:r>
              <a:rPr lang="en-GB" sz="1400" i="1" dirty="0">
                <a:hlinkClick r:id="rId5"/>
              </a:rPr>
              <a:t>https://wrap.org.uk/sites/default/files/2021-02/WRAP-Life-under-Covid-19-Food-waste-attitudes-and-behaviours-in-2020.pdf</a:t>
            </a:r>
            <a:r>
              <a:rPr lang="en-GB" sz="1400" i="1" dirty="0"/>
              <a:t> </a:t>
            </a:r>
            <a:endParaRPr lang="en-GB" sz="1400" i="1" dirty="0"/>
          </a:p>
        </p:txBody>
      </p:sp>
    </p:spTree>
    <p:extLst>
      <p:ext uri="{BB962C8B-B14F-4D97-AF65-F5344CB8AC3E}">
        <p14:creationId xmlns:p14="http://schemas.microsoft.com/office/powerpoint/2010/main" val="783413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1" y="60325"/>
            <a:ext cx="10854704" cy="1325563"/>
          </a:xfrm>
        </p:spPr>
        <p:txBody>
          <a:bodyPr>
            <a:normAutofit fontScale="90000"/>
          </a:bodyPr>
          <a:lstStyle/>
          <a:p>
            <a:r>
              <a:rPr lang="en-GB" dirty="0"/>
              <a:t>“Phase 3” </a:t>
            </a:r>
            <a:r>
              <a:rPr lang="en-GB" dirty="0" smtClean="0"/>
              <a:t>pilot – (Just as COVID19 started…)</a:t>
            </a:r>
            <a:r>
              <a:rPr lang="en-GB" dirty="0"/>
              <a:t/>
            </a:r>
            <a:br>
              <a:rPr lang="en-GB" dirty="0"/>
            </a:br>
            <a:endParaRPr lang="en-GB" dirty="0"/>
          </a:p>
        </p:txBody>
      </p:sp>
      <p:pic>
        <p:nvPicPr>
          <p:cNvPr id="5" name="Picture 2" descr="https://lh5.googleusercontent.com/e5QAh776dhTp83md2XD6bXdGcJBfsyqu6_g54OdhjaB8nu02WUTd0wtwtrcU09PH4BV3VAEId1i5csS50pq7yWj-HpmmeAVoSRbpxoiqA0QTdResOidfvT2m_yDqwM56gu7qd3Q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804" y="1112709"/>
            <a:ext cx="8164390" cy="48181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19150" y="5657671"/>
            <a:ext cx="11182350" cy="1200329"/>
          </a:xfrm>
          <a:prstGeom prst="rect">
            <a:avLst/>
          </a:prstGeom>
        </p:spPr>
        <p:txBody>
          <a:bodyPr wrap="square">
            <a:spAutoFit/>
          </a:bodyPr>
          <a:lstStyle/>
          <a:p>
            <a:r>
              <a:rPr lang="en-US" dirty="0">
                <a:latin typeface="ArialMT"/>
              </a:rPr>
              <a:t>“</a:t>
            </a:r>
            <a:r>
              <a:rPr lang="en-US" b="1" dirty="0">
                <a:latin typeface="ArialMT"/>
              </a:rPr>
              <a:t>Phase 3</a:t>
            </a:r>
            <a:r>
              <a:rPr lang="en-US" dirty="0">
                <a:latin typeface="ArialMT"/>
              </a:rPr>
              <a:t>” </a:t>
            </a:r>
            <a:r>
              <a:rPr lang="en-US" dirty="0" smtClean="0">
                <a:latin typeface="ArialMT"/>
              </a:rPr>
              <a:t>25th </a:t>
            </a:r>
            <a:r>
              <a:rPr lang="en-US" dirty="0">
                <a:latin typeface="ArialMT"/>
              </a:rPr>
              <a:t>March to 7th April 2020,</a:t>
            </a:r>
          </a:p>
          <a:p>
            <a:r>
              <a:rPr lang="en-US" dirty="0"/>
              <a:t>How consumer perceptions, shopping and cooking habits, food waste, and food security status changed between 10 countries (10 foods+). Data collection from </a:t>
            </a:r>
            <a:r>
              <a:rPr lang="en-US" dirty="0" smtClean="0"/>
              <a:t>10 countries of consumers </a:t>
            </a:r>
            <a:r>
              <a:rPr lang="en-US" dirty="0"/>
              <a:t>was conducted using an online survey </a:t>
            </a:r>
            <a:r>
              <a:rPr lang="en-US" dirty="0" smtClean="0"/>
              <a:t>(</a:t>
            </a:r>
            <a:r>
              <a:rPr lang="en-US" dirty="0" err="1" smtClean="0"/>
              <a:t>Qualtrics</a:t>
            </a:r>
            <a:r>
              <a:rPr lang="en-US" dirty="0" smtClean="0"/>
              <a:t> panels) </a:t>
            </a:r>
            <a:endParaRPr lang="en-US" dirty="0"/>
          </a:p>
        </p:txBody>
      </p:sp>
    </p:spTree>
    <p:extLst>
      <p:ext uri="{BB962C8B-B14F-4D97-AF65-F5344CB8AC3E}">
        <p14:creationId xmlns:p14="http://schemas.microsoft.com/office/powerpoint/2010/main" val="1995973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kern="0" dirty="0"/>
              <a:t>Country specific self reported food waste</a:t>
            </a:r>
            <a:br>
              <a:rPr lang="en-GB" kern="0" dirty="0"/>
            </a:br>
            <a:r>
              <a:rPr lang="en-GB" kern="0" dirty="0" smtClean="0"/>
              <a:t>“Phase 3” Pilot </a:t>
            </a:r>
            <a:r>
              <a:rPr lang="en-GB" kern="0" dirty="0"/>
              <a:t>survey - </a:t>
            </a:r>
            <a:r>
              <a:rPr lang="en-GB" kern="0" dirty="0" smtClean="0"/>
              <a:t>Beef</a:t>
            </a:r>
            <a:r>
              <a:rPr lang="en-GB" kern="0" dirty="0"/>
              <a:t/>
            </a:r>
            <a:br>
              <a:rPr lang="en-GB" kern="0" dirty="0"/>
            </a:br>
            <a:endParaRPr lang="en-GB" dirty="0"/>
          </a:p>
        </p:txBody>
      </p:sp>
      <p:sp>
        <p:nvSpPr>
          <p:cNvPr id="3" name="Text Placeholder 2"/>
          <p:cNvSpPr>
            <a:spLocks noGrp="1"/>
          </p:cNvSpPr>
          <p:nvPr>
            <p:ph type="body" idx="1"/>
          </p:nvPr>
        </p:nvSpPr>
        <p:spPr>
          <a:xfrm>
            <a:off x="527671" y="1446213"/>
            <a:ext cx="10515600" cy="889663"/>
          </a:xfrm>
        </p:spPr>
        <p:txBody>
          <a:bodyPr/>
          <a:lstStyle/>
          <a:p>
            <a:r>
              <a:rPr lang="en-US" i="1" dirty="0">
                <a:solidFill>
                  <a:srgbClr val="000000"/>
                </a:solidFill>
              </a:rPr>
              <a:t> </a:t>
            </a:r>
            <a:r>
              <a:rPr lang="en-US" i="1" dirty="0" smtClean="0">
                <a:solidFill>
                  <a:srgbClr val="000000"/>
                </a:solidFill>
              </a:rPr>
              <a:t>“</a:t>
            </a:r>
            <a:r>
              <a:rPr lang="en-US" i="1" dirty="0" smtClean="0">
                <a:solidFill>
                  <a:srgbClr val="000000"/>
                </a:solidFill>
              </a:rPr>
              <a:t>Thinking </a:t>
            </a:r>
            <a:r>
              <a:rPr lang="en-US" i="1" dirty="0">
                <a:solidFill>
                  <a:srgbClr val="000000"/>
                </a:solidFill>
              </a:rPr>
              <a:t>about the last time you bought the following food </a:t>
            </a:r>
            <a:r>
              <a:rPr lang="en-US" i="1" dirty="0" smtClean="0">
                <a:solidFill>
                  <a:srgbClr val="000000"/>
                </a:solidFill>
              </a:rPr>
              <a:t>(Beef), </a:t>
            </a:r>
            <a:r>
              <a:rPr lang="en-US" i="1" dirty="0">
                <a:solidFill>
                  <a:srgbClr val="000000"/>
                </a:solidFill>
              </a:rPr>
              <a:t>approximately what percentage of the amount you bought ended up being uneaten and thrown away (please include all food that was not eaten - e.g.  put in a bin, compost bin, down the sink, given to animals </a:t>
            </a:r>
            <a:r>
              <a:rPr lang="en-US" i="1" dirty="0" err="1">
                <a:solidFill>
                  <a:srgbClr val="000000"/>
                </a:solidFill>
              </a:rPr>
              <a:t>etc</a:t>
            </a:r>
            <a:r>
              <a:rPr lang="en-US" i="1" dirty="0">
                <a:solidFill>
                  <a:srgbClr val="000000"/>
                </a:solidFill>
              </a:rPr>
              <a:t>) -</a:t>
            </a:r>
            <a:endParaRPr lang="en-GB" i="1" dirty="0"/>
          </a:p>
          <a:p>
            <a:endParaRPr lang="en-GB" dirty="0"/>
          </a:p>
        </p:txBody>
      </p:sp>
      <p:pic>
        <p:nvPicPr>
          <p:cNvPr id="3076" name="Picture 4" descr="https://lh3.googleusercontent.com/XWK2G2w36JHwWHsxCYJvHIfokfqvMsQHAQIFiyoepFWJ-q-UCN01SIxlkteavb5kDAKmkA3QJO9AvGNydbfT2efyyJzA9zeMYg0HDEy4exlPq1mkmXzE23RjM5_ZtGyjp2PxNc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71" y="2335876"/>
            <a:ext cx="8207491" cy="42484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152956" y="2956104"/>
            <a:ext cx="2658044" cy="2585323"/>
          </a:xfrm>
          <a:prstGeom prst="rect">
            <a:avLst/>
          </a:prstGeom>
        </p:spPr>
        <p:txBody>
          <a:bodyPr wrap="square">
            <a:spAutoFit/>
          </a:bodyPr>
          <a:lstStyle/>
          <a:p>
            <a:r>
              <a:rPr lang="en-GB" i="1" dirty="0" smtClean="0"/>
              <a:t>Number in brackets is the mean or median excluding those who do not waste anything.</a:t>
            </a:r>
          </a:p>
          <a:p>
            <a:endParaRPr lang="en-GB" i="1" dirty="0" smtClean="0"/>
          </a:p>
          <a:p>
            <a:r>
              <a:rPr lang="en-GB" i="1" dirty="0" smtClean="0"/>
              <a:t>As there is a proportion who think/recall that they do not waste anything (even though they might)</a:t>
            </a:r>
            <a:endParaRPr lang="en-GB" i="1" dirty="0"/>
          </a:p>
        </p:txBody>
      </p:sp>
    </p:spTree>
    <p:extLst>
      <p:ext uri="{BB962C8B-B14F-4D97-AF65-F5344CB8AC3E}">
        <p14:creationId xmlns:p14="http://schemas.microsoft.com/office/powerpoint/2010/main" val="3812729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kern="0" dirty="0"/>
              <a:t>Country specific self reported food waste</a:t>
            </a:r>
            <a:br>
              <a:rPr lang="en-GB" kern="0" dirty="0"/>
            </a:br>
            <a:r>
              <a:rPr lang="en-GB" kern="0" dirty="0" smtClean="0"/>
              <a:t>“Phase 3” Pilot </a:t>
            </a:r>
            <a:r>
              <a:rPr lang="en-GB" kern="0" dirty="0"/>
              <a:t>survey - Chicken</a:t>
            </a:r>
            <a:br>
              <a:rPr lang="en-GB" kern="0" dirty="0"/>
            </a:br>
            <a:endParaRPr lang="en-GB" dirty="0"/>
          </a:p>
        </p:txBody>
      </p:sp>
      <p:sp>
        <p:nvSpPr>
          <p:cNvPr id="3" name="Text Placeholder 2"/>
          <p:cNvSpPr>
            <a:spLocks noGrp="1"/>
          </p:cNvSpPr>
          <p:nvPr>
            <p:ph type="body" idx="1"/>
          </p:nvPr>
        </p:nvSpPr>
        <p:spPr>
          <a:xfrm>
            <a:off x="527671" y="1446213"/>
            <a:ext cx="10515600" cy="889663"/>
          </a:xfrm>
        </p:spPr>
        <p:txBody>
          <a:bodyPr/>
          <a:lstStyle/>
          <a:p>
            <a:r>
              <a:rPr lang="en-US" i="1" dirty="0">
                <a:solidFill>
                  <a:srgbClr val="000000"/>
                </a:solidFill>
              </a:rPr>
              <a:t> </a:t>
            </a:r>
            <a:r>
              <a:rPr lang="en-US" i="1" dirty="0" smtClean="0">
                <a:solidFill>
                  <a:srgbClr val="000000"/>
                </a:solidFill>
              </a:rPr>
              <a:t>”Thinking </a:t>
            </a:r>
            <a:r>
              <a:rPr lang="en-US" i="1" dirty="0">
                <a:solidFill>
                  <a:srgbClr val="000000"/>
                </a:solidFill>
              </a:rPr>
              <a:t>about the last time you bought the following food (Chicken), approximately what percentage of the amount you bought ended up being uneaten and thrown away (please include all food that was not eaten - e.g.  put in a bin, compost bin, down the sink, given to animals </a:t>
            </a:r>
            <a:r>
              <a:rPr lang="en-US" i="1" dirty="0" err="1">
                <a:solidFill>
                  <a:srgbClr val="000000"/>
                </a:solidFill>
              </a:rPr>
              <a:t>etc</a:t>
            </a:r>
            <a:r>
              <a:rPr lang="en-US" i="1" dirty="0">
                <a:solidFill>
                  <a:srgbClr val="000000"/>
                </a:solidFill>
              </a:rPr>
              <a:t>) -</a:t>
            </a:r>
            <a:endParaRPr lang="en-GB" i="1" dirty="0"/>
          </a:p>
          <a:p>
            <a:endParaRPr lang="en-GB" dirty="0"/>
          </a:p>
        </p:txBody>
      </p:sp>
      <p:pic>
        <p:nvPicPr>
          <p:cNvPr id="4" name="Picture 4" descr="https://lh4.googleusercontent.com/pzeFRgsutrjxCx9BFFPxozKCadTrGiFUc-tO_8Mn0wKlLuwqVsoRHjwO8v3u6-F2zwbPoARxQ7dX3Yvuu2YlEHveW7BHGVZC-WfvL3P2rYFhaiDJffnI1wF67SxECDy0jn7YJog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74" y="2335876"/>
            <a:ext cx="8282190" cy="42472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52956" y="2956104"/>
            <a:ext cx="2658044" cy="2585323"/>
          </a:xfrm>
          <a:prstGeom prst="rect">
            <a:avLst/>
          </a:prstGeom>
        </p:spPr>
        <p:txBody>
          <a:bodyPr wrap="square">
            <a:spAutoFit/>
          </a:bodyPr>
          <a:lstStyle/>
          <a:p>
            <a:r>
              <a:rPr lang="en-GB" i="1" dirty="0" smtClean="0"/>
              <a:t>Number in brackets is the mean or median excluding those who self reported not wasting anything.</a:t>
            </a:r>
          </a:p>
          <a:p>
            <a:endParaRPr lang="en-GB" i="1" dirty="0" smtClean="0"/>
          </a:p>
          <a:p>
            <a:r>
              <a:rPr lang="en-GB" i="1" dirty="0" smtClean="0"/>
              <a:t>As there is a proportion who think/recall that they do not waste anything (even though they might)</a:t>
            </a:r>
            <a:endParaRPr lang="en-GB" i="1" dirty="0"/>
          </a:p>
        </p:txBody>
      </p:sp>
    </p:spTree>
    <p:extLst>
      <p:ext uri="{BB962C8B-B14F-4D97-AF65-F5344CB8AC3E}">
        <p14:creationId xmlns:p14="http://schemas.microsoft.com/office/powerpoint/2010/main" val="1288009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kern="0" dirty="0" smtClean="0"/>
              <a:t>Variability between countries on how meat is purchased/packaged</a:t>
            </a:r>
            <a:endParaRPr lang="en-GB" dirty="0"/>
          </a:p>
        </p:txBody>
      </p:sp>
      <p:sp>
        <p:nvSpPr>
          <p:cNvPr id="3" name="Text Placeholder 2"/>
          <p:cNvSpPr>
            <a:spLocks noGrp="1"/>
          </p:cNvSpPr>
          <p:nvPr>
            <p:ph type="body" idx="1"/>
          </p:nvPr>
        </p:nvSpPr>
        <p:spPr>
          <a:xfrm>
            <a:off x="535984" y="1397331"/>
            <a:ext cx="10515600" cy="3665652"/>
          </a:xfrm>
        </p:spPr>
        <p:txBody>
          <a:bodyPr/>
          <a:lstStyle/>
          <a:p>
            <a:r>
              <a:rPr lang="en-US" i="1" dirty="0">
                <a:solidFill>
                  <a:srgbClr val="000000"/>
                </a:solidFill>
              </a:rPr>
              <a:t> “</a:t>
            </a:r>
            <a:r>
              <a:rPr lang="en-US" i="1" dirty="0" smtClean="0"/>
              <a:t>What </a:t>
            </a:r>
            <a:r>
              <a:rPr lang="en-US" i="1" dirty="0"/>
              <a:t>is the most common way you usually purchase the food items listed below</a:t>
            </a:r>
            <a:r>
              <a:rPr lang="en-US" i="1" dirty="0" smtClean="0"/>
              <a:t>?”</a:t>
            </a:r>
            <a:endParaRPr lang="en-GB" i="1" dirty="0"/>
          </a:p>
        </p:txBody>
      </p:sp>
      <p:pic>
        <p:nvPicPr>
          <p:cNvPr id="5" name="Picture 2" descr="https://lh5.googleusercontent.com/jVnlgfxHc_NUUM_7jEzejvz_ZASCKrDOLlpnOx0rOlc4pONHU_9ZRu2SUeZr-BJrVDKUA5XQRf9VBMyJwyIXONZs9kjxSIoXGa8LoSWKKXPwGf38Ic-RNkTWigxLM7Rwrw-IW8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144" y="4192788"/>
            <a:ext cx="594360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Hc4eH8ZcdNnqOL9FKFj6IL9WCua-V20d5hLSL_37INHsqf2SJlOdi1uuWMa7zXJjCe-2be0uERLqiI7eD0wM65m-1RvrmSs1pG1AdOuPuWfz60lVmKaD55kilsgDT9XpMuA1Vj8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144" y="1802013"/>
            <a:ext cx="5943600" cy="2390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79607" y="1797071"/>
            <a:ext cx="3944356" cy="1200329"/>
          </a:xfrm>
          <a:prstGeom prst="rect">
            <a:avLst/>
          </a:prstGeom>
        </p:spPr>
        <p:txBody>
          <a:bodyPr wrap="square">
            <a:spAutoFit/>
          </a:bodyPr>
          <a:lstStyle/>
          <a:p>
            <a:r>
              <a:rPr lang="en-US" dirty="0" smtClean="0"/>
              <a:t>You can see that different markets shop for meat differently…</a:t>
            </a:r>
          </a:p>
          <a:p>
            <a:endParaRPr lang="en-US" dirty="0"/>
          </a:p>
          <a:p>
            <a:r>
              <a:rPr lang="en-US" dirty="0" smtClean="0"/>
              <a:t>… This has impacts on waste levels</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656652630"/>
              </p:ext>
            </p:extLst>
          </p:nvPr>
        </p:nvGraphicFramePr>
        <p:xfrm>
          <a:off x="7683553" y="2949602"/>
          <a:ext cx="4124273" cy="1121698"/>
        </p:xfrm>
        <a:graphic>
          <a:graphicData uri="http://schemas.openxmlformats.org/drawingml/2006/table">
            <a:tbl>
              <a:tblPr/>
              <a:tblGrid>
                <a:gridCol w="1379945">
                  <a:extLst>
                    <a:ext uri="{9D8B030D-6E8A-4147-A177-3AD203B41FA5}">
                      <a16:colId xmlns:a16="http://schemas.microsoft.com/office/drawing/2014/main" val="113832651"/>
                    </a:ext>
                  </a:extLst>
                </a:gridCol>
                <a:gridCol w="739257">
                  <a:extLst>
                    <a:ext uri="{9D8B030D-6E8A-4147-A177-3AD203B41FA5}">
                      <a16:colId xmlns:a16="http://schemas.microsoft.com/office/drawing/2014/main" val="859180884"/>
                    </a:ext>
                  </a:extLst>
                </a:gridCol>
                <a:gridCol w="570654">
                  <a:extLst>
                    <a:ext uri="{9D8B030D-6E8A-4147-A177-3AD203B41FA5}">
                      <a16:colId xmlns:a16="http://schemas.microsoft.com/office/drawing/2014/main" val="4021441777"/>
                    </a:ext>
                  </a:extLst>
                </a:gridCol>
                <a:gridCol w="708130">
                  <a:extLst>
                    <a:ext uri="{9D8B030D-6E8A-4147-A177-3AD203B41FA5}">
                      <a16:colId xmlns:a16="http://schemas.microsoft.com/office/drawing/2014/main" val="2652544609"/>
                    </a:ext>
                  </a:extLst>
                </a:gridCol>
                <a:gridCol w="726287">
                  <a:extLst>
                    <a:ext uri="{9D8B030D-6E8A-4147-A177-3AD203B41FA5}">
                      <a16:colId xmlns:a16="http://schemas.microsoft.com/office/drawing/2014/main" val="1630134339"/>
                    </a:ext>
                  </a:extLst>
                </a:gridCol>
              </a:tblGrid>
              <a:tr h="187037">
                <a:tc gridSpan="5">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none" strike="noStrike" dirty="0" smtClean="0">
                          <a:solidFill>
                            <a:srgbClr val="010205"/>
                          </a:solidFill>
                          <a:effectLst/>
                          <a:latin typeface="Arial Bold" panose="020B0704020202020204" pitchFamily="34" charset="0"/>
                        </a:rPr>
                        <a:t>The effects of food packaging on perceived (self-reported) bought food waste</a:t>
                      </a:r>
                    </a:p>
                    <a:p>
                      <a:pPr algn="l" fontAlgn="ctr"/>
                      <a:endParaRPr lang="en-GB" sz="700" b="0" i="0" u="none" strike="noStrike" dirty="0">
                        <a:solidFill>
                          <a:srgbClr val="000000"/>
                        </a:solidFill>
                        <a:effectLst/>
                        <a:latin typeface="Arial" panose="020B0604020202020204" pitchFamily="34" charset="0"/>
                      </a:endParaRPr>
                    </a:p>
                  </a:txBody>
                  <a:tcPr marL="7793" marR="7793" marT="7793" marB="374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GB" dirty="0"/>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dirty="0"/>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1558883987"/>
                  </a:ext>
                </a:extLst>
              </a:tr>
              <a:tr h="187037">
                <a:tc>
                  <a:txBody>
                    <a:bodyPr/>
                    <a:lstStyle/>
                    <a:p>
                      <a:pPr algn="l" fontAlgn="ctr"/>
                      <a:endParaRPr lang="en-GB" sz="700" b="0" i="0" u="none" strike="noStrike" dirty="0">
                        <a:solidFill>
                          <a:srgbClr val="000000"/>
                        </a:solidFill>
                        <a:effectLst/>
                        <a:latin typeface="Arial" panose="020B0604020202020204" pitchFamily="34" charset="0"/>
                      </a:endParaRPr>
                    </a:p>
                  </a:txBody>
                  <a:tcPr marL="7793" marR="7793" marT="7793" marB="37407"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gridSpan="2">
                  <a:txBody>
                    <a:bodyPr/>
                    <a:lstStyle/>
                    <a:p>
                      <a:pPr algn="ctr" fontAlgn="ctr"/>
                      <a:r>
                        <a:rPr lang="en-GB" sz="700" b="1" i="0" u="none" strike="noStrike" dirty="0">
                          <a:solidFill>
                            <a:srgbClr val="000000"/>
                          </a:solidFill>
                          <a:effectLst/>
                          <a:latin typeface="Arial" panose="020B0604020202020204" pitchFamily="34" charset="0"/>
                        </a:rPr>
                        <a:t>Beef</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lgn="ctr" fontAlgn="ctr"/>
                      <a:r>
                        <a:rPr lang="en-GB" sz="700" b="1" i="0" u="none" strike="noStrike" dirty="0">
                          <a:solidFill>
                            <a:srgbClr val="000000"/>
                          </a:solidFill>
                          <a:effectLst/>
                          <a:latin typeface="Arial" panose="020B0604020202020204" pitchFamily="34" charset="0"/>
                        </a:rPr>
                        <a:t>Chicken</a:t>
                      </a:r>
                    </a:p>
                  </a:txBody>
                  <a:tcPr marL="7793" marR="7793" marT="7793" marB="37407"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4242067638"/>
                  </a:ext>
                </a:extLst>
              </a:tr>
              <a:tr h="296141">
                <a:tc>
                  <a:txBody>
                    <a:bodyPr/>
                    <a:lstStyle/>
                    <a:p>
                      <a:pPr algn="l" fontAlgn="b"/>
                      <a:r>
                        <a:rPr lang="en-GB" sz="700" b="0" i="0" u="none" strike="noStrike" dirty="0">
                          <a:solidFill>
                            <a:srgbClr val="264A60"/>
                          </a:solidFill>
                          <a:effectLst/>
                          <a:latin typeface="Arial" panose="020B0604020202020204" pitchFamily="34" charset="0"/>
                        </a:rPr>
                        <a:t>Source</a:t>
                      </a:r>
                    </a:p>
                  </a:txBody>
                  <a:tcPr marL="7793" marR="7793" marT="7793" marB="37407"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AEAEAE"/>
                      </a:solidFill>
                      <a:prstDash val="solid"/>
                      <a:round/>
                      <a:headEnd type="none" w="med" len="med"/>
                      <a:tailEnd type="none" w="med" len="med"/>
                    </a:lnB>
                  </a:tcPr>
                </a:tc>
                <a:tc>
                  <a:txBody>
                    <a:bodyPr/>
                    <a:lstStyle/>
                    <a:p>
                      <a:pPr algn="ctr" fontAlgn="ctr"/>
                      <a:r>
                        <a:rPr lang="en-GB" sz="700" b="1" i="0" u="none" strike="noStrike" dirty="0">
                          <a:solidFill>
                            <a:srgbClr val="000000"/>
                          </a:solidFill>
                          <a:effectLst/>
                          <a:latin typeface="Arial" panose="020B0604020202020204" pitchFamily="34" charset="0"/>
                        </a:rPr>
                        <a:t>F</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1" i="0" u="none" strike="noStrike" dirty="0">
                          <a:solidFill>
                            <a:srgbClr val="000000"/>
                          </a:solidFill>
                          <a:effectLst/>
                          <a:latin typeface="Arial" panose="020B0604020202020204" pitchFamily="34" charset="0"/>
                        </a:rPr>
                        <a:t>Sig.</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1" i="0" u="none" strike="noStrike" dirty="0">
                          <a:solidFill>
                            <a:srgbClr val="000000"/>
                          </a:solidFill>
                          <a:effectLst/>
                          <a:latin typeface="Arial" panose="020B0604020202020204" pitchFamily="34" charset="0"/>
                        </a:rPr>
                        <a:t>F</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1" i="0" u="none" strike="noStrike" dirty="0">
                          <a:solidFill>
                            <a:srgbClr val="000000"/>
                          </a:solidFill>
                          <a:effectLst/>
                          <a:latin typeface="Arial" panose="020B0604020202020204" pitchFamily="34" charset="0"/>
                        </a:rPr>
                        <a:t>Sig.</a:t>
                      </a:r>
                    </a:p>
                  </a:txBody>
                  <a:tcPr marL="7793" marR="7793" marT="7793" marB="37407"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922701"/>
                  </a:ext>
                </a:extLst>
              </a:tr>
              <a:tr h="182360">
                <a:tc>
                  <a:txBody>
                    <a:bodyPr/>
                    <a:lstStyle/>
                    <a:p>
                      <a:pPr algn="l" fontAlgn="t"/>
                      <a:r>
                        <a:rPr lang="en-GB" sz="700" b="0" i="0" u="none" strike="noStrike">
                          <a:solidFill>
                            <a:srgbClr val="264A60"/>
                          </a:solidFill>
                          <a:effectLst/>
                          <a:latin typeface="Arial" panose="020B0604020202020204" pitchFamily="34" charset="0"/>
                        </a:rPr>
                        <a:t>Effects</a:t>
                      </a:r>
                    </a:p>
                  </a:txBody>
                  <a:tcPr marL="7793" marR="7793" marT="7793" marB="37407">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ctr"/>
                      <a:r>
                        <a:rPr lang="en-GB" sz="700" b="0" i="0" u="none" strike="noStrike">
                          <a:solidFill>
                            <a:srgbClr val="010205"/>
                          </a:solidFill>
                          <a:effectLst/>
                          <a:latin typeface="Arial" panose="020B0604020202020204" pitchFamily="34" charset="0"/>
                        </a:rPr>
                        <a:t>9.683</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1" i="0" u="none" strike="noStrike" dirty="0">
                          <a:solidFill>
                            <a:srgbClr val="FF0000"/>
                          </a:solidFill>
                          <a:effectLst/>
                          <a:latin typeface="Arial" panose="020B0604020202020204" pitchFamily="34" charset="0"/>
                        </a:rPr>
                        <a:t>0.000</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10205"/>
                          </a:solidFill>
                          <a:effectLst/>
                          <a:latin typeface="Arial" panose="020B0604020202020204" pitchFamily="34" charset="0"/>
                        </a:rPr>
                        <a:t>10.952</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1" i="0" u="none" strike="noStrike" dirty="0">
                          <a:solidFill>
                            <a:srgbClr val="FF0000"/>
                          </a:solidFill>
                          <a:effectLst/>
                          <a:latin typeface="Arial" panose="020B0604020202020204" pitchFamily="34" charset="0"/>
                        </a:rPr>
                        <a:t>0.000</a:t>
                      </a:r>
                    </a:p>
                  </a:txBody>
                  <a:tcPr marL="7793" marR="7793" marT="7793" marB="37407"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022791"/>
                  </a:ext>
                </a:extLst>
              </a:tr>
              <a:tr h="182360">
                <a:tc>
                  <a:txBody>
                    <a:bodyPr/>
                    <a:lstStyle/>
                    <a:p>
                      <a:pPr algn="l" fontAlgn="t"/>
                      <a:r>
                        <a:rPr lang="en-GB" sz="700" b="0" i="0" u="none" strike="noStrike" dirty="0">
                          <a:solidFill>
                            <a:srgbClr val="264A60"/>
                          </a:solidFill>
                          <a:effectLst/>
                          <a:latin typeface="Arial" panose="020B0604020202020204" pitchFamily="34" charset="0"/>
                        </a:rPr>
                        <a:t>No. Participants</a:t>
                      </a:r>
                    </a:p>
                  </a:txBody>
                  <a:tcPr marL="7793" marR="7793" marT="7793" marB="37407">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gridSpan="2">
                  <a:txBody>
                    <a:bodyPr/>
                    <a:lstStyle/>
                    <a:p>
                      <a:pPr algn="ctr" fontAlgn="ctr"/>
                      <a:r>
                        <a:rPr lang="en-GB" sz="700" b="0" i="0" u="none" strike="noStrike" dirty="0">
                          <a:solidFill>
                            <a:srgbClr val="010205"/>
                          </a:solidFill>
                          <a:effectLst/>
                          <a:latin typeface="Arial" panose="020B0604020202020204" pitchFamily="34" charset="0"/>
                        </a:rPr>
                        <a:t>3430</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700" b="0" i="0" u="none" strike="noStrike" dirty="0">
                          <a:solidFill>
                            <a:srgbClr val="010205"/>
                          </a:solidFill>
                          <a:effectLst/>
                          <a:latin typeface="Arial" panose="020B0604020202020204" pitchFamily="34" charset="0"/>
                        </a:rPr>
                        <a:t>3430</a:t>
                      </a:r>
                    </a:p>
                  </a:txBody>
                  <a:tcPr marL="7793" marR="7793" marT="7793" marB="37407"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56643453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2216676"/>
              </p:ext>
            </p:extLst>
          </p:nvPr>
        </p:nvGraphicFramePr>
        <p:xfrm>
          <a:off x="8209493" y="4137543"/>
          <a:ext cx="3289533" cy="2446020"/>
        </p:xfrm>
        <a:graphic>
          <a:graphicData uri="http://schemas.openxmlformats.org/drawingml/2006/table">
            <a:tbl>
              <a:tblPr/>
              <a:tblGrid>
                <a:gridCol w="1687591">
                  <a:extLst>
                    <a:ext uri="{9D8B030D-6E8A-4147-A177-3AD203B41FA5}">
                      <a16:colId xmlns:a16="http://schemas.microsoft.com/office/drawing/2014/main" val="3487881020"/>
                    </a:ext>
                  </a:extLst>
                </a:gridCol>
                <a:gridCol w="904066">
                  <a:extLst>
                    <a:ext uri="{9D8B030D-6E8A-4147-A177-3AD203B41FA5}">
                      <a16:colId xmlns:a16="http://schemas.microsoft.com/office/drawing/2014/main" val="3954155069"/>
                    </a:ext>
                  </a:extLst>
                </a:gridCol>
                <a:gridCol w="697876">
                  <a:extLst>
                    <a:ext uri="{9D8B030D-6E8A-4147-A177-3AD203B41FA5}">
                      <a16:colId xmlns:a16="http://schemas.microsoft.com/office/drawing/2014/main" val="130465972"/>
                    </a:ext>
                  </a:extLst>
                </a:gridCol>
              </a:tblGrid>
              <a:tr h="96203">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rgbClr val="000000"/>
                          </a:solidFill>
                          <a:effectLst/>
                          <a:latin typeface="Arial" panose="020B0604020202020204" pitchFamily="34" charset="0"/>
                        </a:rPr>
                        <a:t>Mean (%) of perceived bought food waste by package type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GB" sz="900" b="1" i="0" u="none" strike="noStrike" dirty="0">
                        <a:solidFill>
                          <a:srgbClr val="000000"/>
                        </a:solidFill>
                        <a:effectLst/>
                        <a:latin typeface="Arial" panose="020B060402020202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GB" sz="900" b="1" i="0" u="none" strike="noStrike" dirty="0">
                        <a:solidFill>
                          <a:srgbClr val="000000"/>
                        </a:solidFill>
                        <a:effectLst/>
                        <a:latin typeface="Arial" panose="020B060402020202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4868042"/>
                  </a:ext>
                </a:extLst>
              </a:tr>
              <a:tr h="0">
                <a:tc>
                  <a:txBody>
                    <a:bodyPr/>
                    <a:lstStyle/>
                    <a:p>
                      <a:pPr algn="l" fontAlgn="ctr"/>
                      <a:r>
                        <a:rPr lang="en-GB" sz="900" b="0" i="0" u="none" strike="noStrike" dirty="0">
                          <a:solidFill>
                            <a:srgbClr val="264A60"/>
                          </a:solidFill>
                          <a:effectLst/>
                          <a:latin typeface="Arial" panose="020B0604020202020204" pitchFamily="34" charset="0"/>
                        </a:rPr>
                        <a:t>Source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Arial" panose="020B0604020202020204" pitchFamily="34" charset="0"/>
                        </a:rPr>
                        <a:t>Beef</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dirty="0">
                          <a:solidFill>
                            <a:srgbClr val="000000"/>
                          </a:solidFill>
                          <a:effectLst/>
                          <a:latin typeface="Arial" panose="020B0604020202020204" pitchFamily="34" charset="0"/>
                        </a:rPr>
                        <a:t>Chicken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6012581"/>
                  </a:ext>
                </a:extLst>
              </a:tr>
              <a:tr h="190500">
                <a:tc>
                  <a:txBody>
                    <a:bodyPr/>
                    <a:lstStyle/>
                    <a:p>
                      <a:pPr algn="l" fontAlgn="ctr"/>
                      <a:r>
                        <a:rPr lang="en-US" sz="900" b="0" i="0" u="none" strike="noStrike">
                          <a:solidFill>
                            <a:srgbClr val="264A60"/>
                          </a:solidFill>
                          <a:effectLst/>
                          <a:latin typeface="Arial" panose="020B0604020202020204" pitchFamily="34" charset="0"/>
                        </a:rPr>
                        <a:t>Raw or Fresh no packaging</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0" i="0" u="none" strike="noStrike">
                          <a:solidFill>
                            <a:srgbClr val="000000"/>
                          </a:solidFill>
                          <a:effectLst/>
                          <a:latin typeface="Arial" panose="020B0604020202020204" pitchFamily="34" charset="0"/>
                        </a:rPr>
                        <a:t>16.705</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10205"/>
                          </a:solidFill>
                          <a:effectLst/>
                          <a:latin typeface="Arial" panose="020B0604020202020204" pitchFamily="34" charset="0"/>
                        </a:rPr>
                        <a:t>17.068</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3789281"/>
                  </a:ext>
                </a:extLst>
              </a:tr>
              <a:tr h="190500">
                <a:tc>
                  <a:txBody>
                    <a:bodyPr/>
                    <a:lstStyle/>
                    <a:p>
                      <a:pPr algn="l" fontAlgn="ctr"/>
                      <a:r>
                        <a:rPr lang="en-US" sz="900" b="0" i="0" u="none" strike="noStrike" dirty="0">
                          <a:solidFill>
                            <a:srgbClr val="264A60"/>
                          </a:solidFill>
                          <a:effectLst/>
                          <a:latin typeface="Arial" panose="020B0604020202020204" pitchFamily="34" charset="0"/>
                        </a:rPr>
                        <a:t>Raw or Fresh in packaging</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0" i="0" u="none" strike="noStrike">
                          <a:solidFill>
                            <a:srgbClr val="000000"/>
                          </a:solidFill>
                          <a:effectLst/>
                          <a:latin typeface="Arial" panose="020B0604020202020204" pitchFamily="34" charset="0"/>
                        </a:rPr>
                        <a:t>15.067</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10205"/>
                          </a:solidFill>
                          <a:effectLst/>
                          <a:latin typeface="Arial" panose="020B0604020202020204" pitchFamily="34" charset="0"/>
                        </a:rPr>
                        <a:t>15.714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629485"/>
                  </a:ext>
                </a:extLst>
              </a:tr>
              <a:tr h="190500">
                <a:tc>
                  <a:txBody>
                    <a:bodyPr/>
                    <a:lstStyle/>
                    <a:p>
                      <a:pPr algn="l" fontAlgn="ctr"/>
                      <a:r>
                        <a:rPr lang="en-GB" sz="900" b="0" i="0" u="none" strike="noStrike" dirty="0">
                          <a:solidFill>
                            <a:srgbClr val="264A60"/>
                          </a:solidFill>
                          <a:effectLst/>
                          <a:latin typeface="Arial" panose="020B0604020202020204" pitchFamily="34" charset="0"/>
                        </a:rPr>
                        <a:t>Ready-to-cook</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1" i="0" u="none" strike="noStrike">
                          <a:solidFill>
                            <a:srgbClr val="FF0000"/>
                          </a:solidFill>
                          <a:effectLst/>
                          <a:latin typeface="Arial" panose="020B0604020202020204" pitchFamily="34" charset="0"/>
                        </a:rPr>
                        <a:t>27.470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Arial" panose="020B0604020202020204" pitchFamily="34" charset="0"/>
                        </a:rPr>
                        <a:t>25.485</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829225"/>
                  </a:ext>
                </a:extLst>
              </a:tr>
              <a:tr h="190500">
                <a:tc>
                  <a:txBody>
                    <a:bodyPr/>
                    <a:lstStyle/>
                    <a:p>
                      <a:pPr algn="l" fontAlgn="ctr"/>
                      <a:r>
                        <a:rPr lang="en-US" sz="900" b="0" i="0" u="none" strike="noStrike" dirty="0">
                          <a:solidFill>
                            <a:srgbClr val="264A60"/>
                          </a:solidFill>
                          <a:effectLst/>
                          <a:latin typeface="Arial" panose="020B0604020202020204" pitchFamily="34" charset="0"/>
                        </a:rPr>
                        <a:t>Cooked and Ready to eat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1" i="0" u="none" strike="noStrike" dirty="0">
                          <a:solidFill>
                            <a:srgbClr val="FF0000"/>
                          </a:solidFill>
                          <a:effectLst/>
                          <a:latin typeface="Arial" panose="020B0604020202020204" pitchFamily="34" charset="0"/>
                        </a:rPr>
                        <a:t>34.062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Arial" panose="020B0604020202020204" pitchFamily="34" charset="0"/>
                        </a:rPr>
                        <a:t>27.807</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031928"/>
                  </a:ext>
                </a:extLst>
              </a:tr>
              <a:tr h="190500">
                <a:tc>
                  <a:txBody>
                    <a:bodyPr/>
                    <a:lstStyle/>
                    <a:p>
                      <a:pPr algn="l" fontAlgn="ctr"/>
                      <a:r>
                        <a:rPr lang="en-GB" sz="900" b="0" i="0" u="none" strike="noStrike">
                          <a:solidFill>
                            <a:srgbClr val="264A60"/>
                          </a:solidFill>
                          <a:effectLst/>
                          <a:latin typeface="Arial" panose="020B0604020202020204" pitchFamily="34" charset="0"/>
                        </a:rPr>
                        <a:t>Dried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1" i="0" u="none" strike="noStrike" dirty="0">
                          <a:solidFill>
                            <a:srgbClr val="FF0000"/>
                          </a:solidFill>
                          <a:effectLst/>
                          <a:latin typeface="Arial" panose="020B0604020202020204" pitchFamily="34" charset="0"/>
                        </a:rPr>
                        <a:t>35.182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Arial" panose="020B0604020202020204" pitchFamily="34" charset="0"/>
                        </a:rPr>
                        <a:t>41.322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305181"/>
                  </a:ext>
                </a:extLst>
              </a:tr>
              <a:tr h="190500">
                <a:tc>
                  <a:txBody>
                    <a:bodyPr/>
                    <a:lstStyle/>
                    <a:p>
                      <a:pPr algn="l" fontAlgn="ctr"/>
                      <a:r>
                        <a:rPr lang="en-GB" sz="900" b="0" i="0" u="none" strike="noStrike">
                          <a:solidFill>
                            <a:srgbClr val="264A60"/>
                          </a:solidFill>
                          <a:effectLst/>
                          <a:latin typeface="Arial" panose="020B0604020202020204" pitchFamily="34" charset="0"/>
                        </a:rPr>
                        <a:t>Canned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1" i="0" u="none" strike="noStrike" dirty="0">
                          <a:solidFill>
                            <a:srgbClr val="FF0000"/>
                          </a:solidFill>
                          <a:effectLst/>
                          <a:latin typeface="Arial" panose="020B0604020202020204" pitchFamily="34" charset="0"/>
                        </a:rPr>
                        <a:t>30.125</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0000"/>
                          </a:solidFill>
                          <a:effectLst/>
                          <a:latin typeface="Arial" panose="020B0604020202020204" pitchFamily="34" charset="0"/>
                        </a:rPr>
                        <a:t>39.125</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450509"/>
                  </a:ext>
                </a:extLst>
              </a:tr>
              <a:tr h="190500">
                <a:tc>
                  <a:txBody>
                    <a:bodyPr/>
                    <a:lstStyle/>
                    <a:p>
                      <a:pPr algn="l" fontAlgn="ctr"/>
                      <a:r>
                        <a:rPr lang="en-GB" sz="900" b="0" i="0" u="none" strike="noStrike">
                          <a:solidFill>
                            <a:srgbClr val="264A60"/>
                          </a:solidFill>
                          <a:effectLst/>
                          <a:latin typeface="Arial" panose="020B0604020202020204" pitchFamily="34" charset="0"/>
                        </a:rPr>
                        <a:t>Frozen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0" i="0" u="none" strike="noStrike" dirty="0">
                          <a:solidFill>
                            <a:srgbClr val="010205"/>
                          </a:solidFill>
                          <a:effectLst/>
                          <a:latin typeface="Arial" panose="020B0604020202020204" pitchFamily="34" charset="0"/>
                        </a:rPr>
                        <a:t>15.363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10205"/>
                          </a:solidFill>
                          <a:effectLst/>
                          <a:latin typeface="Arial" panose="020B0604020202020204" pitchFamily="34" charset="0"/>
                        </a:rPr>
                        <a:t>15.831</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638233"/>
                  </a:ext>
                </a:extLst>
              </a:tr>
              <a:tr h="304800">
                <a:tc>
                  <a:txBody>
                    <a:bodyPr/>
                    <a:lstStyle/>
                    <a:p>
                      <a:pPr algn="l" fontAlgn="ctr"/>
                      <a:r>
                        <a:rPr lang="en-US" sz="900" b="0" i="0" u="none" strike="noStrike">
                          <a:solidFill>
                            <a:srgbClr val="264A60"/>
                          </a:solidFill>
                          <a:effectLst/>
                          <a:latin typeface="Arial" panose="020B0604020202020204" pitchFamily="34" charset="0"/>
                        </a:rPr>
                        <a:t>Otherwise processed to be long lasting</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1" i="0" u="none" strike="noStrike" dirty="0">
                          <a:solidFill>
                            <a:srgbClr val="FF0000"/>
                          </a:solidFill>
                          <a:effectLst/>
                          <a:latin typeface="Arial" panose="020B0604020202020204" pitchFamily="34" charset="0"/>
                        </a:rPr>
                        <a:t>31.444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FF0000"/>
                          </a:solidFill>
                          <a:effectLst/>
                          <a:latin typeface="Arial" panose="020B0604020202020204" pitchFamily="34" charset="0"/>
                        </a:rPr>
                        <a:t>30.882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1783052"/>
                  </a:ext>
                </a:extLst>
              </a:tr>
              <a:tr h="190500">
                <a:tc>
                  <a:txBody>
                    <a:bodyPr/>
                    <a:lstStyle/>
                    <a:p>
                      <a:pPr algn="l" fontAlgn="ctr"/>
                      <a:r>
                        <a:rPr lang="en-US" sz="900" b="0" i="0" u="none" strike="noStrike">
                          <a:solidFill>
                            <a:srgbClr val="264A60"/>
                          </a:solidFill>
                          <a:effectLst/>
                          <a:latin typeface="Arial" panose="020B0604020202020204" pitchFamily="34" charset="0"/>
                        </a:rPr>
                        <a:t>Refrigerated and ready to cook</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0" i="0" u="none" strike="noStrike">
                          <a:solidFill>
                            <a:srgbClr val="010205"/>
                          </a:solidFill>
                          <a:effectLst/>
                          <a:latin typeface="Arial" panose="020B0604020202020204" pitchFamily="34" charset="0"/>
                        </a:rPr>
                        <a:t>17.571</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10205"/>
                          </a:solidFill>
                          <a:effectLst/>
                          <a:latin typeface="Arial" panose="020B0604020202020204" pitchFamily="34" charset="0"/>
                        </a:rPr>
                        <a:t>14.450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363150"/>
                  </a:ext>
                </a:extLst>
              </a:tr>
              <a:tr h="0">
                <a:tc>
                  <a:txBody>
                    <a:bodyPr/>
                    <a:lstStyle/>
                    <a:p>
                      <a:pPr algn="l" fontAlgn="ctr"/>
                      <a:r>
                        <a:rPr lang="en-US" sz="900" b="0" i="0" u="none" strike="noStrike" dirty="0">
                          <a:solidFill>
                            <a:srgbClr val="264A60"/>
                          </a:solidFill>
                          <a:effectLst/>
                          <a:latin typeface="Arial" panose="020B0604020202020204" pitchFamily="34" charset="0"/>
                        </a:rPr>
                        <a:t>I do not purchase this at all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0" i="0" u="none" strike="noStrike">
                          <a:solidFill>
                            <a:srgbClr val="010205"/>
                          </a:solidFill>
                          <a:effectLst/>
                          <a:latin typeface="Arial" panose="020B0604020202020204" pitchFamily="34" charset="0"/>
                        </a:rPr>
                        <a:t>13.976</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10205"/>
                          </a:solidFill>
                          <a:effectLst/>
                          <a:latin typeface="Arial" panose="020B0604020202020204" pitchFamily="34" charset="0"/>
                        </a:rPr>
                        <a:t>14.762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6960358"/>
                  </a:ext>
                </a:extLst>
              </a:tr>
            </a:tbl>
          </a:graphicData>
        </a:graphic>
      </p:graphicFrame>
    </p:spTree>
    <p:extLst>
      <p:ext uri="{BB962C8B-B14F-4D97-AF65-F5344CB8AC3E}">
        <p14:creationId xmlns:p14="http://schemas.microsoft.com/office/powerpoint/2010/main" val="1402976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0326" y="1482612"/>
            <a:ext cx="1856270" cy="2330093"/>
          </a:xfrm>
          <a:prstGeom prst="rect">
            <a:avLst/>
          </a:prstGeom>
        </p:spPr>
      </p:pic>
      <p:sp>
        <p:nvSpPr>
          <p:cNvPr id="2" name="Title 1"/>
          <p:cNvSpPr>
            <a:spLocks noGrp="1"/>
          </p:cNvSpPr>
          <p:nvPr>
            <p:ph type="title"/>
          </p:nvPr>
        </p:nvSpPr>
        <p:spPr/>
        <p:txBody>
          <a:bodyPr/>
          <a:lstStyle/>
          <a:p>
            <a:r>
              <a:rPr lang="en-GB" dirty="0" smtClean="0"/>
              <a:t>Who am I? – Christian Reynolds</a:t>
            </a:r>
            <a:endParaRPr lang="en-GB" dirty="0"/>
          </a:p>
        </p:txBody>
      </p:sp>
      <p:sp>
        <p:nvSpPr>
          <p:cNvPr id="5" name="Google Shape;158;p26"/>
          <p:cNvSpPr txBox="1"/>
          <p:nvPr/>
        </p:nvSpPr>
        <p:spPr>
          <a:xfrm>
            <a:off x="615142" y="1378654"/>
            <a:ext cx="10892254" cy="42569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525"/>
              <a:buFont typeface="Arial"/>
              <a:buNone/>
            </a:pPr>
            <a:r>
              <a:rPr lang="en-GB" sz="2100" b="0" i="0" u="none" strike="noStrike" cap="none" dirty="0">
                <a:solidFill>
                  <a:schemeClr val="dk1"/>
                </a:solidFill>
                <a:latin typeface="Arial" panose="020B0604020202020204" pitchFamily="34" charset="0"/>
                <a:ea typeface="Calibri"/>
                <a:cs typeface="Arial" panose="020B0604020202020204" pitchFamily="34" charset="0"/>
                <a:sym typeface="Calibri"/>
              </a:rPr>
              <a:t>Senior Lecturer at the Centre for Food </a:t>
            </a:r>
            <a:r>
              <a:rPr lang="en-GB" sz="2100" b="0" i="0" u="none" strike="noStrike" cap="none" dirty="0" smtClean="0">
                <a:solidFill>
                  <a:schemeClr val="dk1"/>
                </a:solidFill>
                <a:latin typeface="Arial" panose="020B0604020202020204" pitchFamily="34" charset="0"/>
                <a:ea typeface="Calibri"/>
                <a:cs typeface="Arial" panose="020B0604020202020204" pitchFamily="34" charset="0"/>
                <a:sym typeface="Calibri"/>
              </a:rPr>
              <a:t>Policy</a:t>
            </a:r>
          </a:p>
          <a:p>
            <a:pPr marL="0" marR="0" lvl="0" indent="0" algn="l" rtl="0">
              <a:lnSpc>
                <a:spcPct val="90000"/>
              </a:lnSpc>
              <a:spcBef>
                <a:spcPts val="0"/>
              </a:spcBef>
              <a:spcAft>
                <a:spcPts val="0"/>
              </a:spcAft>
              <a:buClr>
                <a:schemeClr val="dk1"/>
              </a:buClr>
              <a:buSzPts val="525"/>
              <a:buFont typeface="Arial"/>
              <a:buNone/>
            </a:pP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750"/>
              </a:spcBef>
              <a:spcAft>
                <a:spcPts val="0"/>
              </a:spcAft>
              <a:buClr>
                <a:schemeClr val="dk1"/>
              </a:buClr>
              <a:buSzPts val="2100"/>
              <a:buFont typeface="Arial"/>
              <a:buNone/>
            </a:pPr>
            <a:r>
              <a:rPr lang="en-GB" sz="2100" b="0" i="0" u="none" strike="noStrike" cap="none" dirty="0">
                <a:solidFill>
                  <a:schemeClr val="dk1"/>
                </a:solidFill>
                <a:latin typeface="Arial" panose="020B0604020202020204" pitchFamily="34" charset="0"/>
                <a:ea typeface="Calibri"/>
                <a:cs typeface="Arial" panose="020B0604020202020204" pitchFamily="34" charset="0"/>
                <a:sym typeface="Calibri"/>
              </a:rPr>
              <a:t>Focus: healthy sustainable diets and food consumption (including waste)</a:t>
            </a:r>
            <a:endParaRPr dirty="0">
              <a:latin typeface="Arial" panose="020B0604020202020204" pitchFamily="34" charset="0"/>
              <a:cs typeface="Arial" panose="020B0604020202020204" pitchFamily="34" charset="0"/>
            </a:endParaRPr>
          </a:p>
          <a:p>
            <a:pPr marL="171446" marR="0" lvl="0" indent="-171446"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pic>
        <p:nvPicPr>
          <p:cNvPr id="6" name="Google Shape;159;p26"/>
          <p:cNvPicPr preferRelativeResize="0"/>
          <p:nvPr/>
        </p:nvPicPr>
        <p:blipFill rotWithShape="1">
          <a:blip r:embed="rId3">
            <a:alphaModFix/>
          </a:blip>
          <a:srcRect/>
          <a:stretch/>
        </p:blipFill>
        <p:spPr>
          <a:xfrm>
            <a:off x="10486008" y="187600"/>
            <a:ext cx="1351977" cy="1927974"/>
          </a:xfrm>
          <a:prstGeom prst="rect">
            <a:avLst/>
          </a:prstGeom>
          <a:noFill/>
          <a:ln>
            <a:noFill/>
          </a:ln>
          <a:effectLst>
            <a:outerShdw blurRad="50800" dist="38100" dir="2700000" algn="tl" rotWithShape="0">
              <a:srgbClr val="000000">
                <a:alpha val="40000"/>
              </a:srgbClr>
            </a:outerShdw>
          </a:effectLst>
        </p:spPr>
      </p:pic>
      <p:pic>
        <p:nvPicPr>
          <p:cNvPr id="7" name="Google Shape;160;p26"/>
          <p:cNvPicPr preferRelativeResize="0"/>
          <p:nvPr/>
        </p:nvPicPr>
        <p:blipFill rotWithShape="1">
          <a:blip r:embed="rId4">
            <a:alphaModFix/>
          </a:blip>
          <a:srcRect/>
          <a:stretch/>
        </p:blipFill>
        <p:spPr>
          <a:xfrm>
            <a:off x="6413037" y="4573199"/>
            <a:ext cx="3269215" cy="1192826"/>
          </a:xfrm>
          <a:prstGeom prst="rect">
            <a:avLst/>
          </a:prstGeom>
          <a:solidFill>
            <a:schemeClr val="lt1"/>
          </a:solidFill>
          <a:ln w="12700" cap="flat" cmpd="sng">
            <a:solidFill>
              <a:schemeClr val="dk1"/>
            </a:solidFill>
            <a:prstDash val="solid"/>
            <a:miter lim="800000"/>
            <a:headEnd type="none" w="sm" len="sm"/>
            <a:tailEnd type="none" w="sm" len="sm"/>
          </a:ln>
        </p:spPr>
      </p:pic>
      <p:pic>
        <p:nvPicPr>
          <p:cNvPr id="8" name="Google Shape;161;p26"/>
          <p:cNvPicPr preferRelativeResize="0"/>
          <p:nvPr/>
        </p:nvPicPr>
        <p:blipFill rotWithShape="1">
          <a:blip r:embed="rId5">
            <a:alphaModFix/>
          </a:blip>
          <a:srcRect/>
          <a:stretch/>
        </p:blipFill>
        <p:spPr>
          <a:xfrm>
            <a:off x="2092959" y="4555168"/>
            <a:ext cx="4031537" cy="1293546"/>
          </a:xfrm>
          <a:prstGeom prst="rect">
            <a:avLst/>
          </a:prstGeom>
          <a:solidFill>
            <a:schemeClr val="lt1"/>
          </a:solidFill>
          <a:ln w="12700" cap="flat" cmpd="sng">
            <a:solidFill>
              <a:schemeClr val="dk1"/>
            </a:solidFill>
            <a:prstDash val="solid"/>
            <a:miter lim="800000"/>
            <a:headEnd type="none" w="sm" len="sm"/>
            <a:tailEnd type="none" w="sm" len="sm"/>
          </a:ln>
        </p:spPr>
      </p:pic>
      <p:pic>
        <p:nvPicPr>
          <p:cNvPr id="9" name="Google Shape;162;p26" descr="https://www-p.unisa.edu.au/styleguide/logos/images/logo_unisa_RGB-blue_h.png"/>
          <p:cNvPicPr preferRelativeResize="0"/>
          <p:nvPr/>
        </p:nvPicPr>
        <p:blipFill rotWithShape="1">
          <a:blip r:embed="rId6">
            <a:alphaModFix/>
          </a:blip>
          <a:srcRect/>
          <a:stretch/>
        </p:blipFill>
        <p:spPr>
          <a:xfrm>
            <a:off x="398600" y="2864144"/>
            <a:ext cx="1905532" cy="755751"/>
          </a:xfrm>
          <a:prstGeom prst="rect">
            <a:avLst/>
          </a:prstGeom>
          <a:noFill/>
          <a:ln>
            <a:noFill/>
          </a:ln>
        </p:spPr>
      </p:pic>
      <p:pic>
        <p:nvPicPr>
          <p:cNvPr id="10" name="Google Shape;163;p26"/>
          <p:cNvPicPr preferRelativeResize="0"/>
          <p:nvPr/>
        </p:nvPicPr>
        <p:blipFill rotWithShape="1">
          <a:blip r:embed="rId7">
            <a:alphaModFix/>
          </a:blip>
          <a:srcRect/>
          <a:stretch/>
        </p:blipFill>
        <p:spPr>
          <a:xfrm>
            <a:off x="2309070" y="2820190"/>
            <a:ext cx="1336272" cy="948178"/>
          </a:xfrm>
          <a:prstGeom prst="rect">
            <a:avLst/>
          </a:prstGeom>
          <a:noFill/>
          <a:ln>
            <a:noFill/>
          </a:ln>
        </p:spPr>
      </p:pic>
      <p:pic>
        <p:nvPicPr>
          <p:cNvPr id="11" name="Google Shape;164;p26" descr="https://lh5.googleusercontent.com/Zoyebnj_E5lAe1oWNkXjDvvxTkALwY2V7dcq301mRw_b8ssF-B6sUg-6PlcOMP5lXv_9G04r-lThIyDReIN3RRwo8xJt3W90GUWvnpsD3RkGAAMJ0nrNLEjdDQ7ofnXirWlJy12w"/>
          <p:cNvPicPr preferRelativeResize="0"/>
          <p:nvPr/>
        </p:nvPicPr>
        <p:blipFill rotWithShape="1">
          <a:blip r:embed="rId8">
            <a:alphaModFix/>
          </a:blip>
          <a:srcRect/>
          <a:stretch/>
        </p:blipFill>
        <p:spPr>
          <a:xfrm>
            <a:off x="2121448" y="2125445"/>
            <a:ext cx="1578134" cy="649233"/>
          </a:xfrm>
          <a:prstGeom prst="rect">
            <a:avLst/>
          </a:prstGeom>
          <a:noFill/>
          <a:ln>
            <a:noFill/>
          </a:ln>
        </p:spPr>
      </p:pic>
      <p:pic>
        <p:nvPicPr>
          <p:cNvPr id="12" name="Google Shape;165;p26"/>
          <p:cNvPicPr preferRelativeResize="0"/>
          <p:nvPr/>
        </p:nvPicPr>
        <p:blipFill rotWithShape="1">
          <a:blip r:embed="rId9">
            <a:alphaModFix/>
          </a:blip>
          <a:srcRect/>
          <a:stretch/>
        </p:blipFill>
        <p:spPr>
          <a:xfrm>
            <a:off x="615142" y="2278034"/>
            <a:ext cx="1247775" cy="476250"/>
          </a:xfrm>
          <a:prstGeom prst="rect">
            <a:avLst/>
          </a:prstGeom>
          <a:noFill/>
          <a:ln>
            <a:noFill/>
          </a:ln>
        </p:spPr>
      </p:pic>
      <p:pic>
        <p:nvPicPr>
          <p:cNvPr id="13" name="Google Shape;166;p26" descr="Image result for Institute for Sustainable Food sheffield"/>
          <p:cNvPicPr preferRelativeResize="0"/>
          <p:nvPr/>
        </p:nvPicPr>
        <p:blipFill rotWithShape="1">
          <a:blip r:embed="rId10">
            <a:alphaModFix/>
          </a:blip>
          <a:srcRect/>
          <a:stretch/>
        </p:blipFill>
        <p:spPr>
          <a:xfrm>
            <a:off x="3811918" y="2904217"/>
            <a:ext cx="1935864" cy="752836"/>
          </a:xfrm>
          <a:prstGeom prst="rect">
            <a:avLst/>
          </a:prstGeom>
          <a:noFill/>
          <a:ln>
            <a:noFill/>
          </a:ln>
        </p:spPr>
      </p:pic>
      <p:sp>
        <p:nvSpPr>
          <p:cNvPr id="14" name="Google Shape;167;p26"/>
          <p:cNvSpPr/>
          <p:nvPr/>
        </p:nvSpPr>
        <p:spPr>
          <a:xfrm>
            <a:off x="1230806" y="6205005"/>
            <a:ext cx="9948041" cy="748923"/>
          </a:xfrm>
          <a:prstGeom prst="rect">
            <a:avLst/>
          </a:prstGeom>
          <a:noFill/>
          <a:ln>
            <a:noFill/>
          </a:ln>
        </p:spPr>
        <p:txBody>
          <a:bodyPr spcFirstLastPara="1" wrap="square" lIns="91425" tIns="45700" rIns="91425" bIns="45700" anchor="t" anchorCtr="0">
            <a:noAutofit/>
          </a:bodyPr>
          <a:lstStyle/>
          <a:p>
            <a:pPr marL="171446" marR="0" lvl="0" indent="-171446" algn="ctr" rtl="0">
              <a:lnSpc>
                <a:spcPct val="90000"/>
              </a:lnSpc>
              <a:spcBef>
                <a:spcPts val="0"/>
              </a:spcBef>
              <a:spcAft>
                <a:spcPts val="0"/>
              </a:spcAft>
              <a:buClr>
                <a:schemeClr val="dk1"/>
              </a:buClr>
              <a:buSzPts val="2000"/>
              <a:buFont typeface="Calibri"/>
              <a:buNone/>
            </a:pPr>
            <a:r>
              <a:rPr lang="en-GB" sz="2000" b="0" i="0" u="none" strike="noStrike" cap="none" dirty="0">
                <a:solidFill>
                  <a:srgbClr val="000000"/>
                </a:solidFill>
                <a:latin typeface="Arial" panose="020B0604020202020204" pitchFamily="34" charset="0"/>
                <a:ea typeface="Calibri"/>
                <a:cs typeface="Arial" panose="020B0604020202020204" pitchFamily="34" charset="0"/>
                <a:sym typeface="Calibri"/>
              </a:rPr>
              <a:t>Previously: Food waste politics/history, social sciences </a:t>
            </a:r>
            <a:r>
              <a:rPr lang="en-GB" sz="2000" b="0" i="0" u="none" strike="noStrike" cap="none" dirty="0" smtClean="0">
                <a:solidFill>
                  <a:srgbClr val="000000"/>
                </a:solidFill>
                <a:latin typeface="Arial" panose="020B0604020202020204" pitchFamily="34" charset="0"/>
                <a:ea typeface="Calibri"/>
                <a:cs typeface="Arial" panose="020B0604020202020204" pitchFamily="34" charset="0"/>
                <a:sym typeface="Calibri"/>
              </a:rPr>
              <a:t>approaches</a:t>
            </a:r>
            <a:endParaRPr dirty="0">
              <a:latin typeface="Arial" panose="020B0604020202020204" pitchFamily="34" charset="0"/>
              <a:cs typeface="Arial" panose="020B0604020202020204" pitchFamily="34" charset="0"/>
            </a:endParaRPr>
          </a:p>
        </p:txBody>
      </p:sp>
      <p:pic>
        <p:nvPicPr>
          <p:cNvPr id="15" name="Google Shape;168;p26"/>
          <p:cNvPicPr preferRelativeResize="0"/>
          <p:nvPr/>
        </p:nvPicPr>
        <p:blipFill rotWithShape="1">
          <a:blip r:embed="rId11">
            <a:alphaModFix/>
          </a:blip>
          <a:srcRect l="32847" t="15418" r="32834" b="63110"/>
          <a:stretch/>
        </p:blipFill>
        <p:spPr>
          <a:xfrm>
            <a:off x="2070232" y="4526624"/>
            <a:ext cx="4091703" cy="1440000"/>
          </a:xfrm>
          <a:prstGeom prst="rect">
            <a:avLst/>
          </a:prstGeom>
          <a:noFill/>
          <a:ln w="9525" cap="flat" cmpd="sng">
            <a:solidFill>
              <a:schemeClr val="dk1"/>
            </a:solidFill>
            <a:prstDash val="solid"/>
            <a:round/>
            <a:headEnd type="none" w="sm" len="sm"/>
            <a:tailEnd type="none" w="sm" len="sm"/>
          </a:ln>
        </p:spPr>
      </p:pic>
      <p:pic>
        <p:nvPicPr>
          <p:cNvPr id="16" name="Google Shape;169;p26"/>
          <p:cNvPicPr preferRelativeResize="0"/>
          <p:nvPr/>
        </p:nvPicPr>
        <p:blipFill rotWithShape="1">
          <a:blip r:embed="rId12">
            <a:alphaModFix/>
          </a:blip>
          <a:srcRect l="35351" t="12275" r="31213" b="65991"/>
          <a:stretch/>
        </p:blipFill>
        <p:spPr>
          <a:xfrm>
            <a:off x="6280836" y="4512307"/>
            <a:ext cx="3938313" cy="1440000"/>
          </a:xfrm>
          <a:prstGeom prst="rect">
            <a:avLst/>
          </a:prstGeom>
          <a:noFill/>
          <a:ln w="9525" cap="flat" cmpd="sng">
            <a:solidFill>
              <a:schemeClr val="dk1"/>
            </a:solidFill>
            <a:prstDash val="solid"/>
            <a:round/>
            <a:headEnd type="none" w="sm" len="sm"/>
            <a:tailEnd type="none" w="sm" len="sm"/>
          </a:ln>
        </p:spPr>
      </p:pic>
      <p:pic>
        <p:nvPicPr>
          <p:cNvPr id="17" name="Google Shape;170;p26"/>
          <p:cNvPicPr preferRelativeResize="0"/>
          <p:nvPr/>
        </p:nvPicPr>
        <p:blipFill rotWithShape="1">
          <a:blip r:embed="rId13">
            <a:alphaModFix/>
          </a:blip>
          <a:srcRect/>
          <a:stretch/>
        </p:blipFill>
        <p:spPr>
          <a:xfrm>
            <a:off x="3801454" y="2133535"/>
            <a:ext cx="1890696" cy="648000"/>
          </a:xfrm>
          <a:prstGeom prst="rect">
            <a:avLst/>
          </a:prstGeom>
          <a:noFill/>
          <a:ln>
            <a:noFill/>
          </a:ln>
        </p:spPr>
      </p:pic>
      <p:pic>
        <p:nvPicPr>
          <p:cNvPr id="18" name="Google Shape;171;p26" descr="Image result for uk data service"/>
          <p:cNvPicPr preferRelativeResize="0"/>
          <p:nvPr/>
        </p:nvPicPr>
        <p:blipFill rotWithShape="1">
          <a:blip r:embed="rId14">
            <a:alphaModFix/>
          </a:blip>
          <a:srcRect/>
          <a:stretch/>
        </p:blipFill>
        <p:spPr>
          <a:xfrm>
            <a:off x="5889823" y="2967054"/>
            <a:ext cx="2729589" cy="648000"/>
          </a:xfrm>
          <a:prstGeom prst="rect">
            <a:avLst/>
          </a:prstGeom>
          <a:noFill/>
          <a:ln>
            <a:noFill/>
          </a:ln>
        </p:spPr>
      </p:pic>
      <p:pic>
        <p:nvPicPr>
          <p:cNvPr id="1026" name="Picture 2" descr="Ho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4022" y="1892259"/>
            <a:ext cx="2875830" cy="95861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8779242" y="2459863"/>
            <a:ext cx="497761" cy="643344"/>
          </a:xfrm>
          <a:prstGeom prst="rightArrow">
            <a:avLst/>
          </a:prstGeom>
          <a:solidFill>
            <a:srgbClr val="8A5E8F"/>
          </a:solidFill>
          <a:ln>
            <a:solidFill>
              <a:srgbClr val="836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1318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825" y="60325"/>
            <a:ext cx="11718175" cy="1325563"/>
          </a:xfrm>
        </p:spPr>
        <p:txBody>
          <a:bodyPr>
            <a:normAutofit fontScale="90000"/>
          </a:bodyPr>
          <a:lstStyle/>
          <a:p>
            <a:r>
              <a:rPr lang="en-GB" dirty="0" smtClean="0"/>
              <a:t>Effects of shop/place and frequency on meat waste </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3396722072"/>
              </p:ext>
            </p:extLst>
          </p:nvPr>
        </p:nvGraphicFramePr>
        <p:xfrm>
          <a:off x="1357661" y="1879755"/>
          <a:ext cx="3998285" cy="3425882"/>
        </p:xfrm>
        <a:graphic>
          <a:graphicData uri="http://schemas.openxmlformats.org/drawingml/2006/table">
            <a:tbl>
              <a:tblPr/>
              <a:tblGrid>
                <a:gridCol w="1425662">
                  <a:extLst>
                    <a:ext uri="{9D8B030D-6E8A-4147-A177-3AD203B41FA5}">
                      <a16:colId xmlns:a16="http://schemas.microsoft.com/office/drawing/2014/main" val="661397642"/>
                    </a:ext>
                  </a:extLst>
                </a:gridCol>
                <a:gridCol w="763748">
                  <a:extLst>
                    <a:ext uri="{9D8B030D-6E8A-4147-A177-3AD203B41FA5}">
                      <a16:colId xmlns:a16="http://schemas.microsoft.com/office/drawing/2014/main" val="3756632285"/>
                    </a:ext>
                  </a:extLst>
                </a:gridCol>
                <a:gridCol w="538643">
                  <a:extLst>
                    <a:ext uri="{9D8B030D-6E8A-4147-A177-3AD203B41FA5}">
                      <a16:colId xmlns:a16="http://schemas.microsoft.com/office/drawing/2014/main" val="639319986"/>
                    </a:ext>
                  </a:extLst>
                </a:gridCol>
                <a:gridCol w="731589">
                  <a:extLst>
                    <a:ext uri="{9D8B030D-6E8A-4147-A177-3AD203B41FA5}">
                      <a16:colId xmlns:a16="http://schemas.microsoft.com/office/drawing/2014/main" val="3132677961"/>
                    </a:ext>
                  </a:extLst>
                </a:gridCol>
                <a:gridCol w="538643">
                  <a:extLst>
                    <a:ext uri="{9D8B030D-6E8A-4147-A177-3AD203B41FA5}">
                      <a16:colId xmlns:a16="http://schemas.microsoft.com/office/drawing/2014/main" val="45746822"/>
                    </a:ext>
                  </a:extLst>
                </a:gridCol>
              </a:tblGrid>
              <a:tr h="193144">
                <a:tc gridSpan="5">
                  <a:txBody>
                    <a:bodyPr/>
                    <a:lstStyle/>
                    <a:p>
                      <a:pPr algn="l" fontAlgn="ctr"/>
                      <a:r>
                        <a:rPr lang="en-US" sz="800" b="1" i="0" u="none" strike="noStrike" dirty="0" smtClean="0">
                          <a:solidFill>
                            <a:srgbClr val="000000"/>
                          </a:solidFill>
                          <a:effectLst/>
                          <a:latin typeface="Arial" panose="020B0604020202020204" pitchFamily="34" charset="0"/>
                        </a:rPr>
                        <a:t>The effects of where participants shop for food on perceived (self-reported) bought food waste</a:t>
                      </a:r>
                      <a:endParaRPr lang="en-GB" sz="800" b="1" i="0" u="none" strike="noStrike" dirty="0">
                        <a:solidFill>
                          <a:srgbClr val="000000"/>
                        </a:solidFill>
                        <a:effectLst/>
                        <a:latin typeface="Arial" panose="020B0604020202020204" pitchFamily="34" charset="0"/>
                      </a:endParaRPr>
                    </a:p>
                  </a:txBody>
                  <a:tcPr marL="8048" marR="8048" marT="8048" marB="38629"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pPr algn="ctr" fontAlgn="ctr"/>
                      <a:endParaRPr lang="en-GB" sz="800" b="1" i="0" u="none" strike="noStrike" dirty="0">
                        <a:solidFill>
                          <a:srgbClr val="000000"/>
                        </a:solidFill>
                        <a:effectLst/>
                        <a:latin typeface="Arial" panose="020B0604020202020204" pitchFamily="34" charset="0"/>
                      </a:endParaRP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pPr algn="ctr" fontAlgn="ctr"/>
                      <a:endParaRPr lang="en-GB" sz="800" b="1" i="0" u="none" strike="noStrike" dirty="0">
                        <a:solidFill>
                          <a:srgbClr val="000000"/>
                        </a:solidFill>
                        <a:effectLst/>
                        <a:latin typeface="Arial" panose="020B0604020202020204" pitchFamily="34" charset="0"/>
                      </a:endParaRP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483095427"/>
                  </a:ext>
                </a:extLst>
              </a:tr>
              <a:tr h="193144">
                <a:tc>
                  <a:txBody>
                    <a:bodyPr/>
                    <a:lstStyle/>
                    <a:p>
                      <a:pPr algn="l" fontAlgn="ctr"/>
                      <a:endParaRPr lang="en-GB" sz="800" b="0" i="0" u="none" strike="noStrike" dirty="0">
                        <a:solidFill>
                          <a:srgbClr val="000000"/>
                        </a:solidFill>
                        <a:effectLst/>
                        <a:latin typeface="Arial" panose="020B0604020202020204" pitchFamily="34" charset="0"/>
                      </a:endParaRPr>
                    </a:p>
                  </a:txBody>
                  <a:tcPr marL="8048" marR="8048" marT="8048" marB="38629"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GB" sz="800" b="1" i="0" u="none" strike="noStrike" dirty="0">
                          <a:solidFill>
                            <a:srgbClr val="000000"/>
                          </a:solidFill>
                          <a:effectLst/>
                          <a:latin typeface="Arial" panose="020B0604020202020204" pitchFamily="34" charset="0"/>
                        </a:rPr>
                        <a:t>Beef</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lgn="ctr" fontAlgn="ctr"/>
                      <a:r>
                        <a:rPr lang="en-GB" sz="800" b="1" i="0" u="none" strike="noStrike" dirty="0">
                          <a:solidFill>
                            <a:srgbClr val="000000"/>
                          </a:solidFill>
                          <a:effectLst/>
                          <a:latin typeface="Arial" panose="020B0604020202020204" pitchFamily="34" charset="0"/>
                        </a:rPr>
                        <a:t>Chicken</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1242451466"/>
                  </a:ext>
                </a:extLst>
              </a:tr>
              <a:tr h="305811">
                <a:tc>
                  <a:txBody>
                    <a:bodyPr/>
                    <a:lstStyle/>
                    <a:p>
                      <a:pPr algn="l" fontAlgn="b"/>
                      <a:r>
                        <a:rPr lang="en-GB" sz="800" b="0" i="0" u="none" strike="noStrike" dirty="0">
                          <a:solidFill>
                            <a:srgbClr val="264A60"/>
                          </a:solidFill>
                          <a:effectLst/>
                          <a:latin typeface="Arial" panose="020B0604020202020204" pitchFamily="34" charset="0"/>
                        </a:rPr>
                        <a:t>Source</a:t>
                      </a:r>
                    </a:p>
                  </a:txBody>
                  <a:tcPr marL="8048" marR="8048" marT="8048" marB="38629" anchor="b">
                    <a:lnL>
                      <a:noFill/>
                    </a:lnL>
                    <a:lnR w="6350" cap="flat" cmpd="sng" algn="ctr">
                      <a:solidFill>
                        <a:srgbClr val="000000"/>
                      </a:solidFill>
                      <a:prstDash val="solid"/>
                      <a:round/>
                      <a:headEnd type="none" w="med" len="med"/>
                      <a:tailEnd type="none" w="med" len="med"/>
                    </a:lnR>
                    <a:lnT>
                      <a:noFill/>
                    </a:lnT>
                    <a:lnB w="6350" cap="flat" cmpd="sng" algn="ctr">
                      <a:solidFill>
                        <a:srgbClr val="AEAEAE"/>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Arial" panose="020B0604020202020204" pitchFamily="34" charset="0"/>
                        </a:rPr>
                        <a:t>F</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Arial" panose="020B0604020202020204" pitchFamily="34" charset="0"/>
                        </a:rPr>
                        <a:t>Sig.</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000000"/>
                          </a:solidFill>
                          <a:effectLst/>
                          <a:latin typeface="Arial" panose="020B0604020202020204" pitchFamily="34" charset="0"/>
                        </a:rPr>
                        <a:t>F</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000000"/>
                          </a:solidFill>
                          <a:effectLst/>
                          <a:latin typeface="Arial" panose="020B0604020202020204" pitchFamily="34" charset="0"/>
                        </a:rPr>
                        <a:t>Sig.</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135430"/>
                  </a:ext>
                </a:extLst>
              </a:tr>
              <a:tr h="188315">
                <a:tc>
                  <a:txBody>
                    <a:bodyPr/>
                    <a:lstStyle/>
                    <a:p>
                      <a:pPr algn="l" fontAlgn="t"/>
                      <a:r>
                        <a:rPr lang="en-GB" sz="800" b="0" i="0" u="none" strike="noStrike">
                          <a:solidFill>
                            <a:srgbClr val="264A60"/>
                          </a:solidFill>
                          <a:effectLst/>
                          <a:latin typeface="Arial" panose="020B0604020202020204" pitchFamily="34" charset="0"/>
                        </a:rPr>
                        <a:t>Large supermarket</a:t>
                      </a:r>
                    </a:p>
                  </a:txBody>
                  <a:tcPr marL="8048" marR="8048" marT="8048" marB="38629">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ctr"/>
                      <a:r>
                        <a:rPr lang="en-GB" sz="800" b="0" i="0" u="none" strike="noStrike" dirty="0">
                          <a:solidFill>
                            <a:srgbClr val="010205"/>
                          </a:solidFill>
                          <a:effectLst/>
                          <a:latin typeface="Arial" panose="020B0604020202020204" pitchFamily="34" charset="0"/>
                        </a:rPr>
                        <a:t>26.582</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Arial" panose="020B0604020202020204" pitchFamily="34" charset="0"/>
                        </a:rPr>
                        <a:t>0.000</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10205"/>
                          </a:solidFill>
                          <a:effectLst/>
                          <a:latin typeface="Arial" panose="020B0604020202020204" pitchFamily="34" charset="0"/>
                        </a:rPr>
                        <a:t>21.546</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Arial" panose="020B0604020202020204" pitchFamily="34" charset="0"/>
                        </a:rPr>
                        <a:t>0.000</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346868"/>
                  </a:ext>
                </a:extLst>
              </a:tr>
              <a:tr h="188315">
                <a:tc>
                  <a:txBody>
                    <a:bodyPr/>
                    <a:lstStyle/>
                    <a:p>
                      <a:pPr algn="l" fontAlgn="t"/>
                      <a:r>
                        <a:rPr lang="en-GB" sz="800" b="0" i="0" u="none" strike="noStrike">
                          <a:solidFill>
                            <a:srgbClr val="264A60"/>
                          </a:solidFill>
                          <a:effectLst/>
                          <a:latin typeface="Arial" panose="020B0604020202020204" pitchFamily="34" charset="0"/>
                        </a:rPr>
                        <a:t>Smaller supermarket</a:t>
                      </a:r>
                    </a:p>
                  </a:txBody>
                  <a:tcPr marL="8048" marR="8048" marT="8048" marB="38629">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ctr"/>
                      <a:r>
                        <a:rPr lang="en-GB" sz="800" b="0" i="0" u="none" strike="noStrike" dirty="0">
                          <a:solidFill>
                            <a:srgbClr val="010205"/>
                          </a:solidFill>
                          <a:effectLst/>
                          <a:latin typeface="Arial" panose="020B0604020202020204" pitchFamily="34" charset="0"/>
                        </a:rPr>
                        <a:t>13.434</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Arial" panose="020B0604020202020204" pitchFamily="34" charset="0"/>
                        </a:rPr>
                        <a:t>0.000</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10205"/>
                          </a:solidFill>
                          <a:effectLst/>
                          <a:latin typeface="Arial" panose="020B0604020202020204" pitchFamily="34" charset="0"/>
                        </a:rPr>
                        <a:t>14.944</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Arial" panose="020B0604020202020204" pitchFamily="34" charset="0"/>
                        </a:rPr>
                        <a:t>0.000</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118863"/>
                  </a:ext>
                </a:extLst>
              </a:tr>
              <a:tr h="188315">
                <a:tc>
                  <a:txBody>
                    <a:bodyPr/>
                    <a:lstStyle/>
                    <a:p>
                      <a:pPr algn="l" fontAlgn="t"/>
                      <a:r>
                        <a:rPr lang="en-GB" sz="800" b="0" i="0" u="none" strike="noStrike">
                          <a:solidFill>
                            <a:srgbClr val="264A60"/>
                          </a:solidFill>
                          <a:effectLst/>
                          <a:latin typeface="Arial" panose="020B0604020202020204" pitchFamily="34" charset="0"/>
                        </a:rPr>
                        <a:t>Local/corner shop</a:t>
                      </a:r>
                    </a:p>
                  </a:txBody>
                  <a:tcPr marL="8048" marR="8048" marT="8048" marB="38629">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ctr"/>
                      <a:r>
                        <a:rPr lang="en-GB" sz="800" b="0" i="0" u="none" strike="noStrike">
                          <a:solidFill>
                            <a:srgbClr val="010205"/>
                          </a:solidFill>
                          <a:effectLst/>
                          <a:latin typeface="Arial" panose="020B0604020202020204" pitchFamily="34" charset="0"/>
                        </a:rPr>
                        <a:t>0.779</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10205"/>
                          </a:solidFill>
                          <a:effectLst/>
                          <a:latin typeface="Arial" panose="020B0604020202020204" pitchFamily="34" charset="0"/>
                        </a:rPr>
                        <a:t>0.377</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10205"/>
                          </a:solidFill>
                          <a:effectLst/>
                          <a:latin typeface="Arial" panose="020B0604020202020204" pitchFamily="34" charset="0"/>
                        </a:rPr>
                        <a:t>1.309</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10205"/>
                          </a:solidFill>
                          <a:effectLst/>
                          <a:latin typeface="Arial" panose="020B0604020202020204" pitchFamily="34" charset="0"/>
                        </a:rPr>
                        <a:t>0.253</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842282"/>
                  </a:ext>
                </a:extLst>
              </a:tr>
              <a:tr h="188315">
                <a:tc>
                  <a:txBody>
                    <a:bodyPr/>
                    <a:lstStyle/>
                    <a:p>
                      <a:pPr algn="l" fontAlgn="t"/>
                      <a:r>
                        <a:rPr lang="en-GB" sz="800" b="0" i="0" u="none" strike="noStrike">
                          <a:solidFill>
                            <a:srgbClr val="264A60"/>
                          </a:solidFill>
                          <a:effectLst/>
                          <a:latin typeface="Arial" panose="020B0604020202020204" pitchFamily="34" charset="0"/>
                        </a:rPr>
                        <a:t>Roadside stall</a:t>
                      </a:r>
                    </a:p>
                  </a:txBody>
                  <a:tcPr marL="8048" marR="8048" marT="8048" marB="38629">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ctr"/>
                      <a:r>
                        <a:rPr lang="en-GB" sz="800" b="0" i="0" u="none" strike="noStrike">
                          <a:solidFill>
                            <a:srgbClr val="010205"/>
                          </a:solidFill>
                          <a:effectLst/>
                          <a:latin typeface="Arial" panose="020B0604020202020204" pitchFamily="34" charset="0"/>
                        </a:rPr>
                        <a:t>1.586</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0.208</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10205"/>
                          </a:solidFill>
                          <a:effectLst/>
                          <a:latin typeface="Arial" panose="020B0604020202020204" pitchFamily="34" charset="0"/>
                        </a:rPr>
                        <a:t>2.456</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0.117</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948816"/>
                  </a:ext>
                </a:extLst>
              </a:tr>
              <a:tr h="188315">
                <a:tc>
                  <a:txBody>
                    <a:bodyPr/>
                    <a:lstStyle/>
                    <a:p>
                      <a:pPr algn="l" fontAlgn="t"/>
                      <a:r>
                        <a:rPr lang="en-GB" sz="800" b="0" i="0" u="none" strike="noStrike">
                          <a:solidFill>
                            <a:srgbClr val="264A60"/>
                          </a:solidFill>
                          <a:effectLst/>
                          <a:latin typeface="Arial" panose="020B0604020202020204" pitchFamily="34" charset="0"/>
                        </a:rPr>
                        <a:t>Independent seller</a:t>
                      </a:r>
                    </a:p>
                  </a:txBody>
                  <a:tcPr marL="8048" marR="8048" marT="8048" marB="38629">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ctr"/>
                      <a:r>
                        <a:rPr lang="en-GB" sz="800" b="0" i="0" u="none" strike="noStrike">
                          <a:solidFill>
                            <a:srgbClr val="010205"/>
                          </a:solidFill>
                          <a:effectLst/>
                          <a:latin typeface="Arial" panose="020B0604020202020204" pitchFamily="34" charset="0"/>
                        </a:rPr>
                        <a:t>1.008</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0.316</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2.822</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0.093</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369697"/>
                  </a:ext>
                </a:extLst>
              </a:tr>
              <a:tr h="188315">
                <a:tc>
                  <a:txBody>
                    <a:bodyPr/>
                    <a:lstStyle/>
                    <a:p>
                      <a:pPr algn="l" fontAlgn="t"/>
                      <a:r>
                        <a:rPr lang="en-GB" sz="800" b="0" i="0" u="none" strike="noStrike">
                          <a:solidFill>
                            <a:srgbClr val="264A60"/>
                          </a:solidFill>
                          <a:effectLst/>
                          <a:latin typeface="Arial" panose="020B0604020202020204" pitchFamily="34" charset="0"/>
                        </a:rPr>
                        <a:t>Market</a:t>
                      </a:r>
                    </a:p>
                  </a:txBody>
                  <a:tcPr marL="8048" marR="8048" marT="8048" marB="38629">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ctr"/>
                      <a:r>
                        <a:rPr lang="en-GB" sz="800" b="0" i="0" u="none" strike="noStrike">
                          <a:solidFill>
                            <a:srgbClr val="010205"/>
                          </a:solidFill>
                          <a:effectLst/>
                          <a:latin typeface="Arial" panose="020B0604020202020204" pitchFamily="34" charset="0"/>
                        </a:rPr>
                        <a:t>0.034</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10205"/>
                          </a:solidFill>
                          <a:effectLst/>
                          <a:latin typeface="Arial" panose="020B0604020202020204" pitchFamily="34" charset="0"/>
                        </a:rPr>
                        <a:t>0.854</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0.006</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0.940</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235577"/>
                  </a:ext>
                </a:extLst>
              </a:tr>
              <a:tr h="188315">
                <a:tc>
                  <a:txBody>
                    <a:bodyPr/>
                    <a:lstStyle/>
                    <a:p>
                      <a:pPr algn="l" fontAlgn="t"/>
                      <a:r>
                        <a:rPr lang="en-GB" sz="800" b="0" i="0" u="none" strike="noStrike">
                          <a:solidFill>
                            <a:srgbClr val="264A60"/>
                          </a:solidFill>
                          <a:effectLst/>
                          <a:latin typeface="Arial" panose="020B0604020202020204" pitchFamily="34" charset="0"/>
                        </a:rPr>
                        <a:t>Farm</a:t>
                      </a:r>
                    </a:p>
                  </a:txBody>
                  <a:tcPr marL="8048" marR="8048" marT="8048" marB="38629">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ctr"/>
                      <a:r>
                        <a:rPr lang="en-GB" sz="800" b="0" i="0" u="none" strike="noStrike">
                          <a:solidFill>
                            <a:srgbClr val="010205"/>
                          </a:solidFill>
                          <a:effectLst/>
                          <a:latin typeface="Arial" panose="020B0604020202020204" pitchFamily="34" charset="0"/>
                        </a:rPr>
                        <a:t>5.717</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10205"/>
                          </a:solidFill>
                          <a:effectLst/>
                          <a:latin typeface="Arial" panose="020B0604020202020204" pitchFamily="34" charset="0"/>
                        </a:rPr>
                        <a:t>0.017</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4.166</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0.041</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641937"/>
                  </a:ext>
                </a:extLst>
              </a:tr>
              <a:tr h="188315">
                <a:tc>
                  <a:txBody>
                    <a:bodyPr/>
                    <a:lstStyle/>
                    <a:p>
                      <a:pPr algn="l" fontAlgn="t"/>
                      <a:r>
                        <a:rPr lang="en-GB" sz="800" b="0" i="0" u="none" strike="noStrike">
                          <a:solidFill>
                            <a:srgbClr val="264A60"/>
                          </a:solidFill>
                          <a:effectLst/>
                          <a:latin typeface="Arial" panose="020B0604020202020204" pitchFamily="34" charset="0"/>
                        </a:rPr>
                        <a:t>Home delivery</a:t>
                      </a:r>
                    </a:p>
                  </a:txBody>
                  <a:tcPr marL="8048" marR="8048" marT="8048" marB="38629">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ctr"/>
                      <a:r>
                        <a:rPr lang="en-GB" sz="800" b="0" i="0" u="none" strike="noStrike">
                          <a:solidFill>
                            <a:srgbClr val="010205"/>
                          </a:solidFill>
                          <a:effectLst/>
                          <a:latin typeface="Arial" panose="020B0604020202020204" pitchFamily="34" charset="0"/>
                        </a:rPr>
                        <a:t>0.313</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10205"/>
                          </a:solidFill>
                          <a:effectLst/>
                          <a:latin typeface="Arial" panose="020B0604020202020204" pitchFamily="34" charset="0"/>
                        </a:rPr>
                        <a:t>0.576</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0.909</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0.340</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203009"/>
                  </a:ext>
                </a:extLst>
              </a:tr>
              <a:tr h="188315">
                <a:tc>
                  <a:txBody>
                    <a:bodyPr/>
                    <a:lstStyle/>
                    <a:p>
                      <a:pPr algn="l" fontAlgn="t"/>
                      <a:r>
                        <a:rPr lang="en-GB" sz="800" b="0" i="0" u="none" strike="noStrike" dirty="0">
                          <a:solidFill>
                            <a:srgbClr val="264A60"/>
                          </a:solidFill>
                          <a:effectLst/>
                          <a:latin typeface="Arial" panose="020B0604020202020204" pitchFamily="34" charset="0"/>
                        </a:rPr>
                        <a:t>Other shops</a:t>
                      </a:r>
                    </a:p>
                  </a:txBody>
                  <a:tcPr marL="8048" marR="8048" marT="8048" marB="38629">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ctr"/>
                      <a:r>
                        <a:rPr lang="en-GB" sz="800" b="0" i="0" u="none" strike="noStrike" dirty="0">
                          <a:solidFill>
                            <a:srgbClr val="010205"/>
                          </a:solidFill>
                          <a:effectLst/>
                          <a:latin typeface="Arial" panose="020B0604020202020204" pitchFamily="34" charset="0"/>
                        </a:rPr>
                        <a:t>0.519</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10205"/>
                          </a:solidFill>
                          <a:effectLst/>
                          <a:latin typeface="Arial" panose="020B0604020202020204" pitchFamily="34" charset="0"/>
                        </a:rPr>
                        <a:t>0.472</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4.772</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0.029</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113214"/>
                  </a:ext>
                </a:extLst>
              </a:tr>
              <a:tr h="188315">
                <a:tc>
                  <a:txBody>
                    <a:bodyPr/>
                    <a:lstStyle/>
                    <a:p>
                      <a:pPr algn="l" fontAlgn="t"/>
                      <a:r>
                        <a:rPr lang="en-GB" sz="800" b="0" i="0" u="none" strike="noStrike">
                          <a:solidFill>
                            <a:srgbClr val="264A60"/>
                          </a:solidFill>
                          <a:effectLst/>
                          <a:latin typeface="Arial" panose="020B0604020202020204" pitchFamily="34" charset="0"/>
                        </a:rPr>
                        <a:t>Online shopping</a:t>
                      </a:r>
                    </a:p>
                  </a:txBody>
                  <a:tcPr marL="8048" marR="8048" marT="8048" marB="38629">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ctr"/>
                      <a:r>
                        <a:rPr lang="en-GB" sz="800" b="0" i="0" u="none" strike="noStrike">
                          <a:solidFill>
                            <a:srgbClr val="010205"/>
                          </a:solidFill>
                          <a:effectLst/>
                          <a:latin typeface="Arial" panose="020B0604020202020204" pitchFamily="34" charset="0"/>
                        </a:rPr>
                        <a:t>7.582</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Arial" panose="020B0604020202020204" pitchFamily="34" charset="0"/>
                        </a:rPr>
                        <a:t>0.006</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8.277</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Arial" panose="020B0604020202020204" pitchFamily="34" charset="0"/>
                        </a:rPr>
                        <a:t>0.004</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488657"/>
                  </a:ext>
                </a:extLst>
              </a:tr>
              <a:tr h="188315">
                <a:tc>
                  <a:txBody>
                    <a:bodyPr/>
                    <a:lstStyle/>
                    <a:p>
                      <a:pPr algn="l" fontAlgn="t"/>
                      <a:r>
                        <a:rPr lang="en-GB" sz="800" b="0" i="0" u="none" strike="noStrike">
                          <a:solidFill>
                            <a:srgbClr val="264A60"/>
                          </a:solidFill>
                          <a:effectLst/>
                          <a:latin typeface="Arial" panose="020B0604020202020204" pitchFamily="34" charset="0"/>
                        </a:rPr>
                        <a:t>Organic shops</a:t>
                      </a:r>
                    </a:p>
                  </a:txBody>
                  <a:tcPr marL="8048" marR="8048" marT="8048" marB="38629">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ctr"/>
                      <a:r>
                        <a:rPr lang="en-GB" sz="800" b="0" i="0" u="none" strike="noStrike">
                          <a:solidFill>
                            <a:srgbClr val="010205"/>
                          </a:solidFill>
                          <a:effectLst/>
                          <a:latin typeface="Arial" panose="020B0604020202020204" pitchFamily="34" charset="0"/>
                        </a:rPr>
                        <a:t>0.223</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10205"/>
                          </a:solidFill>
                          <a:effectLst/>
                          <a:latin typeface="Arial" panose="020B0604020202020204" pitchFamily="34" charset="0"/>
                        </a:rPr>
                        <a:t>0.637</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0.375</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10205"/>
                          </a:solidFill>
                          <a:effectLst/>
                          <a:latin typeface="Arial" panose="020B0604020202020204" pitchFamily="34" charset="0"/>
                        </a:rPr>
                        <a:t>0.540</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154235"/>
                  </a:ext>
                </a:extLst>
              </a:tr>
              <a:tr h="188315">
                <a:tc>
                  <a:txBody>
                    <a:bodyPr/>
                    <a:lstStyle/>
                    <a:p>
                      <a:pPr algn="l" fontAlgn="t"/>
                      <a:r>
                        <a:rPr lang="en-GB" sz="800" b="0" i="0" u="none" strike="noStrike">
                          <a:solidFill>
                            <a:srgbClr val="264A60"/>
                          </a:solidFill>
                          <a:effectLst/>
                          <a:latin typeface="Arial" panose="020B0604020202020204" pitchFamily="34" charset="0"/>
                        </a:rPr>
                        <a:t>grow my own food</a:t>
                      </a:r>
                    </a:p>
                  </a:txBody>
                  <a:tcPr marL="8048" marR="8048" marT="8048" marB="38629">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ctr"/>
                      <a:r>
                        <a:rPr lang="en-GB" sz="800" b="0" i="0" u="none" strike="noStrike">
                          <a:solidFill>
                            <a:srgbClr val="010205"/>
                          </a:solidFill>
                          <a:effectLst/>
                          <a:latin typeface="Arial" panose="020B0604020202020204" pitchFamily="34" charset="0"/>
                        </a:rPr>
                        <a:t>2.688</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10205"/>
                          </a:solidFill>
                          <a:effectLst/>
                          <a:latin typeface="Arial" panose="020B0604020202020204" pitchFamily="34" charset="0"/>
                        </a:rPr>
                        <a:t>0.101</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5.247</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0.022</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682147"/>
                  </a:ext>
                </a:extLst>
              </a:tr>
              <a:tr h="188315">
                <a:tc>
                  <a:txBody>
                    <a:bodyPr/>
                    <a:lstStyle/>
                    <a:p>
                      <a:pPr algn="l" fontAlgn="t"/>
                      <a:r>
                        <a:rPr lang="en-US" sz="800" b="0" i="0" u="none" strike="noStrike">
                          <a:solidFill>
                            <a:srgbClr val="264A60"/>
                          </a:solidFill>
                          <a:effectLst/>
                          <a:latin typeface="Arial" panose="020B0604020202020204" pitchFamily="34" charset="0"/>
                        </a:rPr>
                        <a:t>Given by family or friends</a:t>
                      </a:r>
                    </a:p>
                  </a:txBody>
                  <a:tcPr marL="8048" marR="8048" marT="8048" marB="38629">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ctr"/>
                      <a:r>
                        <a:rPr lang="en-GB" sz="800" b="0" i="0" u="none" strike="noStrike">
                          <a:solidFill>
                            <a:srgbClr val="010205"/>
                          </a:solidFill>
                          <a:effectLst/>
                          <a:latin typeface="Arial" panose="020B0604020202020204" pitchFamily="34" charset="0"/>
                        </a:rPr>
                        <a:t>2.309</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10205"/>
                          </a:solidFill>
                          <a:effectLst/>
                          <a:latin typeface="Arial" panose="020B0604020202020204" pitchFamily="34" charset="0"/>
                        </a:rPr>
                        <a:t>0.129</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2.614</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0.106</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37121"/>
                  </a:ext>
                </a:extLst>
              </a:tr>
              <a:tr h="188315">
                <a:tc>
                  <a:txBody>
                    <a:bodyPr/>
                    <a:lstStyle/>
                    <a:p>
                      <a:pPr algn="l" fontAlgn="t"/>
                      <a:r>
                        <a:rPr lang="en-GB" sz="800" b="0" i="0" u="none" strike="noStrike" dirty="0">
                          <a:solidFill>
                            <a:srgbClr val="264A60"/>
                          </a:solidFill>
                          <a:effectLst/>
                          <a:latin typeface="Arial" panose="020B0604020202020204" pitchFamily="34" charset="0"/>
                        </a:rPr>
                        <a:t>No. Participants</a:t>
                      </a:r>
                    </a:p>
                  </a:txBody>
                  <a:tcPr marL="8048" marR="8048" marT="8048" marB="38629">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gridSpan="2">
                  <a:txBody>
                    <a:bodyPr/>
                    <a:lstStyle/>
                    <a:p>
                      <a:pPr algn="ctr" fontAlgn="ctr"/>
                      <a:r>
                        <a:rPr lang="en-GB" sz="800" b="0" i="0" u="none" strike="noStrike">
                          <a:solidFill>
                            <a:srgbClr val="010205"/>
                          </a:solidFill>
                          <a:effectLst/>
                          <a:latin typeface="Arial" panose="020B0604020202020204" pitchFamily="34" charset="0"/>
                        </a:rPr>
                        <a:t>3430</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800" b="0" i="0" u="none" strike="noStrike" dirty="0">
                          <a:solidFill>
                            <a:srgbClr val="010205"/>
                          </a:solidFill>
                          <a:effectLst/>
                          <a:latin typeface="Arial" panose="020B0604020202020204" pitchFamily="34" charset="0"/>
                        </a:rPr>
                        <a:t>3430</a:t>
                      </a:r>
                    </a:p>
                  </a:txBody>
                  <a:tcPr marL="8048" marR="8048" marT="8048" marB="386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90987998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937700934"/>
              </p:ext>
            </p:extLst>
          </p:nvPr>
        </p:nvGraphicFramePr>
        <p:xfrm>
          <a:off x="923947" y="5415492"/>
          <a:ext cx="4431999" cy="1192481"/>
        </p:xfrm>
        <a:graphic>
          <a:graphicData uri="http://schemas.openxmlformats.org/drawingml/2006/table">
            <a:tbl>
              <a:tblPr/>
              <a:tblGrid>
                <a:gridCol w="1395921">
                  <a:extLst>
                    <a:ext uri="{9D8B030D-6E8A-4147-A177-3AD203B41FA5}">
                      <a16:colId xmlns:a16="http://schemas.microsoft.com/office/drawing/2014/main" val="4101969450"/>
                    </a:ext>
                  </a:extLst>
                </a:gridCol>
                <a:gridCol w="515876">
                  <a:extLst>
                    <a:ext uri="{9D8B030D-6E8A-4147-A177-3AD203B41FA5}">
                      <a16:colId xmlns:a16="http://schemas.microsoft.com/office/drawing/2014/main" val="1214555743"/>
                    </a:ext>
                  </a:extLst>
                </a:gridCol>
                <a:gridCol w="470344">
                  <a:extLst>
                    <a:ext uri="{9D8B030D-6E8A-4147-A177-3AD203B41FA5}">
                      <a16:colId xmlns:a16="http://schemas.microsoft.com/office/drawing/2014/main" val="3123237311"/>
                    </a:ext>
                  </a:extLst>
                </a:gridCol>
                <a:gridCol w="638826">
                  <a:extLst>
                    <a:ext uri="{9D8B030D-6E8A-4147-A177-3AD203B41FA5}">
                      <a16:colId xmlns:a16="http://schemas.microsoft.com/office/drawing/2014/main" val="2495943228"/>
                    </a:ext>
                  </a:extLst>
                </a:gridCol>
                <a:gridCol w="470344">
                  <a:extLst>
                    <a:ext uri="{9D8B030D-6E8A-4147-A177-3AD203B41FA5}">
                      <a16:colId xmlns:a16="http://schemas.microsoft.com/office/drawing/2014/main" val="273224949"/>
                    </a:ext>
                  </a:extLst>
                </a:gridCol>
                <a:gridCol w="470344">
                  <a:extLst>
                    <a:ext uri="{9D8B030D-6E8A-4147-A177-3AD203B41FA5}">
                      <a16:colId xmlns:a16="http://schemas.microsoft.com/office/drawing/2014/main" val="1088889979"/>
                    </a:ext>
                  </a:extLst>
                </a:gridCol>
                <a:gridCol w="470344">
                  <a:extLst>
                    <a:ext uri="{9D8B030D-6E8A-4147-A177-3AD203B41FA5}">
                      <a16:colId xmlns:a16="http://schemas.microsoft.com/office/drawing/2014/main" val="497612414"/>
                    </a:ext>
                  </a:extLst>
                </a:gridCol>
              </a:tblGrid>
              <a:tr h="219462">
                <a:tc gridSpan="7">
                  <a:txBody>
                    <a:bodyPr/>
                    <a:lstStyle/>
                    <a:p>
                      <a:pPr algn="ctr" fontAlgn="ctr"/>
                      <a:r>
                        <a:rPr lang="en-US" sz="1100" b="1" i="0" u="none" strike="noStrike" dirty="0">
                          <a:solidFill>
                            <a:srgbClr val="000000"/>
                          </a:solidFill>
                          <a:effectLst/>
                          <a:latin typeface="Arial" panose="020B0604020202020204" pitchFamily="34" charset="0"/>
                        </a:rPr>
                        <a:t>Mean (%) of perceived bought food waste</a:t>
                      </a:r>
                    </a:p>
                  </a:txBody>
                  <a:tcPr marL="9525" marR="9525" marT="9525" anchor="ctr">
                    <a:lnL>
                      <a:noFill/>
                    </a:lnL>
                    <a:lnR w="6350" cap="flat" cmpd="sng" algn="ctr">
                      <a:noFill/>
                      <a:prstDash val="solid"/>
                      <a:round/>
                      <a:headEnd type="none" w="med" len="med"/>
                      <a:tailEnd type="none" w="med" len="med"/>
                    </a:lnR>
                    <a:lnT>
                      <a:noFill/>
                    </a:lnT>
                    <a:lnB>
                      <a:noFill/>
                    </a:lnB>
                    <a:solidFill>
                      <a:srgbClr val="FFFFFF"/>
                    </a:solidFill>
                  </a:tcPr>
                </a:tc>
                <a:tc hMerge="1">
                  <a:txBody>
                    <a:bodyPr/>
                    <a:lstStyle/>
                    <a:p>
                      <a:endParaRPr lang="en-GB"/>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lnL>
                      <a:noFill/>
                    </a:lnL>
                    <a:lnR w="6350" cap="flat" cmpd="sng" algn="ctr">
                      <a:no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1611237"/>
                  </a:ext>
                </a:extLst>
              </a:tr>
              <a:tr h="170999">
                <a:tc>
                  <a:txBody>
                    <a:bodyPr/>
                    <a:lstStyle/>
                    <a:p>
                      <a:pPr algn="l" fontAlgn="ctr"/>
                      <a:endParaRPr lang="en-GB" sz="800" b="0" i="0" u="none" strike="noStrike" dirty="0">
                        <a:solidFill>
                          <a:srgbClr val="000000"/>
                        </a:solidFill>
                        <a:effectLst/>
                        <a:latin typeface="Arial" panose="020B0604020202020204" pitchFamily="34" charset="0"/>
                      </a:endParaRPr>
                    </a:p>
                  </a:txBody>
                  <a:tcPr marL="8922" marR="8922" marT="8922" marB="42824"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GB" sz="800" b="1" i="0" u="none" strike="noStrike" dirty="0">
                          <a:solidFill>
                            <a:srgbClr val="000000"/>
                          </a:solidFill>
                          <a:effectLst/>
                          <a:latin typeface="Arial" panose="020B0604020202020204" pitchFamily="34" charset="0"/>
                        </a:rPr>
                        <a:t>Beef</a:t>
                      </a:r>
                    </a:p>
                  </a:txBody>
                  <a:tcPr marL="8922" marR="8922" marT="8922" marB="42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lgn="ctr" fontAlgn="ctr"/>
                      <a:r>
                        <a:rPr lang="en-GB" sz="800" b="1" i="0" u="none" strike="noStrike" dirty="0">
                          <a:solidFill>
                            <a:srgbClr val="000000"/>
                          </a:solidFill>
                          <a:effectLst/>
                          <a:latin typeface="Arial" panose="020B0604020202020204" pitchFamily="34" charset="0"/>
                        </a:rPr>
                        <a:t>Chicken</a:t>
                      </a:r>
                    </a:p>
                  </a:txBody>
                  <a:tcPr marL="8922" marR="8922" marT="8922" marB="42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lgn="ctr" fontAlgn="ctr"/>
                      <a:r>
                        <a:rPr lang="en-GB" sz="800" b="1" i="0" u="none" strike="noStrike" dirty="0" smtClean="0">
                          <a:solidFill>
                            <a:srgbClr val="000000"/>
                          </a:solidFill>
                          <a:effectLst/>
                          <a:latin typeface="Arial" panose="020B0604020202020204" pitchFamily="34" charset="0"/>
                        </a:rPr>
                        <a:t>No. Participants</a:t>
                      </a:r>
                      <a:endParaRPr lang="en-GB" sz="800" b="1" i="0" u="none" strike="noStrike" dirty="0">
                        <a:solidFill>
                          <a:srgbClr val="000000"/>
                        </a:solidFill>
                        <a:effectLst/>
                        <a:latin typeface="Arial" panose="020B0604020202020204" pitchFamily="34" charset="0"/>
                      </a:endParaRPr>
                    </a:p>
                  </a:txBody>
                  <a:tcPr marL="8922" marR="8922" marT="8922" marB="42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GB" sz="800" b="1" i="0" u="none" strike="noStrike" dirty="0">
                        <a:solidFill>
                          <a:srgbClr val="000000"/>
                        </a:solidFill>
                        <a:effectLst/>
                        <a:latin typeface="Arial" panose="020B0604020202020204" pitchFamily="34" charset="0"/>
                      </a:endParaRPr>
                    </a:p>
                  </a:txBody>
                  <a:tcPr marL="8922" marR="8922" marT="8922" marB="42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9409883"/>
                  </a:ext>
                </a:extLst>
              </a:tr>
              <a:tr h="189450">
                <a:tc>
                  <a:txBody>
                    <a:bodyPr/>
                    <a:lstStyle/>
                    <a:p>
                      <a:pPr algn="l" fontAlgn="b"/>
                      <a:r>
                        <a:rPr lang="en-GB" sz="800" b="0" i="0" u="none" strike="noStrike">
                          <a:solidFill>
                            <a:srgbClr val="264A60"/>
                          </a:solidFill>
                          <a:effectLst/>
                          <a:latin typeface="Arial" panose="020B0604020202020204" pitchFamily="34" charset="0"/>
                        </a:rPr>
                        <a:t>Source</a:t>
                      </a:r>
                    </a:p>
                  </a:txBody>
                  <a:tcPr marL="8922" marR="8922" marT="8922" marB="42824" anchor="b">
                    <a:lnL>
                      <a:noFill/>
                    </a:lnL>
                    <a:lnR w="6350" cap="flat" cmpd="sng" algn="ctr">
                      <a:solidFill>
                        <a:srgbClr val="000000"/>
                      </a:solidFill>
                      <a:prstDash val="solid"/>
                      <a:round/>
                      <a:headEnd type="none" w="med" len="med"/>
                      <a:tailEnd type="none" w="med" len="med"/>
                    </a:lnR>
                    <a:lnT>
                      <a:noFill/>
                    </a:lnT>
                    <a:lnB w="6350" cap="flat" cmpd="sng" algn="ctr">
                      <a:solidFill>
                        <a:srgbClr val="AEAEAE"/>
                      </a:solidFill>
                      <a:prstDash val="solid"/>
                      <a:round/>
                      <a:headEnd type="none" w="med" len="med"/>
                      <a:tailEnd type="none" w="med" len="med"/>
                    </a:lnB>
                  </a:tcPr>
                </a:tc>
                <a:tc>
                  <a:txBody>
                    <a:bodyPr/>
                    <a:lstStyle/>
                    <a:p>
                      <a:pPr algn="ctr" fontAlgn="b"/>
                      <a:r>
                        <a:rPr lang="en-GB" sz="800" b="1" i="0" u="none" strike="noStrike" dirty="0">
                          <a:solidFill>
                            <a:srgbClr val="000000"/>
                          </a:solidFill>
                          <a:effectLst/>
                          <a:latin typeface="Arial" panose="020B0604020202020204" pitchFamily="34" charset="0"/>
                        </a:rPr>
                        <a:t>No</a:t>
                      </a:r>
                    </a:p>
                  </a:txBody>
                  <a:tcPr marL="8922" marR="8922" marT="8922" marB="4282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1" i="0" u="none" strike="noStrike">
                          <a:solidFill>
                            <a:srgbClr val="000000"/>
                          </a:solidFill>
                          <a:effectLst/>
                          <a:latin typeface="Arial" panose="020B0604020202020204" pitchFamily="34" charset="0"/>
                        </a:rPr>
                        <a:t>Yes</a:t>
                      </a:r>
                    </a:p>
                  </a:txBody>
                  <a:tcPr marL="8922" marR="8922" marT="8922" marB="4282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1" i="0" u="none" strike="noStrike">
                          <a:solidFill>
                            <a:srgbClr val="000000"/>
                          </a:solidFill>
                          <a:effectLst/>
                          <a:latin typeface="Arial" panose="020B0604020202020204" pitchFamily="34" charset="0"/>
                        </a:rPr>
                        <a:t>No</a:t>
                      </a:r>
                    </a:p>
                  </a:txBody>
                  <a:tcPr marL="8922" marR="8922" marT="8922" marB="4282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1" i="0" u="none" strike="noStrike">
                          <a:solidFill>
                            <a:srgbClr val="000000"/>
                          </a:solidFill>
                          <a:effectLst/>
                          <a:latin typeface="Arial" panose="020B0604020202020204" pitchFamily="34" charset="0"/>
                        </a:rPr>
                        <a:t>Yes</a:t>
                      </a:r>
                    </a:p>
                  </a:txBody>
                  <a:tcPr marL="8922" marR="8922" marT="8922" marB="4282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1" i="0" u="none" strike="noStrike" dirty="0">
                          <a:solidFill>
                            <a:srgbClr val="000000"/>
                          </a:solidFill>
                          <a:effectLst/>
                          <a:latin typeface="Arial" panose="020B0604020202020204" pitchFamily="34" charset="0"/>
                        </a:rPr>
                        <a:t>No</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Arial" panose="020B0604020202020204" pitchFamily="34" charset="0"/>
                        </a:rPr>
                        <a:t>Yes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692375"/>
                  </a:ext>
                </a:extLst>
              </a:tr>
              <a:tr h="205560">
                <a:tc>
                  <a:txBody>
                    <a:bodyPr/>
                    <a:lstStyle/>
                    <a:p>
                      <a:pPr algn="l" fontAlgn="t"/>
                      <a:r>
                        <a:rPr lang="en-GB" sz="800" b="0" i="0" u="none" strike="noStrike" dirty="0">
                          <a:solidFill>
                            <a:srgbClr val="264A60"/>
                          </a:solidFill>
                          <a:effectLst/>
                          <a:latin typeface="Arial" panose="020B0604020202020204" pitchFamily="34" charset="0"/>
                        </a:rPr>
                        <a:t>Large supermarket</a:t>
                      </a:r>
                    </a:p>
                  </a:txBody>
                  <a:tcPr marL="8922" marR="8922" marT="8922" marB="42824">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ctr"/>
                      <a:r>
                        <a:rPr lang="en-GB" sz="800" b="1" i="0" u="none" strike="noStrike" dirty="0">
                          <a:solidFill>
                            <a:srgbClr val="FF0000"/>
                          </a:solidFill>
                          <a:effectLst/>
                          <a:latin typeface="Arial" panose="020B0604020202020204" pitchFamily="34" charset="0"/>
                        </a:rPr>
                        <a:t>20.530</a:t>
                      </a:r>
                    </a:p>
                  </a:txBody>
                  <a:tcPr marL="8922" marR="8922" marT="8922" marB="42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Arial" panose="020B0604020202020204" pitchFamily="34" charset="0"/>
                        </a:rPr>
                        <a:t>15.780</a:t>
                      </a:r>
                    </a:p>
                  </a:txBody>
                  <a:tcPr marL="8922" marR="8922" marT="8922" marB="42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Arial" panose="020B0604020202020204" pitchFamily="34" charset="0"/>
                        </a:rPr>
                        <a:t>20.720</a:t>
                      </a:r>
                    </a:p>
                  </a:txBody>
                  <a:tcPr marL="8922" marR="8922" marT="8922" marB="42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10205"/>
                          </a:solidFill>
                          <a:effectLst/>
                          <a:latin typeface="Arial" panose="020B0604020202020204" pitchFamily="34" charset="0"/>
                        </a:rPr>
                        <a:t>16.500</a:t>
                      </a:r>
                    </a:p>
                  </a:txBody>
                  <a:tcPr marL="8922" marR="8922" marT="8922" marB="42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Arial" panose="020B0604020202020204" pitchFamily="34" charset="0"/>
                        </a:rPr>
                        <a:t>1020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Arial" panose="020B0604020202020204" pitchFamily="34" charset="0"/>
                        </a:rPr>
                        <a:t>2695</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457317"/>
                  </a:ext>
                </a:extLst>
              </a:tr>
              <a:tr h="205560">
                <a:tc>
                  <a:txBody>
                    <a:bodyPr/>
                    <a:lstStyle/>
                    <a:p>
                      <a:pPr algn="l" fontAlgn="t"/>
                      <a:r>
                        <a:rPr lang="en-GB" sz="800" b="0" i="0" u="none" strike="noStrike">
                          <a:solidFill>
                            <a:srgbClr val="264A60"/>
                          </a:solidFill>
                          <a:effectLst/>
                          <a:latin typeface="Arial" panose="020B0604020202020204" pitchFamily="34" charset="0"/>
                        </a:rPr>
                        <a:t>Smaller supermarket</a:t>
                      </a:r>
                    </a:p>
                  </a:txBody>
                  <a:tcPr marL="8922" marR="8922" marT="8922" marB="42824">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ctr"/>
                      <a:r>
                        <a:rPr lang="en-GB" sz="800" b="1" i="0" u="none" strike="noStrike">
                          <a:solidFill>
                            <a:srgbClr val="FF0000"/>
                          </a:solidFill>
                          <a:effectLst/>
                          <a:latin typeface="Arial" panose="020B0604020202020204" pitchFamily="34" charset="0"/>
                        </a:rPr>
                        <a:t>19.080</a:t>
                      </a:r>
                    </a:p>
                  </a:txBody>
                  <a:tcPr marL="8922" marR="8922" marT="8922" marB="42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Arial" panose="020B0604020202020204" pitchFamily="34" charset="0"/>
                        </a:rPr>
                        <a:t>15.760</a:t>
                      </a:r>
                    </a:p>
                  </a:txBody>
                  <a:tcPr marL="8922" marR="8922" marT="8922" marB="42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0000"/>
                          </a:solidFill>
                          <a:effectLst/>
                          <a:latin typeface="Arial" panose="020B0604020202020204" pitchFamily="34" charset="0"/>
                        </a:rPr>
                        <a:t>19.840</a:t>
                      </a:r>
                    </a:p>
                  </a:txBody>
                  <a:tcPr marL="8922" marR="8922" marT="8922" marB="42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10205"/>
                          </a:solidFill>
                          <a:effectLst/>
                          <a:latin typeface="Arial" panose="020B0604020202020204" pitchFamily="34" charset="0"/>
                        </a:rPr>
                        <a:t>16.240</a:t>
                      </a:r>
                    </a:p>
                  </a:txBody>
                  <a:tcPr marL="8922" marR="8922" marT="8922" marB="42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Arial" panose="020B0604020202020204" pitchFamily="34" charset="0"/>
                        </a:rPr>
                        <a:t>1453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10205"/>
                          </a:solidFill>
                          <a:effectLst/>
                          <a:latin typeface="Arial" panose="020B0604020202020204" pitchFamily="34" charset="0"/>
                        </a:rPr>
                        <a:t>2262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290823"/>
                  </a:ext>
                </a:extLst>
              </a:tr>
              <a:tr h="189450">
                <a:tc>
                  <a:txBody>
                    <a:bodyPr/>
                    <a:lstStyle/>
                    <a:p>
                      <a:pPr algn="l" fontAlgn="t"/>
                      <a:r>
                        <a:rPr lang="en-GB" sz="800" b="0" i="0" u="none" strike="noStrike" dirty="0">
                          <a:solidFill>
                            <a:srgbClr val="264A60"/>
                          </a:solidFill>
                          <a:effectLst/>
                          <a:latin typeface="Arial" panose="020B0604020202020204" pitchFamily="34" charset="0"/>
                        </a:rPr>
                        <a:t>Online shopping</a:t>
                      </a:r>
                    </a:p>
                  </a:txBody>
                  <a:tcPr marL="8922" marR="8922" marT="8922" marB="42824">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ctr"/>
                      <a:r>
                        <a:rPr lang="en-GB" sz="800" b="0" i="0" u="none" strike="noStrike">
                          <a:solidFill>
                            <a:srgbClr val="010205"/>
                          </a:solidFill>
                          <a:effectLst/>
                          <a:latin typeface="Arial" panose="020B0604020202020204" pitchFamily="34" charset="0"/>
                        </a:rPr>
                        <a:t>16.430</a:t>
                      </a:r>
                    </a:p>
                  </a:txBody>
                  <a:tcPr marL="8922" marR="8922" marT="8922" marB="42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Arial" panose="020B0604020202020204" pitchFamily="34" charset="0"/>
                        </a:rPr>
                        <a:t>19.050</a:t>
                      </a:r>
                    </a:p>
                  </a:txBody>
                  <a:tcPr marL="8922" marR="8922" marT="8922" marB="42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10205"/>
                          </a:solidFill>
                          <a:effectLst/>
                          <a:latin typeface="Arial" panose="020B0604020202020204" pitchFamily="34" charset="0"/>
                        </a:rPr>
                        <a:t>16.940</a:t>
                      </a:r>
                    </a:p>
                  </a:txBody>
                  <a:tcPr marL="8922" marR="8922" marT="8922" marB="42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0000"/>
                          </a:solidFill>
                          <a:effectLst/>
                          <a:latin typeface="Arial" panose="020B0604020202020204" pitchFamily="34" charset="0"/>
                        </a:rPr>
                        <a:t>19.910</a:t>
                      </a:r>
                    </a:p>
                  </a:txBody>
                  <a:tcPr marL="8922" marR="8922" marT="8922" marB="42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10205"/>
                          </a:solidFill>
                          <a:effectLst/>
                          <a:latin typeface="Arial" panose="020B0604020202020204" pitchFamily="34" charset="0"/>
                        </a:rPr>
                        <a:t>2907</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10205"/>
                          </a:solidFill>
                          <a:effectLst/>
                          <a:latin typeface="Arial" panose="020B0604020202020204" pitchFamily="34" charset="0"/>
                        </a:rPr>
                        <a:t>808</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48831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933051743"/>
              </p:ext>
            </p:extLst>
          </p:nvPr>
        </p:nvGraphicFramePr>
        <p:xfrm>
          <a:off x="6831032" y="3273959"/>
          <a:ext cx="3289533" cy="1676400"/>
        </p:xfrm>
        <a:graphic>
          <a:graphicData uri="http://schemas.openxmlformats.org/drawingml/2006/table">
            <a:tbl>
              <a:tblPr/>
              <a:tblGrid>
                <a:gridCol w="1687591">
                  <a:extLst>
                    <a:ext uri="{9D8B030D-6E8A-4147-A177-3AD203B41FA5}">
                      <a16:colId xmlns:a16="http://schemas.microsoft.com/office/drawing/2014/main" val="3134086827"/>
                    </a:ext>
                  </a:extLst>
                </a:gridCol>
                <a:gridCol w="904066">
                  <a:extLst>
                    <a:ext uri="{9D8B030D-6E8A-4147-A177-3AD203B41FA5}">
                      <a16:colId xmlns:a16="http://schemas.microsoft.com/office/drawing/2014/main" val="3315641183"/>
                    </a:ext>
                  </a:extLst>
                </a:gridCol>
                <a:gridCol w="697876">
                  <a:extLst>
                    <a:ext uri="{9D8B030D-6E8A-4147-A177-3AD203B41FA5}">
                      <a16:colId xmlns:a16="http://schemas.microsoft.com/office/drawing/2014/main" val="1166703236"/>
                    </a:ext>
                  </a:extLst>
                </a:gridCol>
              </a:tblGrid>
              <a:tr h="96203">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rgbClr val="000000"/>
                          </a:solidFill>
                          <a:effectLst/>
                          <a:latin typeface="Arial" panose="020B0604020202020204" pitchFamily="34" charset="0"/>
                        </a:rPr>
                        <a:t>Mean (%) of perceived bought food waste by how often food is eaten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GB" sz="900" b="1" i="0" u="none" strike="noStrike" dirty="0">
                        <a:solidFill>
                          <a:srgbClr val="000000"/>
                        </a:solidFill>
                        <a:effectLst/>
                        <a:latin typeface="Arial" panose="020B060402020202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GB" sz="900" b="1" i="0" u="none" strike="noStrike" dirty="0">
                        <a:solidFill>
                          <a:srgbClr val="000000"/>
                        </a:solidFill>
                        <a:effectLst/>
                        <a:latin typeface="Arial" panose="020B060402020202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661182"/>
                  </a:ext>
                </a:extLst>
              </a:tr>
              <a:tr h="0">
                <a:tc>
                  <a:txBody>
                    <a:bodyPr/>
                    <a:lstStyle/>
                    <a:p>
                      <a:pPr algn="l" fontAlgn="ctr"/>
                      <a:r>
                        <a:rPr lang="en-GB" sz="900" b="0" i="0" u="none" strike="noStrike" dirty="0">
                          <a:solidFill>
                            <a:srgbClr val="264A60"/>
                          </a:solidFill>
                          <a:effectLst/>
                          <a:latin typeface="Arial" panose="020B0604020202020204" pitchFamily="34" charset="0"/>
                        </a:rPr>
                        <a:t>Source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Arial" panose="020B0604020202020204" pitchFamily="34" charset="0"/>
                        </a:rPr>
                        <a:t>Beef</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dirty="0">
                          <a:solidFill>
                            <a:srgbClr val="000000"/>
                          </a:solidFill>
                          <a:effectLst/>
                          <a:latin typeface="Arial" panose="020B0604020202020204" pitchFamily="34" charset="0"/>
                        </a:rPr>
                        <a:t>Chicken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8661843"/>
                  </a:ext>
                </a:extLst>
              </a:tr>
              <a:tr h="190500">
                <a:tc>
                  <a:txBody>
                    <a:bodyPr/>
                    <a:lstStyle/>
                    <a:p>
                      <a:pPr algn="l" fontAlgn="ctr"/>
                      <a:r>
                        <a:rPr lang="en-US" sz="900" b="0" i="0" u="none" strike="noStrike" dirty="0">
                          <a:solidFill>
                            <a:srgbClr val="264A60"/>
                          </a:solidFill>
                          <a:effectLst/>
                          <a:latin typeface="Arial" panose="020B0604020202020204" pitchFamily="34" charset="0"/>
                        </a:rPr>
                        <a:t>Less than once a month</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0" i="0" u="none" strike="noStrike">
                          <a:solidFill>
                            <a:srgbClr val="000000"/>
                          </a:solidFill>
                          <a:effectLst/>
                          <a:latin typeface="Arial" panose="020B0604020202020204" pitchFamily="34" charset="0"/>
                        </a:rPr>
                        <a:t>15.213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10205"/>
                          </a:solidFill>
                          <a:effectLst/>
                          <a:latin typeface="Arial" panose="020B0604020202020204" pitchFamily="34" charset="0"/>
                        </a:rPr>
                        <a:t>15.013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473609"/>
                  </a:ext>
                </a:extLst>
              </a:tr>
              <a:tr h="190500">
                <a:tc>
                  <a:txBody>
                    <a:bodyPr/>
                    <a:lstStyle/>
                    <a:p>
                      <a:pPr algn="l" fontAlgn="ctr"/>
                      <a:r>
                        <a:rPr lang="en-GB" sz="900" b="0" i="0" u="none" strike="noStrike" dirty="0">
                          <a:solidFill>
                            <a:srgbClr val="264A60"/>
                          </a:solidFill>
                          <a:effectLst/>
                          <a:latin typeface="Arial" panose="020B0604020202020204" pitchFamily="34" charset="0"/>
                        </a:rPr>
                        <a:t>Once a Month</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0" i="0" u="none" strike="noStrike">
                          <a:solidFill>
                            <a:srgbClr val="000000"/>
                          </a:solidFill>
                          <a:effectLst/>
                          <a:latin typeface="Arial" panose="020B0604020202020204" pitchFamily="34" charset="0"/>
                        </a:rPr>
                        <a:t>15.282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10205"/>
                          </a:solidFill>
                          <a:effectLst/>
                          <a:latin typeface="Arial" panose="020B0604020202020204" pitchFamily="34" charset="0"/>
                        </a:rPr>
                        <a:t>18.792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146560"/>
                  </a:ext>
                </a:extLst>
              </a:tr>
              <a:tr h="190500">
                <a:tc>
                  <a:txBody>
                    <a:bodyPr/>
                    <a:lstStyle/>
                    <a:p>
                      <a:pPr algn="l" fontAlgn="ctr"/>
                      <a:r>
                        <a:rPr lang="en-GB" sz="900" b="0" i="0" u="none" strike="noStrike">
                          <a:solidFill>
                            <a:srgbClr val="264A60"/>
                          </a:solidFill>
                          <a:effectLst/>
                          <a:latin typeface="Arial" panose="020B0604020202020204" pitchFamily="34" charset="0"/>
                        </a:rPr>
                        <a:t>Once a Week</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0" i="0" u="none" strike="noStrike">
                          <a:solidFill>
                            <a:srgbClr val="000000"/>
                          </a:solidFill>
                          <a:effectLst/>
                          <a:latin typeface="Arial" panose="020B0604020202020204" pitchFamily="34" charset="0"/>
                        </a:rPr>
                        <a:t>16.590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Arial" panose="020B0604020202020204" pitchFamily="34" charset="0"/>
                        </a:rPr>
                        <a:t>16.764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9972194"/>
                  </a:ext>
                </a:extLst>
              </a:tr>
              <a:tr h="190500">
                <a:tc>
                  <a:txBody>
                    <a:bodyPr/>
                    <a:lstStyle/>
                    <a:p>
                      <a:pPr algn="l" fontAlgn="ctr"/>
                      <a:r>
                        <a:rPr lang="en-GB" sz="900" b="0" i="0" u="none" strike="noStrike">
                          <a:solidFill>
                            <a:srgbClr val="264A60"/>
                          </a:solidFill>
                          <a:effectLst/>
                          <a:latin typeface="Arial" panose="020B0604020202020204" pitchFamily="34" charset="0"/>
                        </a:rPr>
                        <a:t>Several times a week</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0" i="0" u="none" strike="noStrike">
                          <a:solidFill>
                            <a:srgbClr val="000000"/>
                          </a:solidFill>
                          <a:effectLst/>
                          <a:latin typeface="Arial" panose="020B0604020202020204" pitchFamily="34" charset="0"/>
                        </a:rPr>
                        <a:t>17.346</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Arial" panose="020B0604020202020204" pitchFamily="34" charset="0"/>
                        </a:rPr>
                        <a:t>16.390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662706"/>
                  </a:ext>
                </a:extLst>
              </a:tr>
              <a:tr h="190500">
                <a:tc>
                  <a:txBody>
                    <a:bodyPr/>
                    <a:lstStyle/>
                    <a:p>
                      <a:pPr algn="l" fontAlgn="ctr"/>
                      <a:r>
                        <a:rPr lang="en-US" sz="900" b="0" i="0" u="none" strike="noStrike">
                          <a:solidFill>
                            <a:srgbClr val="264A60"/>
                          </a:solidFill>
                          <a:effectLst/>
                          <a:latin typeface="Arial" panose="020B0604020202020204" pitchFamily="34" charset="0"/>
                        </a:rPr>
                        <a:t>Once a day or most days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0" i="0" u="none" strike="noStrike">
                          <a:solidFill>
                            <a:srgbClr val="000000"/>
                          </a:solidFill>
                          <a:effectLst/>
                          <a:latin typeface="Arial" panose="020B0604020202020204" pitchFamily="34" charset="0"/>
                        </a:rPr>
                        <a:t>18.838</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FF0000"/>
                          </a:solidFill>
                          <a:effectLst/>
                          <a:latin typeface="Arial" panose="020B0604020202020204" pitchFamily="34" charset="0"/>
                        </a:rPr>
                        <a:t>21.308</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775605"/>
                  </a:ext>
                </a:extLst>
              </a:tr>
              <a:tr h="190500">
                <a:tc>
                  <a:txBody>
                    <a:bodyPr/>
                    <a:lstStyle/>
                    <a:p>
                      <a:pPr algn="l" fontAlgn="ctr"/>
                      <a:r>
                        <a:rPr lang="en-GB" sz="900" b="0" i="0" u="none" strike="noStrike">
                          <a:solidFill>
                            <a:srgbClr val="264A60"/>
                          </a:solidFill>
                          <a:effectLst/>
                          <a:latin typeface="Arial" panose="020B0604020202020204" pitchFamily="34" charset="0"/>
                        </a:rPr>
                        <a:t>Every meal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1" i="0" u="none" strike="noStrike">
                          <a:solidFill>
                            <a:srgbClr val="FF0000"/>
                          </a:solidFill>
                          <a:effectLst/>
                          <a:latin typeface="Arial" panose="020B0604020202020204" pitchFamily="34" charset="0"/>
                        </a:rPr>
                        <a:t>26.514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FF0000"/>
                          </a:solidFill>
                          <a:effectLst/>
                          <a:latin typeface="Arial" panose="020B0604020202020204" pitchFamily="34" charset="0"/>
                        </a:rPr>
                        <a:t>30.534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65839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11586723"/>
              </p:ext>
            </p:extLst>
          </p:nvPr>
        </p:nvGraphicFramePr>
        <p:xfrm>
          <a:off x="6621980" y="2137110"/>
          <a:ext cx="4124273" cy="1034935"/>
        </p:xfrm>
        <a:graphic>
          <a:graphicData uri="http://schemas.openxmlformats.org/drawingml/2006/table">
            <a:tbl>
              <a:tblPr/>
              <a:tblGrid>
                <a:gridCol w="1379945">
                  <a:extLst>
                    <a:ext uri="{9D8B030D-6E8A-4147-A177-3AD203B41FA5}">
                      <a16:colId xmlns:a16="http://schemas.microsoft.com/office/drawing/2014/main" val="3913232074"/>
                    </a:ext>
                  </a:extLst>
                </a:gridCol>
                <a:gridCol w="739257">
                  <a:extLst>
                    <a:ext uri="{9D8B030D-6E8A-4147-A177-3AD203B41FA5}">
                      <a16:colId xmlns:a16="http://schemas.microsoft.com/office/drawing/2014/main" val="690349070"/>
                    </a:ext>
                  </a:extLst>
                </a:gridCol>
                <a:gridCol w="570654">
                  <a:extLst>
                    <a:ext uri="{9D8B030D-6E8A-4147-A177-3AD203B41FA5}">
                      <a16:colId xmlns:a16="http://schemas.microsoft.com/office/drawing/2014/main" val="2567299337"/>
                    </a:ext>
                  </a:extLst>
                </a:gridCol>
                <a:gridCol w="708130">
                  <a:extLst>
                    <a:ext uri="{9D8B030D-6E8A-4147-A177-3AD203B41FA5}">
                      <a16:colId xmlns:a16="http://schemas.microsoft.com/office/drawing/2014/main" val="4152905747"/>
                    </a:ext>
                  </a:extLst>
                </a:gridCol>
                <a:gridCol w="726287">
                  <a:extLst>
                    <a:ext uri="{9D8B030D-6E8A-4147-A177-3AD203B41FA5}">
                      <a16:colId xmlns:a16="http://schemas.microsoft.com/office/drawing/2014/main" val="2652319558"/>
                    </a:ext>
                  </a:extLst>
                </a:gridCol>
              </a:tblGrid>
              <a:tr h="187037">
                <a:tc grid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dirty="0" smtClean="0">
                          <a:solidFill>
                            <a:srgbClr val="010205"/>
                          </a:solidFill>
                          <a:effectLst/>
                          <a:latin typeface="Arial Bold" panose="020B0704020202020204" pitchFamily="34" charset="0"/>
                        </a:rPr>
                        <a:t>The effects of eating frequency on perceived (self-reported) bought food waste</a:t>
                      </a:r>
                    </a:p>
                  </a:txBody>
                  <a:tcPr marL="7793" marR="7793" marT="7793" marB="37407"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pPr algn="ctr" fontAlgn="ctr"/>
                      <a:endParaRPr lang="en-GB" sz="700" b="1" i="0" u="none" strike="noStrike" dirty="0">
                        <a:solidFill>
                          <a:srgbClr val="000000"/>
                        </a:solidFill>
                        <a:effectLst/>
                        <a:latin typeface="Arial" panose="020B0604020202020204" pitchFamily="34" charset="0"/>
                      </a:endParaRP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pPr algn="ctr" fontAlgn="ctr"/>
                      <a:endParaRPr lang="en-GB" sz="700" b="1" i="0" u="none" strike="noStrike" dirty="0">
                        <a:solidFill>
                          <a:srgbClr val="000000"/>
                        </a:solidFill>
                        <a:effectLst/>
                        <a:latin typeface="Arial" panose="020B0604020202020204" pitchFamily="34" charset="0"/>
                      </a:endParaRP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2886964386"/>
                  </a:ext>
                </a:extLst>
              </a:tr>
              <a:tr h="187037">
                <a:tc>
                  <a:txBody>
                    <a:bodyPr/>
                    <a:lstStyle/>
                    <a:p>
                      <a:pPr algn="l" fontAlgn="ctr"/>
                      <a:endParaRPr lang="en-GB" sz="700" b="0" i="0" u="none" strike="noStrike" dirty="0">
                        <a:solidFill>
                          <a:srgbClr val="000000"/>
                        </a:solidFill>
                        <a:effectLst/>
                        <a:latin typeface="Arial" panose="020B0604020202020204" pitchFamily="34" charset="0"/>
                      </a:endParaRPr>
                    </a:p>
                  </a:txBody>
                  <a:tcPr marL="7793" marR="7793" marT="7793" marB="37407"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GB" sz="700" b="1" i="0" u="none" strike="noStrike" dirty="0">
                          <a:solidFill>
                            <a:srgbClr val="000000"/>
                          </a:solidFill>
                          <a:effectLst/>
                          <a:latin typeface="Arial" panose="020B0604020202020204" pitchFamily="34" charset="0"/>
                        </a:rPr>
                        <a:t>Beef</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lgn="ctr" fontAlgn="ctr"/>
                      <a:r>
                        <a:rPr lang="en-GB" sz="700" b="1" i="0" u="none" strike="noStrike" dirty="0">
                          <a:solidFill>
                            <a:srgbClr val="000000"/>
                          </a:solidFill>
                          <a:effectLst/>
                          <a:latin typeface="Arial" panose="020B0604020202020204" pitchFamily="34" charset="0"/>
                        </a:rPr>
                        <a:t>Chicken</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2735168014"/>
                  </a:ext>
                </a:extLst>
              </a:tr>
              <a:tr h="296141">
                <a:tc>
                  <a:txBody>
                    <a:bodyPr/>
                    <a:lstStyle/>
                    <a:p>
                      <a:pPr algn="l" fontAlgn="b"/>
                      <a:r>
                        <a:rPr lang="en-GB" sz="700" b="0" i="0" u="none" strike="noStrike" dirty="0">
                          <a:solidFill>
                            <a:srgbClr val="264A60"/>
                          </a:solidFill>
                          <a:effectLst/>
                          <a:latin typeface="Arial" panose="020B0604020202020204" pitchFamily="34" charset="0"/>
                        </a:rPr>
                        <a:t>Source</a:t>
                      </a:r>
                    </a:p>
                  </a:txBody>
                  <a:tcPr marL="7793" marR="7793" marT="7793" marB="37407" anchor="b">
                    <a:lnL>
                      <a:noFill/>
                    </a:lnL>
                    <a:lnR w="6350" cap="flat" cmpd="sng" algn="ctr">
                      <a:solidFill>
                        <a:srgbClr val="000000"/>
                      </a:solidFill>
                      <a:prstDash val="solid"/>
                      <a:round/>
                      <a:headEnd type="none" w="med" len="med"/>
                      <a:tailEnd type="none" w="med" len="med"/>
                    </a:lnR>
                    <a:lnT>
                      <a:noFill/>
                    </a:lnT>
                    <a:lnB w="6350" cap="flat" cmpd="sng" algn="ctr">
                      <a:solidFill>
                        <a:srgbClr val="AEAEAE"/>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Arial" panose="020B0604020202020204" pitchFamily="34" charset="0"/>
                        </a:rPr>
                        <a:t>F</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Arial" panose="020B0604020202020204" pitchFamily="34" charset="0"/>
                        </a:rPr>
                        <a:t>Sig.</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1" i="0" u="none" strike="noStrike" dirty="0">
                          <a:solidFill>
                            <a:srgbClr val="000000"/>
                          </a:solidFill>
                          <a:effectLst/>
                          <a:latin typeface="Arial" panose="020B0604020202020204" pitchFamily="34" charset="0"/>
                        </a:rPr>
                        <a:t>F</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1" i="0" u="none" strike="noStrike" dirty="0">
                          <a:solidFill>
                            <a:srgbClr val="000000"/>
                          </a:solidFill>
                          <a:effectLst/>
                          <a:latin typeface="Arial" panose="020B0604020202020204" pitchFamily="34" charset="0"/>
                        </a:rPr>
                        <a:t>Sig.</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028047"/>
                  </a:ext>
                </a:extLst>
              </a:tr>
              <a:tr h="182360">
                <a:tc>
                  <a:txBody>
                    <a:bodyPr/>
                    <a:lstStyle/>
                    <a:p>
                      <a:pPr algn="l" fontAlgn="t"/>
                      <a:r>
                        <a:rPr lang="en-GB" sz="700" b="0" i="0" u="none" strike="noStrike">
                          <a:solidFill>
                            <a:srgbClr val="264A60"/>
                          </a:solidFill>
                          <a:effectLst/>
                          <a:latin typeface="Arial" panose="020B0604020202020204" pitchFamily="34" charset="0"/>
                        </a:rPr>
                        <a:t>Effects</a:t>
                      </a:r>
                    </a:p>
                  </a:txBody>
                  <a:tcPr marL="7793" marR="7793" marT="7793" marB="37407">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ctr"/>
                      <a:r>
                        <a:rPr lang="en-GB" sz="700" b="0" i="0" u="none" strike="noStrike">
                          <a:solidFill>
                            <a:srgbClr val="010205"/>
                          </a:solidFill>
                          <a:effectLst/>
                          <a:latin typeface="Arial" panose="020B0604020202020204" pitchFamily="34" charset="0"/>
                        </a:rPr>
                        <a:t>5.188</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FF0000"/>
                          </a:solidFill>
                          <a:effectLst/>
                          <a:latin typeface="Arial" panose="020B0604020202020204" pitchFamily="34" charset="0"/>
                        </a:rPr>
                        <a:t>0.000</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10205"/>
                          </a:solidFill>
                          <a:effectLst/>
                          <a:latin typeface="Arial" panose="020B0604020202020204" pitchFamily="34" charset="0"/>
                        </a:rPr>
                        <a:t>9.519</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1" i="0" u="none" strike="noStrike" dirty="0">
                          <a:solidFill>
                            <a:srgbClr val="FF0000"/>
                          </a:solidFill>
                          <a:effectLst/>
                          <a:latin typeface="Arial" panose="020B0604020202020204" pitchFamily="34" charset="0"/>
                        </a:rPr>
                        <a:t>0.000</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312427"/>
                  </a:ext>
                </a:extLst>
              </a:tr>
              <a:tr h="182360">
                <a:tc>
                  <a:txBody>
                    <a:bodyPr/>
                    <a:lstStyle/>
                    <a:p>
                      <a:pPr algn="l" fontAlgn="t"/>
                      <a:r>
                        <a:rPr lang="en-GB" sz="700" b="0" i="0" u="none" strike="noStrike">
                          <a:solidFill>
                            <a:srgbClr val="264A60"/>
                          </a:solidFill>
                          <a:effectLst/>
                          <a:latin typeface="Arial" panose="020B0604020202020204" pitchFamily="34" charset="0"/>
                        </a:rPr>
                        <a:t>No. Participants</a:t>
                      </a:r>
                    </a:p>
                  </a:txBody>
                  <a:tcPr marL="7793" marR="7793" marT="7793" marB="37407">
                    <a:lnL>
                      <a:noFill/>
                    </a:lnL>
                    <a:lnR w="6350" cap="flat" cmpd="sng" algn="ctr">
                      <a:solidFill>
                        <a:srgbClr val="00000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gridSpan="2">
                  <a:txBody>
                    <a:bodyPr/>
                    <a:lstStyle/>
                    <a:p>
                      <a:pPr algn="ctr" fontAlgn="ctr"/>
                      <a:r>
                        <a:rPr lang="en-GB" sz="700" b="0" i="0" u="none" strike="noStrike">
                          <a:solidFill>
                            <a:srgbClr val="010205"/>
                          </a:solidFill>
                          <a:effectLst/>
                          <a:latin typeface="Arial" panose="020B0604020202020204" pitchFamily="34" charset="0"/>
                        </a:rPr>
                        <a:t>3430</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700" b="0" i="0" u="none" strike="noStrike" dirty="0">
                          <a:solidFill>
                            <a:srgbClr val="010205"/>
                          </a:solidFill>
                          <a:effectLst/>
                          <a:latin typeface="Arial" panose="020B0604020202020204" pitchFamily="34" charset="0"/>
                        </a:rPr>
                        <a:t>3430</a:t>
                      </a:r>
                    </a:p>
                  </a:txBody>
                  <a:tcPr marL="7793" marR="7793" marT="7793" marB="3740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782548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9616351"/>
              </p:ext>
            </p:extLst>
          </p:nvPr>
        </p:nvGraphicFramePr>
        <p:xfrm>
          <a:off x="6831032" y="5128002"/>
          <a:ext cx="3289533" cy="1539240"/>
        </p:xfrm>
        <a:graphic>
          <a:graphicData uri="http://schemas.openxmlformats.org/drawingml/2006/table">
            <a:tbl>
              <a:tblPr/>
              <a:tblGrid>
                <a:gridCol w="1687591">
                  <a:extLst>
                    <a:ext uri="{9D8B030D-6E8A-4147-A177-3AD203B41FA5}">
                      <a16:colId xmlns:a16="http://schemas.microsoft.com/office/drawing/2014/main" val="3134086827"/>
                    </a:ext>
                  </a:extLst>
                </a:gridCol>
                <a:gridCol w="904066">
                  <a:extLst>
                    <a:ext uri="{9D8B030D-6E8A-4147-A177-3AD203B41FA5}">
                      <a16:colId xmlns:a16="http://schemas.microsoft.com/office/drawing/2014/main" val="3315641183"/>
                    </a:ext>
                  </a:extLst>
                </a:gridCol>
                <a:gridCol w="697876">
                  <a:extLst>
                    <a:ext uri="{9D8B030D-6E8A-4147-A177-3AD203B41FA5}">
                      <a16:colId xmlns:a16="http://schemas.microsoft.com/office/drawing/2014/main" val="1166703236"/>
                    </a:ext>
                  </a:extLst>
                </a:gridCol>
              </a:tblGrid>
              <a:tr h="96203">
                <a:tc gridSpan="3">
                  <a:txBody>
                    <a:bodyPr/>
                    <a:lstStyle/>
                    <a:p>
                      <a:pPr algn="ctr" fontAlgn="ctr"/>
                      <a:r>
                        <a:rPr lang="en-GB" sz="900" b="1" i="0" u="none" strike="noStrike" dirty="0" smtClean="0">
                          <a:solidFill>
                            <a:srgbClr val="000000"/>
                          </a:solidFill>
                          <a:effectLst/>
                          <a:latin typeface="Arial" panose="020B0604020202020204" pitchFamily="34" charset="0"/>
                        </a:rPr>
                        <a:t>No. Participants</a:t>
                      </a:r>
                      <a:endParaRPr lang="en-GB" sz="900" b="1" i="0" u="none" strike="noStrike" dirty="0">
                        <a:solidFill>
                          <a:srgbClr val="000000"/>
                        </a:solidFill>
                        <a:effectLst/>
                        <a:latin typeface="Arial" panose="020B060402020202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GB" sz="900" b="1" i="0" u="none" strike="noStrike" dirty="0">
                        <a:solidFill>
                          <a:srgbClr val="000000"/>
                        </a:solidFill>
                        <a:effectLst/>
                        <a:latin typeface="Arial" panose="020B060402020202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GB" sz="900" b="1" i="0" u="none" strike="noStrike" dirty="0">
                        <a:solidFill>
                          <a:srgbClr val="000000"/>
                        </a:solidFill>
                        <a:effectLst/>
                        <a:latin typeface="Arial" panose="020B060402020202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661182"/>
                  </a:ext>
                </a:extLst>
              </a:tr>
              <a:tr h="0">
                <a:tc>
                  <a:txBody>
                    <a:bodyPr/>
                    <a:lstStyle/>
                    <a:p>
                      <a:pPr algn="l" fontAlgn="ctr"/>
                      <a:r>
                        <a:rPr lang="en-GB" sz="900" b="0" i="0" u="none" strike="noStrike" dirty="0">
                          <a:solidFill>
                            <a:srgbClr val="264A60"/>
                          </a:solidFill>
                          <a:effectLst/>
                          <a:latin typeface="Arial" panose="020B0604020202020204" pitchFamily="34" charset="0"/>
                        </a:rPr>
                        <a:t>Source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Arial" panose="020B0604020202020204" pitchFamily="34" charset="0"/>
                        </a:rPr>
                        <a:t>Beef</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dirty="0">
                          <a:solidFill>
                            <a:srgbClr val="000000"/>
                          </a:solidFill>
                          <a:effectLst/>
                          <a:latin typeface="Arial" panose="020B0604020202020204" pitchFamily="34" charset="0"/>
                        </a:rPr>
                        <a:t>Chicken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8661843"/>
                  </a:ext>
                </a:extLst>
              </a:tr>
              <a:tr h="190500">
                <a:tc>
                  <a:txBody>
                    <a:bodyPr/>
                    <a:lstStyle/>
                    <a:p>
                      <a:pPr algn="l" fontAlgn="ctr"/>
                      <a:r>
                        <a:rPr lang="en-US" sz="900" b="0" i="0" u="none" strike="noStrike" dirty="0">
                          <a:solidFill>
                            <a:srgbClr val="264A60"/>
                          </a:solidFill>
                          <a:effectLst/>
                          <a:latin typeface="Arial" panose="020B0604020202020204" pitchFamily="34" charset="0"/>
                        </a:rPr>
                        <a:t>Less than once a month</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0" i="0" u="none" strike="noStrike">
                          <a:solidFill>
                            <a:srgbClr val="000000"/>
                          </a:solidFill>
                          <a:effectLst/>
                          <a:latin typeface="Arial" panose="020B0604020202020204" pitchFamily="34" charset="0"/>
                        </a:rPr>
                        <a:t>653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Arial" panose="020B0604020202020204" pitchFamily="34" charset="0"/>
                        </a:rPr>
                        <a:t>380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473609"/>
                  </a:ext>
                </a:extLst>
              </a:tr>
              <a:tr h="190500">
                <a:tc>
                  <a:txBody>
                    <a:bodyPr/>
                    <a:lstStyle/>
                    <a:p>
                      <a:pPr algn="l" fontAlgn="ctr"/>
                      <a:r>
                        <a:rPr lang="en-GB" sz="900" b="0" i="0" u="none" strike="noStrike">
                          <a:solidFill>
                            <a:srgbClr val="264A60"/>
                          </a:solidFill>
                          <a:effectLst/>
                          <a:latin typeface="Arial" panose="020B0604020202020204" pitchFamily="34" charset="0"/>
                        </a:rPr>
                        <a:t>Once a Month</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0" i="0" u="none" strike="noStrike">
                          <a:solidFill>
                            <a:srgbClr val="000000"/>
                          </a:solidFill>
                          <a:effectLst/>
                          <a:latin typeface="Arial" panose="020B0604020202020204" pitchFamily="34" charset="0"/>
                        </a:rPr>
                        <a:t>379</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Arial" panose="020B0604020202020204" pitchFamily="34" charset="0"/>
                        </a:rPr>
                        <a:t>240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146560"/>
                  </a:ext>
                </a:extLst>
              </a:tr>
              <a:tr h="190500">
                <a:tc>
                  <a:txBody>
                    <a:bodyPr/>
                    <a:lstStyle/>
                    <a:p>
                      <a:pPr algn="l" fontAlgn="ctr"/>
                      <a:r>
                        <a:rPr lang="en-GB" sz="900" b="0" i="0" u="none" strike="noStrike">
                          <a:solidFill>
                            <a:srgbClr val="264A60"/>
                          </a:solidFill>
                          <a:effectLst/>
                          <a:latin typeface="Arial" panose="020B0604020202020204" pitchFamily="34" charset="0"/>
                        </a:rPr>
                        <a:t>Once a Week</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0" i="0" u="none" strike="noStrike">
                          <a:solidFill>
                            <a:srgbClr val="000000"/>
                          </a:solidFill>
                          <a:effectLst/>
                          <a:latin typeface="Arial" panose="020B0604020202020204" pitchFamily="34" charset="0"/>
                        </a:rPr>
                        <a:t>962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Arial" panose="020B0604020202020204" pitchFamily="34" charset="0"/>
                        </a:rPr>
                        <a:t>787</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9972194"/>
                  </a:ext>
                </a:extLst>
              </a:tr>
              <a:tr h="190500">
                <a:tc>
                  <a:txBody>
                    <a:bodyPr/>
                    <a:lstStyle/>
                    <a:p>
                      <a:pPr algn="l" fontAlgn="ctr"/>
                      <a:r>
                        <a:rPr lang="en-GB" sz="900" b="0" i="0" u="none" strike="noStrike">
                          <a:solidFill>
                            <a:srgbClr val="264A60"/>
                          </a:solidFill>
                          <a:effectLst/>
                          <a:latin typeface="Arial" panose="020B0604020202020204" pitchFamily="34" charset="0"/>
                        </a:rPr>
                        <a:t>Several times a week</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0" i="0" u="none" strike="noStrike">
                          <a:solidFill>
                            <a:srgbClr val="000000"/>
                          </a:solidFill>
                          <a:effectLst/>
                          <a:latin typeface="Arial" panose="020B0604020202020204" pitchFamily="34" charset="0"/>
                        </a:rPr>
                        <a:t>998</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Arial" panose="020B0604020202020204" pitchFamily="34" charset="0"/>
                        </a:rPr>
                        <a:t>1490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662706"/>
                  </a:ext>
                </a:extLst>
              </a:tr>
              <a:tr h="190500">
                <a:tc>
                  <a:txBody>
                    <a:bodyPr/>
                    <a:lstStyle/>
                    <a:p>
                      <a:pPr algn="l" fontAlgn="ctr"/>
                      <a:r>
                        <a:rPr lang="en-US" sz="900" b="0" i="0" u="none" strike="noStrike">
                          <a:solidFill>
                            <a:srgbClr val="264A60"/>
                          </a:solidFill>
                          <a:effectLst/>
                          <a:latin typeface="Arial" panose="020B0604020202020204" pitchFamily="34" charset="0"/>
                        </a:rPr>
                        <a:t>Once a day or most days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0" i="0" u="none" strike="noStrike">
                          <a:solidFill>
                            <a:srgbClr val="000000"/>
                          </a:solidFill>
                          <a:effectLst/>
                          <a:latin typeface="Arial" panose="020B0604020202020204" pitchFamily="34" charset="0"/>
                        </a:rPr>
                        <a:t>290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Arial" panose="020B0604020202020204" pitchFamily="34" charset="0"/>
                        </a:rPr>
                        <a:t>402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775605"/>
                  </a:ext>
                </a:extLst>
              </a:tr>
              <a:tr h="190500">
                <a:tc>
                  <a:txBody>
                    <a:bodyPr/>
                    <a:lstStyle/>
                    <a:p>
                      <a:pPr algn="l" fontAlgn="ctr"/>
                      <a:r>
                        <a:rPr lang="en-GB" sz="900" b="0" i="0" u="none" strike="noStrike">
                          <a:solidFill>
                            <a:srgbClr val="264A60"/>
                          </a:solidFill>
                          <a:effectLst/>
                          <a:latin typeface="Arial" panose="020B0604020202020204" pitchFamily="34" charset="0"/>
                        </a:rPr>
                        <a:t>Every meal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0E0"/>
                    </a:solidFill>
                  </a:tcPr>
                </a:tc>
                <a:tc>
                  <a:txBody>
                    <a:bodyPr/>
                    <a:lstStyle/>
                    <a:p>
                      <a:pPr algn="ctr" fontAlgn="ctr"/>
                      <a:r>
                        <a:rPr lang="en-GB" sz="900" b="0" i="0" u="none" strike="noStrike">
                          <a:solidFill>
                            <a:srgbClr val="000000"/>
                          </a:solidFill>
                          <a:effectLst/>
                          <a:latin typeface="Arial" panose="020B0604020202020204" pitchFamily="34" charset="0"/>
                        </a:rPr>
                        <a:t>148</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Arial" panose="020B0604020202020204" pitchFamily="34" charset="0"/>
                        </a:rPr>
                        <a:t>131</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658396"/>
                  </a:ext>
                </a:extLst>
              </a:tr>
            </a:tbl>
          </a:graphicData>
        </a:graphic>
      </p:graphicFrame>
      <p:sp>
        <p:nvSpPr>
          <p:cNvPr id="15" name="Rectangle 14"/>
          <p:cNvSpPr/>
          <p:nvPr/>
        </p:nvSpPr>
        <p:spPr>
          <a:xfrm>
            <a:off x="1233714" y="950146"/>
            <a:ext cx="10043886" cy="646331"/>
          </a:xfrm>
          <a:prstGeom prst="rect">
            <a:avLst/>
          </a:prstGeom>
        </p:spPr>
        <p:txBody>
          <a:bodyPr wrap="square">
            <a:spAutoFit/>
          </a:bodyPr>
          <a:lstStyle/>
          <a:p>
            <a:r>
              <a:rPr lang="en-GB" dirty="0" smtClean="0"/>
              <a:t>Online shopping, and </a:t>
            </a:r>
            <a:r>
              <a:rPr lang="en-GB" u="sng" dirty="0" smtClean="0"/>
              <a:t>not</a:t>
            </a:r>
            <a:r>
              <a:rPr lang="en-GB" dirty="0" smtClean="0"/>
              <a:t> </a:t>
            </a:r>
            <a:r>
              <a:rPr lang="en-GB" dirty="0" smtClean="0"/>
              <a:t>shopping at supermarkets, and eating meat with every meal were significant drivers of higher self-reported food waste – these are all complex interactions, (and pilot data)</a:t>
            </a:r>
            <a:endParaRPr lang="en-GB" dirty="0"/>
          </a:p>
        </p:txBody>
      </p:sp>
    </p:spTree>
    <p:extLst>
      <p:ext uri="{BB962C8B-B14F-4D97-AF65-F5344CB8AC3E}">
        <p14:creationId xmlns:p14="http://schemas.microsoft.com/office/powerpoint/2010/main" val="3428861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1" y="60325"/>
            <a:ext cx="11151711" cy="1325563"/>
          </a:xfrm>
        </p:spPr>
        <p:txBody>
          <a:bodyPr>
            <a:normAutofit fontScale="90000"/>
          </a:bodyPr>
          <a:lstStyle/>
          <a:p>
            <a:r>
              <a:rPr lang="en-US" dirty="0"/>
              <a:t>Scale and reasons for meat waste at </a:t>
            </a:r>
            <a:r>
              <a:rPr lang="en-US" dirty="0" smtClean="0"/>
              <a:t>home (UK)</a:t>
            </a:r>
            <a:endParaRPr lang="en-GB" dirty="0"/>
          </a:p>
        </p:txBody>
      </p:sp>
      <p:pic>
        <p:nvPicPr>
          <p:cNvPr id="5" name="Picture 4"/>
          <p:cNvPicPr>
            <a:picLocks noChangeAspect="1"/>
          </p:cNvPicPr>
          <p:nvPr/>
        </p:nvPicPr>
        <p:blipFill>
          <a:blip r:embed="rId2"/>
          <a:stretch>
            <a:fillRect/>
          </a:stretch>
        </p:blipFill>
        <p:spPr>
          <a:xfrm>
            <a:off x="3831832" y="610032"/>
            <a:ext cx="5936760" cy="6026587"/>
          </a:xfrm>
          <a:prstGeom prst="rect">
            <a:avLst/>
          </a:prstGeom>
        </p:spPr>
      </p:pic>
      <p:sp>
        <p:nvSpPr>
          <p:cNvPr id="6" name="Rectangle 5"/>
          <p:cNvSpPr/>
          <p:nvPr/>
        </p:nvSpPr>
        <p:spPr>
          <a:xfrm>
            <a:off x="527670" y="6505814"/>
            <a:ext cx="6096000" cy="261610"/>
          </a:xfrm>
          <a:prstGeom prst="rect">
            <a:avLst/>
          </a:prstGeom>
        </p:spPr>
        <p:txBody>
          <a:bodyPr>
            <a:spAutoFit/>
          </a:bodyPr>
          <a:lstStyle/>
          <a:p>
            <a:r>
              <a:rPr lang="en-GB" sz="1100" dirty="0">
                <a:hlinkClick r:id="rId3"/>
              </a:rPr>
              <a:t>https://wrap.org.uk/sites/default/files/2020-07/WRAP-Meat-in-a-Net-Zero-world-publication.pdf</a:t>
            </a:r>
            <a:r>
              <a:rPr lang="en-GB" sz="1100" dirty="0"/>
              <a:t> </a:t>
            </a:r>
          </a:p>
        </p:txBody>
      </p:sp>
      <p:pic>
        <p:nvPicPr>
          <p:cNvPr id="7" name="Picture 6"/>
          <p:cNvPicPr>
            <a:picLocks noChangeAspect="1"/>
          </p:cNvPicPr>
          <p:nvPr/>
        </p:nvPicPr>
        <p:blipFill>
          <a:blip r:embed="rId4"/>
          <a:stretch>
            <a:fillRect/>
          </a:stretch>
        </p:blipFill>
        <p:spPr>
          <a:xfrm>
            <a:off x="10052535" y="4223506"/>
            <a:ext cx="1699912" cy="24131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p:cNvSpPr/>
          <p:nvPr/>
        </p:nvSpPr>
        <p:spPr>
          <a:xfrm>
            <a:off x="953294" y="1066260"/>
            <a:ext cx="2452915" cy="3139321"/>
          </a:xfrm>
          <a:prstGeom prst="rect">
            <a:avLst/>
          </a:prstGeom>
        </p:spPr>
        <p:txBody>
          <a:bodyPr wrap="square">
            <a:spAutoFit/>
          </a:bodyPr>
          <a:lstStyle/>
          <a:p>
            <a:r>
              <a:rPr lang="en-GB" dirty="0" smtClean="0"/>
              <a:t>Drawing on a wider UK evidence base we find:</a:t>
            </a:r>
          </a:p>
          <a:p>
            <a:endParaRPr lang="en-GB" dirty="0"/>
          </a:p>
          <a:p>
            <a:r>
              <a:rPr lang="en-GB" dirty="0" smtClean="0"/>
              <a:t>Different </a:t>
            </a:r>
            <a:r>
              <a:rPr lang="en-GB" dirty="0" smtClean="0"/>
              <a:t>reasons for waste for different types of meat due to their consumption</a:t>
            </a:r>
            <a:r>
              <a:rPr lang="en-GB" dirty="0" smtClean="0"/>
              <a:t>/ shopping </a:t>
            </a:r>
            <a:r>
              <a:rPr lang="en-GB" dirty="0" smtClean="0"/>
              <a:t>patterns, packaging etc. -</a:t>
            </a:r>
            <a:r>
              <a:rPr lang="en-GB" dirty="0"/>
              <a:t> these are all complex </a:t>
            </a:r>
            <a:r>
              <a:rPr lang="en-GB" dirty="0" smtClean="0"/>
              <a:t>interactions.</a:t>
            </a:r>
            <a:endParaRPr lang="en-GB" dirty="0"/>
          </a:p>
        </p:txBody>
      </p:sp>
    </p:spTree>
    <p:extLst>
      <p:ext uri="{BB962C8B-B14F-4D97-AF65-F5344CB8AC3E}">
        <p14:creationId xmlns:p14="http://schemas.microsoft.com/office/powerpoint/2010/main" val="2018479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0" y="0"/>
            <a:ext cx="11784675" cy="1325563"/>
          </a:xfrm>
        </p:spPr>
        <p:txBody>
          <a:bodyPr>
            <a:normAutofit/>
          </a:bodyPr>
          <a:lstStyle/>
          <a:p>
            <a:r>
              <a:rPr lang="en-US" dirty="0" smtClean="0"/>
              <a:t>Actions </a:t>
            </a:r>
            <a:r>
              <a:rPr lang="en-US" dirty="0"/>
              <a:t>to reduce meat waste at </a:t>
            </a:r>
            <a:r>
              <a:rPr lang="en-US" dirty="0" smtClean="0"/>
              <a:t>home (UK) </a:t>
            </a:r>
            <a:endParaRPr lang="en-GB" dirty="0"/>
          </a:p>
        </p:txBody>
      </p:sp>
      <p:pic>
        <p:nvPicPr>
          <p:cNvPr id="4" name="Picture 3"/>
          <p:cNvPicPr>
            <a:picLocks noChangeAspect="1"/>
          </p:cNvPicPr>
          <p:nvPr/>
        </p:nvPicPr>
        <p:blipFill>
          <a:blip r:embed="rId2"/>
          <a:stretch>
            <a:fillRect/>
          </a:stretch>
        </p:blipFill>
        <p:spPr>
          <a:xfrm>
            <a:off x="1273735" y="746133"/>
            <a:ext cx="4894155" cy="5759681"/>
          </a:xfrm>
          <a:prstGeom prst="rect">
            <a:avLst/>
          </a:prstGeom>
        </p:spPr>
      </p:pic>
      <p:sp>
        <p:nvSpPr>
          <p:cNvPr id="6" name="Rectangle 5"/>
          <p:cNvSpPr/>
          <p:nvPr/>
        </p:nvSpPr>
        <p:spPr>
          <a:xfrm>
            <a:off x="527670" y="6505814"/>
            <a:ext cx="6096000" cy="261610"/>
          </a:xfrm>
          <a:prstGeom prst="rect">
            <a:avLst/>
          </a:prstGeom>
        </p:spPr>
        <p:txBody>
          <a:bodyPr>
            <a:spAutoFit/>
          </a:bodyPr>
          <a:lstStyle/>
          <a:p>
            <a:r>
              <a:rPr lang="en-GB" sz="1100" dirty="0">
                <a:hlinkClick r:id="rId3"/>
              </a:rPr>
              <a:t>https://wrap.org.uk/sites/default/files/2020-07/WRAP-Meat-in-a-Net-Zero-world-publication.pdf</a:t>
            </a:r>
            <a:r>
              <a:rPr lang="en-GB" sz="1100" dirty="0"/>
              <a:t> </a:t>
            </a:r>
          </a:p>
        </p:txBody>
      </p:sp>
      <p:pic>
        <p:nvPicPr>
          <p:cNvPr id="7" name="Picture 6"/>
          <p:cNvPicPr>
            <a:picLocks noChangeAspect="1"/>
          </p:cNvPicPr>
          <p:nvPr/>
        </p:nvPicPr>
        <p:blipFill>
          <a:blip r:embed="rId4"/>
          <a:stretch>
            <a:fillRect/>
          </a:stretch>
        </p:blipFill>
        <p:spPr>
          <a:xfrm>
            <a:off x="10052535" y="4223506"/>
            <a:ext cx="1699912" cy="24131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p:cNvSpPr/>
          <p:nvPr/>
        </p:nvSpPr>
        <p:spPr>
          <a:xfrm>
            <a:off x="6913955" y="800343"/>
            <a:ext cx="3260559" cy="3170099"/>
          </a:xfrm>
          <a:prstGeom prst="rect">
            <a:avLst/>
          </a:prstGeom>
        </p:spPr>
        <p:txBody>
          <a:bodyPr wrap="square">
            <a:spAutoFit/>
          </a:bodyPr>
          <a:lstStyle/>
          <a:p>
            <a:r>
              <a:rPr lang="en-GB" sz="2000" dirty="0" smtClean="0"/>
              <a:t>Different actions for different types of meat due to their consumption/shopping patterns, packaging etc. – </a:t>
            </a:r>
          </a:p>
          <a:p>
            <a:endParaRPr lang="en-GB" sz="2000" dirty="0"/>
          </a:p>
          <a:p>
            <a:r>
              <a:rPr lang="en-GB" sz="2000" dirty="0" smtClean="0"/>
              <a:t>But how did we come up with these?</a:t>
            </a:r>
          </a:p>
          <a:p>
            <a:endParaRPr lang="en-GB" sz="2000" dirty="0" smtClean="0"/>
          </a:p>
          <a:p>
            <a:r>
              <a:rPr lang="en-GB" sz="2000" dirty="0" smtClean="0"/>
              <a:t>What impact could these actions have?</a:t>
            </a:r>
            <a:endParaRPr lang="en-GB" sz="2000" dirty="0"/>
          </a:p>
        </p:txBody>
      </p:sp>
    </p:spTree>
    <p:extLst>
      <p:ext uri="{BB962C8B-B14F-4D97-AF65-F5344CB8AC3E}">
        <p14:creationId xmlns:p14="http://schemas.microsoft.com/office/powerpoint/2010/main" val="3195947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574875" y="81134"/>
            <a:ext cx="11412807" cy="686308"/>
          </a:xfrm>
        </p:spPr>
        <p:txBody>
          <a:bodyPr>
            <a:normAutofit fontScale="90000"/>
          </a:bodyPr>
          <a:lstStyle/>
          <a:p>
            <a:r>
              <a:rPr lang="en-GB" dirty="0" smtClean="0"/>
              <a:t>The </a:t>
            </a:r>
            <a:r>
              <a:rPr lang="en-GB" dirty="0"/>
              <a:t>h</a:t>
            </a:r>
            <a:r>
              <a:rPr lang="en-GB" dirty="0" smtClean="0"/>
              <a:t>ousehold </a:t>
            </a:r>
            <a:r>
              <a:rPr lang="en-GB" dirty="0"/>
              <a:t>simulation </a:t>
            </a:r>
            <a:r>
              <a:rPr lang="en-GB" dirty="0" smtClean="0"/>
              <a:t>model</a:t>
            </a:r>
            <a:endParaRPr lang="en-GB" dirty="0"/>
          </a:p>
        </p:txBody>
      </p:sp>
      <p:pic>
        <p:nvPicPr>
          <p:cNvPr id="13" name="Picture 12"/>
          <p:cNvPicPr>
            <a:picLocks noChangeAspect="1"/>
          </p:cNvPicPr>
          <p:nvPr/>
        </p:nvPicPr>
        <p:blipFill>
          <a:blip r:embed="rId2"/>
          <a:stretch>
            <a:fillRect/>
          </a:stretch>
        </p:blipFill>
        <p:spPr>
          <a:xfrm>
            <a:off x="8215085" y="2488724"/>
            <a:ext cx="3772597" cy="1864876"/>
          </a:xfrm>
          <a:prstGeom prst="rect">
            <a:avLst/>
          </a:prstGeom>
        </p:spPr>
      </p:pic>
      <p:sp>
        <p:nvSpPr>
          <p:cNvPr id="4" name="Rectangle 3"/>
          <p:cNvSpPr/>
          <p:nvPr/>
        </p:nvSpPr>
        <p:spPr>
          <a:xfrm>
            <a:off x="574876" y="914560"/>
            <a:ext cx="7640210" cy="5909310"/>
          </a:xfrm>
          <a:prstGeom prst="rect">
            <a:avLst/>
          </a:prstGeom>
        </p:spPr>
        <p:txBody>
          <a:bodyPr wrap="square">
            <a:spAutoFit/>
          </a:bodyPr>
          <a:lstStyle/>
          <a:p>
            <a:r>
              <a:rPr lang="en-US" dirty="0"/>
              <a:t>The Household Simulation Model (</a:t>
            </a:r>
            <a:r>
              <a:rPr lang="en-US" dirty="0" smtClean="0"/>
              <a:t>HHSM) </a:t>
            </a:r>
            <a:r>
              <a:rPr lang="en-US" dirty="0"/>
              <a:t>uses an approach called Discrete Event Simulation (DES) – which models a system as a sequence of events over time. </a:t>
            </a:r>
            <a:endParaRPr lang="en-US" dirty="0" smtClean="0"/>
          </a:p>
          <a:p>
            <a:endParaRPr lang="en-US" dirty="0"/>
          </a:p>
          <a:p>
            <a:r>
              <a:rPr lang="en-US" dirty="0" smtClean="0"/>
              <a:t>The </a:t>
            </a:r>
            <a:r>
              <a:rPr lang="en-US" dirty="0"/>
              <a:t>‘system’ in this case is a household, focusing on the journey of a type of food </a:t>
            </a:r>
            <a:r>
              <a:rPr lang="en-US" dirty="0" smtClean="0"/>
              <a:t> </a:t>
            </a:r>
            <a:r>
              <a:rPr lang="en-US" dirty="0"/>
              <a:t>through the household from purchasing to either consumption or being thrown away. </a:t>
            </a:r>
            <a:endParaRPr lang="en-US" dirty="0" smtClean="0"/>
          </a:p>
          <a:p>
            <a:endParaRPr lang="en-US" dirty="0"/>
          </a:p>
          <a:p>
            <a:r>
              <a:rPr lang="en-US" dirty="0" smtClean="0"/>
              <a:t>The HHSM </a:t>
            </a:r>
            <a:r>
              <a:rPr lang="en-US" dirty="0"/>
              <a:t>a long period of time (years or decades) to simulate multiple decisions made by a householder related to when they go shopping, how much they buy, where they store the product, when and how much to use and under what circumstances it gets thrown away. </a:t>
            </a:r>
            <a:endParaRPr lang="en-US" dirty="0" smtClean="0"/>
          </a:p>
          <a:p>
            <a:endParaRPr lang="en-US" dirty="0"/>
          </a:p>
          <a:p>
            <a:r>
              <a:rPr lang="en-US" dirty="0"/>
              <a:t>A key element of DES is its probabilistic nature. For instance, the shelf-life </a:t>
            </a:r>
            <a:r>
              <a:rPr lang="en-US" dirty="0" smtClean="0"/>
              <a:t>is </a:t>
            </a:r>
            <a:r>
              <a:rPr lang="en-US" dirty="0"/>
              <a:t>not always the same; it varies over a distribution of likely values. Similarly, the decisions made by householders will not always be the same, e.g. the amount of </a:t>
            </a:r>
            <a:r>
              <a:rPr lang="en-US" dirty="0" smtClean="0"/>
              <a:t>food </a:t>
            </a:r>
            <a:r>
              <a:rPr lang="en-US" dirty="0"/>
              <a:t>used each day will vary. </a:t>
            </a:r>
            <a:endParaRPr lang="en-US" dirty="0" smtClean="0"/>
          </a:p>
          <a:p>
            <a:endParaRPr lang="en-US" dirty="0" smtClean="0"/>
          </a:p>
          <a:p>
            <a:r>
              <a:rPr lang="en-US" dirty="0"/>
              <a:t>Therefore, in the simulation, the amount of </a:t>
            </a:r>
            <a:r>
              <a:rPr lang="en-US" dirty="0" smtClean="0"/>
              <a:t>food </a:t>
            </a:r>
            <a:r>
              <a:rPr lang="en-US" dirty="0"/>
              <a:t>eaten each day is determined by taking values at random from a distribution of likely values determined from consumption data. </a:t>
            </a:r>
            <a:endParaRPr lang="en-GB" dirty="0"/>
          </a:p>
        </p:txBody>
      </p:sp>
    </p:spTree>
    <p:extLst>
      <p:ext uri="{BB962C8B-B14F-4D97-AF65-F5344CB8AC3E}">
        <p14:creationId xmlns:p14="http://schemas.microsoft.com/office/powerpoint/2010/main" val="3409325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009" y="41904"/>
            <a:ext cx="9879842" cy="1325563"/>
          </a:xfrm>
        </p:spPr>
        <p:txBody>
          <a:bodyPr/>
          <a:lstStyle/>
          <a:p>
            <a:r>
              <a:rPr lang="en-GB" dirty="0"/>
              <a:t>The household simulation model</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6723" y="847952"/>
            <a:ext cx="10072279" cy="5665657"/>
          </a:xfrm>
          <a:prstGeom prst="rect">
            <a:avLst/>
          </a:prstGeom>
        </p:spPr>
      </p:pic>
      <p:pic>
        <p:nvPicPr>
          <p:cNvPr id="5" name="Picture 4" descr="TrainERGY Project | Virtual Learning Environment"/>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537023" y="6258389"/>
            <a:ext cx="1508125" cy="51044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fu Hamburg GmbH: ecoinvent database"/>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452863" y="6266704"/>
            <a:ext cx="760737" cy="493811"/>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5"/>
          <a:stretch>
            <a:fillRect/>
          </a:stretch>
        </p:blipFill>
        <p:spPr>
          <a:xfrm>
            <a:off x="740057" y="3241362"/>
            <a:ext cx="1488539" cy="571566"/>
          </a:xfrm>
          <a:prstGeom prst="rect">
            <a:avLst/>
          </a:prstGeom>
        </p:spPr>
      </p:pic>
      <p:pic>
        <p:nvPicPr>
          <p:cNvPr id="8" name="Picture 2" descr="Image result for Institute for Sustainable Food sheffiel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619" y="3908486"/>
            <a:ext cx="1826977" cy="7104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550871" y="5675003"/>
            <a:ext cx="1528471" cy="583386"/>
          </a:xfrm>
          <a:prstGeom prst="rect">
            <a:avLst/>
          </a:prstGeom>
        </p:spPr>
      </p:pic>
      <p:pic>
        <p:nvPicPr>
          <p:cNvPr id="10" name="Picture 2" descr="Metal Matters | Valpak"/>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3517" y="1426311"/>
            <a:ext cx="1845079" cy="807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1314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574875" y="81134"/>
            <a:ext cx="11412807" cy="686308"/>
          </a:xfrm>
        </p:spPr>
        <p:txBody>
          <a:bodyPr>
            <a:normAutofit fontScale="90000"/>
          </a:bodyPr>
          <a:lstStyle/>
          <a:p>
            <a:r>
              <a:rPr lang="en-GB" dirty="0" smtClean="0"/>
              <a:t>The HHSM can test many innovations</a:t>
            </a:r>
            <a:endParaRPr lang="en-GB" dirty="0"/>
          </a:p>
        </p:txBody>
      </p:sp>
      <p:pic>
        <p:nvPicPr>
          <p:cNvPr id="13" name="Picture 12"/>
          <p:cNvPicPr>
            <a:picLocks noChangeAspect="1"/>
          </p:cNvPicPr>
          <p:nvPr/>
        </p:nvPicPr>
        <p:blipFill>
          <a:blip r:embed="rId2"/>
          <a:stretch>
            <a:fillRect/>
          </a:stretch>
        </p:blipFill>
        <p:spPr>
          <a:xfrm>
            <a:off x="6951429" y="1196952"/>
            <a:ext cx="5036253" cy="2489528"/>
          </a:xfrm>
          <a:prstGeom prst="rect">
            <a:avLst/>
          </a:prstGeom>
        </p:spPr>
      </p:pic>
      <p:sp>
        <p:nvSpPr>
          <p:cNvPr id="14" name="Rectangle 13"/>
          <p:cNvSpPr/>
          <p:nvPr/>
        </p:nvSpPr>
        <p:spPr>
          <a:xfrm>
            <a:off x="1082878" y="3060222"/>
            <a:ext cx="4190571" cy="461665"/>
          </a:xfrm>
          <a:prstGeom prst="rect">
            <a:avLst/>
          </a:prstGeom>
        </p:spPr>
        <p:txBody>
          <a:bodyPr wrap="none">
            <a:spAutoFit/>
          </a:bodyPr>
          <a:lstStyle/>
          <a:p>
            <a:r>
              <a:rPr lang="en-GB" sz="2400" dirty="0" smtClean="0">
                <a:latin typeface="Arial" panose="020B0604020202020204" pitchFamily="34" charset="0"/>
                <a:cs typeface="Arial" panose="020B0604020202020204" pitchFamily="34" charset="0"/>
              </a:rPr>
              <a:t>Packaging type and shelf life </a:t>
            </a:r>
            <a:endParaRPr lang="en-GB" sz="2400" dirty="0">
              <a:latin typeface="Arial" panose="020B0604020202020204" pitchFamily="34" charset="0"/>
              <a:cs typeface="Arial" panose="020B0604020202020204" pitchFamily="34" charset="0"/>
            </a:endParaRPr>
          </a:p>
        </p:txBody>
      </p:sp>
      <p:sp>
        <p:nvSpPr>
          <p:cNvPr id="16" name="Rectangle 15"/>
          <p:cNvSpPr/>
          <p:nvPr/>
        </p:nvSpPr>
        <p:spPr>
          <a:xfrm>
            <a:off x="1082878" y="3473610"/>
            <a:ext cx="4431021" cy="461665"/>
          </a:xfrm>
          <a:prstGeom prst="rect">
            <a:avLst/>
          </a:prstGeom>
        </p:spPr>
        <p:txBody>
          <a:bodyPr wrap="none">
            <a:spAutoFit/>
          </a:bodyPr>
          <a:lstStyle/>
          <a:p>
            <a:r>
              <a:rPr lang="en-GB" sz="2400" dirty="0">
                <a:latin typeface="Arial" panose="020B0604020202020204" pitchFamily="34" charset="0"/>
                <a:cs typeface="Arial" panose="020B0604020202020204" pitchFamily="34" charset="0"/>
              </a:rPr>
              <a:t>Portion </a:t>
            </a:r>
            <a:r>
              <a:rPr lang="en-GB" sz="2400" dirty="0" smtClean="0">
                <a:latin typeface="Arial" panose="020B0604020202020204" pitchFamily="34" charset="0"/>
                <a:cs typeface="Arial" panose="020B0604020202020204" pitchFamily="34" charset="0"/>
              </a:rPr>
              <a:t>sizes and package size</a:t>
            </a:r>
            <a:endParaRPr lang="en-GB" sz="2400" dirty="0">
              <a:latin typeface="Arial" panose="020B0604020202020204" pitchFamily="34" charset="0"/>
              <a:cs typeface="Arial" panose="020B0604020202020204" pitchFamily="34" charset="0"/>
            </a:endParaRPr>
          </a:p>
        </p:txBody>
      </p:sp>
      <p:sp>
        <p:nvSpPr>
          <p:cNvPr id="17" name="Title 1"/>
          <p:cNvSpPr txBox="1">
            <a:spLocks/>
          </p:cNvSpPr>
          <p:nvPr/>
        </p:nvSpPr>
        <p:spPr>
          <a:xfrm>
            <a:off x="1082878" y="3754480"/>
            <a:ext cx="9217589" cy="686308"/>
          </a:xfrm>
          <a:prstGeom prst="rect">
            <a:avLst/>
          </a:prstGeom>
          <a:noFill/>
          <a:ln>
            <a:noFill/>
          </a:ln>
        </p:spPr>
        <p:txBody>
          <a:bodyPr wrap="square" lIns="101582" tIns="101582" rIns="101582" bIns="101582"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GB" dirty="0" smtClean="0">
                <a:latin typeface="Arial" panose="020B0604020202020204" pitchFamily="34" charset="0"/>
                <a:cs typeface="Arial" panose="020B0604020202020204" pitchFamily="34" charset="0"/>
              </a:rPr>
              <a:t>Storage impact</a:t>
            </a:r>
            <a:endParaRPr lang="en-GB"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stretch>
            <a:fillRect/>
          </a:stretch>
        </p:blipFill>
        <p:spPr>
          <a:xfrm>
            <a:off x="10328762" y="4041968"/>
            <a:ext cx="1195511" cy="2087547"/>
          </a:xfrm>
          <a:prstGeom prst="rect">
            <a:avLst/>
          </a:prstGeom>
        </p:spPr>
      </p:pic>
      <p:pic>
        <p:nvPicPr>
          <p:cNvPr id="19" name="Picture 18"/>
          <p:cNvPicPr>
            <a:picLocks noChangeAspect="1"/>
          </p:cNvPicPr>
          <p:nvPr/>
        </p:nvPicPr>
        <p:blipFill>
          <a:blip r:embed="rId4"/>
          <a:stretch>
            <a:fillRect/>
          </a:stretch>
        </p:blipFill>
        <p:spPr>
          <a:xfrm>
            <a:off x="9157656" y="4041600"/>
            <a:ext cx="1171106" cy="2047267"/>
          </a:xfrm>
          <a:prstGeom prst="rect">
            <a:avLst/>
          </a:prstGeom>
        </p:spPr>
      </p:pic>
      <p:sp>
        <p:nvSpPr>
          <p:cNvPr id="2" name="Rectangle 1"/>
          <p:cNvSpPr/>
          <p:nvPr/>
        </p:nvSpPr>
        <p:spPr>
          <a:xfrm>
            <a:off x="1082878" y="4283746"/>
            <a:ext cx="8210517" cy="1200329"/>
          </a:xfrm>
          <a:prstGeom prst="rect">
            <a:avLst/>
          </a:prstGeom>
        </p:spPr>
        <p:txBody>
          <a:bodyPr wrap="none">
            <a:spAutoFit/>
          </a:bodyPr>
          <a:lstStyle/>
          <a:p>
            <a:r>
              <a:rPr lang="en-US" sz="2400" dirty="0" smtClean="0">
                <a:latin typeface="Arial" panose="020B0604020202020204" pitchFamily="34" charset="0"/>
                <a:cs typeface="Arial" panose="020B0604020202020204" pitchFamily="34" charset="0"/>
              </a:rPr>
              <a:t>Reusable</a:t>
            </a:r>
            <a:r>
              <a:rPr lang="en-US" sz="2400" dirty="0">
                <a:latin typeface="Arial" panose="020B0604020202020204" pitchFamily="34" charset="0"/>
                <a:cs typeface="Arial" panose="020B0604020202020204" pitchFamily="34" charset="0"/>
              </a:rPr>
              <a:t>, recyclable or </a:t>
            </a:r>
            <a:r>
              <a:rPr lang="en-US" sz="2400" dirty="0" smtClean="0">
                <a:latin typeface="Arial" panose="020B0604020202020204" pitchFamily="34" charset="0"/>
                <a:cs typeface="Arial" panose="020B0604020202020204" pitchFamily="34" charset="0"/>
              </a:rPr>
              <a:t>compostable – impacts on design</a:t>
            </a:r>
          </a:p>
          <a:p>
            <a:r>
              <a:rPr lang="en-US" sz="2400" dirty="0" smtClean="0">
                <a:latin typeface="Arial" panose="020B0604020202020204" pitchFamily="34" charset="0"/>
                <a:cs typeface="Arial" panose="020B0604020202020204" pitchFamily="34" charset="0"/>
              </a:rPr>
              <a:t>Changes </a:t>
            </a:r>
            <a:r>
              <a:rPr lang="en-US" sz="2400" dirty="0">
                <a:latin typeface="Arial" panose="020B0604020202020204" pitchFamily="34" charset="0"/>
                <a:cs typeface="Arial" panose="020B0604020202020204" pitchFamily="34" charset="0"/>
              </a:rPr>
              <a:t>to the packaging type/shape/reusability/durability.</a:t>
            </a:r>
            <a:endParaRPr lang="en-GB"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1082878" y="5065233"/>
            <a:ext cx="7900431" cy="1569660"/>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Effect </a:t>
            </a:r>
            <a:r>
              <a:rPr lang="en-US" sz="2400" dirty="0">
                <a:latin typeface="Arial" panose="020B0604020202020204" pitchFamily="34" charset="0"/>
                <a:cs typeface="Arial" panose="020B0604020202020204" pitchFamily="34" charset="0"/>
              </a:rPr>
              <a:t>of food/packaging innovations </a:t>
            </a:r>
            <a:endParaRPr lang="en-US" sz="24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including technologies to increase product life, changing date labelling, </a:t>
            </a:r>
            <a:r>
              <a:rPr lang="en-US" dirty="0" err="1">
                <a:latin typeface="Arial" panose="020B0604020202020204" pitchFamily="34" charset="0"/>
                <a:cs typeface="Arial" panose="020B0604020202020204" pitchFamily="34" charset="0"/>
              </a:rPr>
              <a:t>optimising</a:t>
            </a:r>
            <a:r>
              <a:rPr lang="en-US" dirty="0">
                <a:latin typeface="Arial" panose="020B0604020202020204" pitchFamily="34" charset="0"/>
                <a:cs typeface="Arial" panose="020B0604020202020204" pitchFamily="34" charset="0"/>
              </a:rPr>
              <a:t> storage and packaging, use of fridge and freezer, pack and portion size </a:t>
            </a:r>
            <a:r>
              <a:rPr lang="en-US" dirty="0" err="1">
                <a:latin typeface="Arial" panose="020B0604020202020204" pitchFamily="34" charset="0"/>
                <a:cs typeface="Arial" panose="020B0604020202020204" pitchFamily="34" charset="0"/>
              </a:rPr>
              <a:t>optimisation</a:t>
            </a:r>
            <a:r>
              <a:rPr lang="en-US" dirty="0">
                <a:latin typeface="Arial" panose="020B0604020202020204" pitchFamily="34" charset="0"/>
                <a:cs typeface="Arial" panose="020B0604020202020204" pitchFamily="34" charset="0"/>
              </a:rPr>
              <a:t>, shopping </a:t>
            </a:r>
            <a:r>
              <a:rPr lang="en-US" dirty="0" err="1">
                <a:latin typeface="Arial" panose="020B0604020202020204" pitchFamily="34" charset="0"/>
                <a:cs typeface="Arial" panose="020B0604020202020204" pitchFamily="34" charset="0"/>
              </a:rPr>
              <a:t>optimisation</a:t>
            </a:r>
            <a:r>
              <a:rPr lang="en-US" dirty="0">
                <a:latin typeface="Arial" panose="020B0604020202020204" pitchFamily="34" charset="0"/>
                <a:cs typeface="Arial" panose="020B0604020202020204" pitchFamily="34" charset="0"/>
              </a:rPr>
              <a:t>, leftover use, cooking practice, </a:t>
            </a:r>
            <a:r>
              <a:rPr lang="en-GB" dirty="0">
                <a:latin typeface="Arial" panose="020B0604020202020204" pitchFamily="34" charset="0"/>
                <a:cs typeface="Arial" panose="020B0604020202020204" pitchFamily="34" charset="0"/>
              </a:rPr>
              <a:t>and general consumer practices)</a:t>
            </a:r>
          </a:p>
        </p:txBody>
      </p:sp>
      <p:pic>
        <p:nvPicPr>
          <p:cNvPr id="1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5903" t="23541" r="27392" b="47070"/>
          <a:stretch/>
        </p:blipFill>
        <p:spPr bwMode="auto">
          <a:xfrm>
            <a:off x="1060815" y="1032756"/>
            <a:ext cx="5702012" cy="201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415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dirty="0" smtClean="0"/>
              <a:t>Change </a:t>
            </a:r>
            <a:r>
              <a:rPr lang="en-GB" dirty="0" smtClean="0"/>
              <a:t>packaging </a:t>
            </a:r>
            <a:r>
              <a:rPr lang="en-GB" dirty="0" smtClean="0"/>
              <a:t>size – </a:t>
            </a:r>
            <a:r>
              <a:rPr lang="en-GB" sz="1620" dirty="0"/>
              <a:t>Results 25% waste decrease </a:t>
            </a:r>
            <a:endParaRPr lang="en-GB"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26" t="22500" r="28785" b="35833"/>
          <a:stretch/>
        </p:blipFill>
        <p:spPr bwMode="auto">
          <a:xfrm>
            <a:off x="2189226" y="1673351"/>
            <a:ext cx="7440930" cy="398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903" t="23541" r="27392" b="47070"/>
          <a:stretch/>
        </p:blipFill>
        <p:spPr bwMode="auto">
          <a:xfrm>
            <a:off x="4047511" y="5523970"/>
            <a:ext cx="3936725" cy="139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91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dirty="0" smtClean="0"/>
              <a:t>Change product </a:t>
            </a:r>
            <a:r>
              <a:rPr lang="en-GB" dirty="0" smtClean="0"/>
              <a:t>life – </a:t>
            </a:r>
            <a:r>
              <a:rPr lang="en-GB" sz="1620" dirty="0"/>
              <a:t>Results 15% waste decrease </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72" t="38750" r="29253" b="15833"/>
          <a:stretch/>
        </p:blipFill>
        <p:spPr bwMode="auto">
          <a:xfrm>
            <a:off x="2072640" y="1805701"/>
            <a:ext cx="7900416" cy="455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6510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444" y="0"/>
            <a:ext cx="9879842" cy="1325563"/>
          </a:xfrm>
        </p:spPr>
        <p:txBody>
          <a:bodyPr>
            <a:normAutofit/>
          </a:bodyPr>
          <a:lstStyle/>
          <a:p>
            <a:r>
              <a:rPr lang="en-GB" dirty="0" smtClean="0"/>
              <a:t>Change packaging </a:t>
            </a:r>
            <a:r>
              <a:rPr lang="en-GB" sz="2400" dirty="0" smtClean="0"/>
              <a:t>– (from </a:t>
            </a:r>
            <a:r>
              <a:rPr lang="en-GB" sz="2400" dirty="0" smtClean="0"/>
              <a:t>Masters student </a:t>
            </a:r>
            <a:r>
              <a:rPr lang="en-GB" sz="2400" dirty="0" smtClean="0"/>
              <a:t>project)</a:t>
            </a:r>
            <a:endParaRPr lang="en-GB" dirty="0"/>
          </a:p>
        </p:txBody>
      </p:sp>
      <p:pic>
        <p:nvPicPr>
          <p:cNvPr id="4" name="Picture 3"/>
          <p:cNvPicPr>
            <a:picLocks noChangeAspect="1"/>
          </p:cNvPicPr>
          <p:nvPr/>
        </p:nvPicPr>
        <p:blipFill>
          <a:blip r:embed="rId2"/>
          <a:stretch>
            <a:fillRect/>
          </a:stretch>
        </p:blipFill>
        <p:spPr>
          <a:xfrm>
            <a:off x="2867904" y="972836"/>
            <a:ext cx="7963382" cy="5231757"/>
          </a:xfrm>
          <a:prstGeom prst="rect">
            <a:avLst/>
          </a:prstGeom>
        </p:spPr>
      </p:pic>
      <p:sp>
        <p:nvSpPr>
          <p:cNvPr id="5" name="Rectangle 4"/>
          <p:cNvSpPr/>
          <p:nvPr/>
        </p:nvSpPr>
        <p:spPr>
          <a:xfrm>
            <a:off x="2002970" y="6196280"/>
            <a:ext cx="8521959" cy="738664"/>
          </a:xfrm>
          <a:prstGeom prst="rect">
            <a:avLst/>
          </a:prstGeom>
        </p:spPr>
        <p:txBody>
          <a:bodyPr wrap="square">
            <a:spAutoFit/>
          </a:bodyPr>
          <a:lstStyle/>
          <a:p>
            <a:r>
              <a:rPr lang="en-US" sz="1400" dirty="0" err="1"/>
              <a:t>Normalised</a:t>
            </a:r>
            <a:r>
              <a:rPr lang="en-US" sz="1400" dirty="0"/>
              <a:t> </a:t>
            </a:r>
            <a:r>
              <a:rPr lang="en-US" sz="1400" dirty="0" smtClean="0"/>
              <a:t>(per year) results </a:t>
            </a:r>
            <a:r>
              <a:rPr lang="en-US" sz="1400" dirty="0"/>
              <a:t>for Global </a:t>
            </a:r>
            <a:r>
              <a:rPr lang="en-US" sz="1400" dirty="0" smtClean="0"/>
              <a:t>warming (kg of CO2e) </a:t>
            </a:r>
            <a:r>
              <a:rPr lang="en-US" sz="1400" dirty="0"/>
              <a:t>in the Aspirational Discoverers family </a:t>
            </a:r>
            <a:r>
              <a:rPr lang="en-US" sz="1400" dirty="0" smtClean="0"/>
              <a:t>chicken breast </a:t>
            </a:r>
            <a:r>
              <a:rPr lang="en-US" sz="1400" dirty="0"/>
              <a:t>scenarios, for two packaging trade-off scenarios in the AD family buying 100% plastic </a:t>
            </a:r>
            <a:r>
              <a:rPr lang="en-US" sz="1400" dirty="0" smtClean="0"/>
              <a:t>bag or </a:t>
            </a:r>
            <a:r>
              <a:rPr lang="en-US" sz="1400" dirty="0"/>
              <a:t>100% plastic tray packaging for 500g.</a:t>
            </a:r>
            <a:endParaRPr lang="en-GB" sz="1400" dirty="0"/>
          </a:p>
        </p:txBody>
      </p:sp>
    </p:spTree>
    <p:extLst>
      <p:ext uri="{BB962C8B-B14F-4D97-AF65-F5344CB8AC3E}">
        <p14:creationId xmlns:p14="http://schemas.microsoft.com/office/powerpoint/2010/main" val="911201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1" y="60325"/>
            <a:ext cx="11492879" cy="1325563"/>
          </a:xfrm>
        </p:spPr>
        <p:txBody>
          <a:bodyPr>
            <a:normAutofit fontScale="90000"/>
          </a:bodyPr>
          <a:lstStyle/>
          <a:p>
            <a:r>
              <a:rPr lang="en-GB" dirty="0" smtClean="0"/>
              <a:t>Chicken breast – </a:t>
            </a:r>
            <a:r>
              <a:rPr lang="en-GB" sz="4000" dirty="0" smtClean="0"/>
              <a:t>increase product life +1 or +3 days</a:t>
            </a:r>
            <a:endParaRPr lang="en-GB" dirty="0"/>
          </a:p>
        </p:txBody>
      </p:sp>
      <p:graphicFrame>
        <p:nvGraphicFramePr>
          <p:cNvPr id="4" name="Chart 3">
            <a:extLst>
              <a:ext uri="{FF2B5EF4-FFF2-40B4-BE49-F238E27FC236}">
                <a16:creationId xmlns:a16="http://schemas.microsoft.com/office/drawing/2014/main" id="{F8440576-C792-1743-B0A5-55E0FA756AED}"/>
              </a:ext>
            </a:extLst>
          </p:cNvPr>
          <p:cNvGraphicFramePr/>
          <p:nvPr>
            <p:extLst>
              <p:ext uri="{D42A27DB-BD31-4B8C-83A1-F6EECF244321}">
                <p14:modId xmlns:p14="http://schemas.microsoft.com/office/powerpoint/2010/main" val="3861606107"/>
              </p:ext>
            </p:extLst>
          </p:nvPr>
        </p:nvGraphicFramePr>
        <p:xfrm>
          <a:off x="721711" y="988926"/>
          <a:ext cx="5727700" cy="2386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421DBF01-D145-294C-A753-3E08B393189A}"/>
              </a:ext>
            </a:extLst>
          </p:cNvPr>
          <p:cNvGraphicFramePr/>
          <p:nvPr>
            <p:extLst>
              <p:ext uri="{D42A27DB-BD31-4B8C-83A1-F6EECF244321}">
                <p14:modId xmlns:p14="http://schemas.microsoft.com/office/powerpoint/2010/main" val="1509493476"/>
              </p:ext>
            </p:extLst>
          </p:nvPr>
        </p:nvGraphicFramePr>
        <p:xfrm>
          <a:off x="789400" y="3368370"/>
          <a:ext cx="5727700" cy="238633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517101" y="2060943"/>
            <a:ext cx="4839158" cy="1477328"/>
          </a:xfrm>
          <a:prstGeom prst="rect">
            <a:avLst/>
          </a:prstGeom>
        </p:spPr>
        <p:txBody>
          <a:bodyPr wrap="square">
            <a:spAutoFit/>
          </a:bodyPr>
          <a:lstStyle/>
          <a:p>
            <a:pPr>
              <a:spcBef>
                <a:spcPts val="600"/>
              </a:spcBef>
              <a:spcAft>
                <a:spcPts val="600"/>
              </a:spcAft>
            </a:pPr>
            <a:r>
              <a:rPr lang="en-GB" dirty="0">
                <a:latin typeface="Calibri" panose="020F0502020204030204" pitchFamily="34" charset="0"/>
                <a:ea typeface="Malgun Gothic" panose="020B0503020000020004" pitchFamily="34" charset="-127"/>
                <a:cs typeface="Times New Roman" panose="02020603050405020304" pitchFamily="18" charset="0"/>
              </a:rPr>
              <a:t>There is about a one percentage point drop in the ‘+1 day’ (e.g. </a:t>
            </a:r>
            <a:r>
              <a:rPr lang="en-GB" b="1" dirty="0">
                <a:latin typeface="Calibri" panose="020F0502020204030204" pitchFamily="34" charset="0"/>
                <a:ea typeface="Malgun Gothic" panose="020B0503020000020004" pitchFamily="34" charset="-127"/>
                <a:cs typeface="Times New Roman" panose="02020603050405020304" pitchFamily="18" charset="0"/>
              </a:rPr>
              <a:t>7% to 6%</a:t>
            </a:r>
            <a:r>
              <a:rPr lang="en-GB" dirty="0">
                <a:latin typeface="Calibri" panose="020F0502020204030204" pitchFamily="34" charset="0"/>
                <a:ea typeface="Malgun Gothic" panose="020B0503020000020004" pitchFamily="34" charset="-127"/>
                <a:cs typeface="Times New Roman" panose="02020603050405020304" pitchFamily="18" charset="0"/>
              </a:rPr>
              <a:t> for </a:t>
            </a:r>
            <a:r>
              <a:rPr lang="en-GB" i="1" dirty="0">
                <a:latin typeface="Calibri" panose="020F0502020204030204" pitchFamily="34" charset="0"/>
                <a:ea typeface="Malgun Gothic" panose="020B0503020000020004" pitchFamily="34" charset="-127"/>
                <a:cs typeface="Times New Roman" panose="02020603050405020304" pitchFamily="18" charset="0"/>
              </a:rPr>
              <a:t>FF Single</a:t>
            </a:r>
            <a:r>
              <a:rPr lang="en-GB" dirty="0">
                <a:latin typeface="Calibri" panose="020F0502020204030204" pitchFamily="34" charset="0"/>
                <a:ea typeface="Malgun Gothic" panose="020B0503020000020004" pitchFamily="34" charset="-127"/>
                <a:cs typeface="Times New Roman" panose="02020603050405020304" pitchFamily="18" charset="0"/>
              </a:rPr>
              <a:t> and </a:t>
            </a:r>
            <a:r>
              <a:rPr lang="en-GB" b="1" dirty="0">
                <a:latin typeface="Calibri" panose="020F0502020204030204" pitchFamily="34" charset="0"/>
                <a:ea typeface="Malgun Gothic" panose="020B0503020000020004" pitchFamily="34" charset="-127"/>
                <a:cs typeface="Times New Roman" panose="02020603050405020304" pitchFamily="18" charset="0"/>
              </a:rPr>
              <a:t>2% to 1% </a:t>
            </a:r>
            <a:r>
              <a:rPr lang="en-GB" dirty="0">
                <a:latin typeface="Calibri" panose="020F0502020204030204" pitchFamily="34" charset="0"/>
                <a:ea typeface="Malgun Gothic" panose="020B0503020000020004" pitchFamily="34" charset="-127"/>
                <a:cs typeface="Times New Roman" panose="02020603050405020304" pitchFamily="18" charset="0"/>
              </a:rPr>
              <a:t>for </a:t>
            </a:r>
            <a:r>
              <a:rPr lang="en-GB" i="1" dirty="0">
                <a:latin typeface="Calibri" panose="020F0502020204030204" pitchFamily="34" charset="0"/>
                <a:ea typeface="Malgun Gothic" panose="020B0503020000020004" pitchFamily="34" charset="-127"/>
                <a:cs typeface="Times New Roman" panose="02020603050405020304" pitchFamily="18" charset="0"/>
              </a:rPr>
              <a:t>PP Family</a:t>
            </a:r>
            <a:r>
              <a:rPr lang="en-GB" dirty="0">
                <a:latin typeface="Calibri" panose="020F0502020204030204" pitchFamily="34" charset="0"/>
                <a:ea typeface="Malgun Gothic" panose="020B0503020000020004" pitchFamily="34" charset="-127"/>
                <a:cs typeface="Times New Roman" panose="02020603050405020304" pitchFamily="18" charset="0"/>
              </a:rPr>
              <a:t>) and a two percentage drop in the ‘+3 day’ scenario (leading to practically no waste at all in this scenario for the larger households).</a:t>
            </a:r>
          </a:p>
        </p:txBody>
      </p:sp>
    </p:spTree>
    <p:extLst>
      <p:ext uri="{BB962C8B-B14F-4D97-AF65-F5344CB8AC3E}">
        <p14:creationId xmlns:p14="http://schemas.microsoft.com/office/powerpoint/2010/main" val="2775740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Definitions – Food Loss </a:t>
            </a:r>
            <a:r>
              <a:rPr lang="en-US" dirty="0"/>
              <a:t>and Food Waste</a:t>
            </a:r>
            <a:br>
              <a:rPr lang="en-US" dirty="0"/>
            </a:br>
            <a:endParaRPr lang="en-GB" dirty="0"/>
          </a:p>
        </p:txBody>
      </p:sp>
      <p:pic>
        <p:nvPicPr>
          <p:cNvPr id="10" name="Google Shape;131;p16"/>
          <p:cNvPicPr preferRelativeResize="0"/>
          <p:nvPr/>
        </p:nvPicPr>
        <p:blipFill rotWithShape="1">
          <a:blip r:embed="rId2">
            <a:alphaModFix/>
          </a:blip>
          <a:srcRect/>
          <a:stretch/>
        </p:blipFill>
        <p:spPr>
          <a:xfrm>
            <a:off x="1432337" y="721025"/>
            <a:ext cx="6698507" cy="3242620"/>
          </a:xfrm>
          <a:prstGeom prst="rect">
            <a:avLst/>
          </a:prstGeom>
          <a:noFill/>
          <a:ln>
            <a:noFill/>
          </a:ln>
        </p:spPr>
      </p:pic>
      <p:pic>
        <p:nvPicPr>
          <p:cNvPr id="11" name="Google Shape;132;p16"/>
          <p:cNvPicPr preferRelativeResize="0"/>
          <p:nvPr/>
        </p:nvPicPr>
        <p:blipFill rotWithShape="1">
          <a:blip r:embed="rId3">
            <a:alphaModFix/>
          </a:blip>
          <a:srcRect/>
          <a:stretch/>
        </p:blipFill>
        <p:spPr>
          <a:xfrm>
            <a:off x="1432336" y="4148311"/>
            <a:ext cx="6698507" cy="2561487"/>
          </a:xfrm>
          <a:prstGeom prst="rect">
            <a:avLst/>
          </a:prstGeom>
          <a:noFill/>
          <a:ln>
            <a:noFill/>
          </a:ln>
        </p:spPr>
      </p:pic>
      <p:sp>
        <p:nvSpPr>
          <p:cNvPr id="12" name="Rectangle 11"/>
          <p:cNvSpPr/>
          <p:nvPr/>
        </p:nvSpPr>
        <p:spPr>
          <a:xfrm>
            <a:off x="9035510" y="2542760"/>
            <a:ext cx="2967771" cy="2031325"/>
          </a:xfrm>
          <a:prstGeom prst="rect">
            <a:avLst/>
          </a:prstGeom>
        </p:spPr>
        <p:txBody>
          <a:bodyPr wrap="square">
            <a:spAutoFit/>
          </a:bodyPr>
          <a:lstStyle/>
          <a:p>
            <a:r>
              <a:rPr lang="en-GB" b="1" dirty="0" smtClean="0"/>
              <a:t>NOTE </a:t>
            </a:r>
            <a:r>
              <a:rPr lang="en-GB" b="1" dirty="0" smtClean="0"/>
              <a:t>–</a:t>
            </a:r>
            <a:r>
              <a:rPr lang="en-GB" dirty="0" smtClean="0"/>
              <a:t>the </a:t>
            </a:r>
            <a:r>
              <a:rPr lang="en-GB" dirty="0" smtClean="0"/>
              <a:t>change of </a:t>
            </a:r>
          </a:p>
          <a:p>
            <a:r>
              <a:rPr lang="en-GB" b="1" dirty="0" smtClean="0"/>
              <a:t>Edible and in-edible</a:t>
            </a:r>
            <a:r>
              <a:rPr lang="en-GB" dirty="0" smtClean="0"/>
              <a:t> (current </a:t>
            </a:r>
            <a:r>
              <a:rPr lang="en-GB" dirty="0" smtClean="0"/>
              <a:t>definition)</a:t>
            </a:r>
            <a:r>
              <a:rPr lang="en-GB" b="1" dirty="0" smtClean="0"/>
              <a:t> </a:t>
            </a:r>
            <a:endParaRPr lang="en-GB" b="1" dirty="0" smtClean="0"/>
          </a:p>
          <a:p>
            <a:r>
              <a:rPr lang="en-GB" dirty="0" smtClean="0"/>
              <a:t>vs</a:t>
            </a:r>
            <a:r>
              <a:rPr lang="en-GB" b="1" dirty="0" smtClean="0"/>
              <a:t> </a:t>
            </a:r>
          </a:p>
          <a:p>
            <a:r>
              <a:rPr lang="en-GB" b="1" dirty="0" smtClean="0"/>
              <a:t>Avoidable, </a:t>
            </a:r>
            <a:r>
              <a:rPr lang="en-GB" b="1" dirty="0"/>
              <a:t>P</a:t>
            </a:r>
            <a:r>
              <a:rPr lang="en-GB" b="1" dirty="0" smtClean="0"/>
              <a:t>ossibly avoidable, Unavoidable </a:t>
            </a:r>
            <a:r>
              <a:rPr lang="en-GB" dirty="0" smtClean="0"/>
              <a:t>(previous </a:t>
            </a:r>
            <a:r>
              <a:rPr lang="en-GB" dirty="0" smtClean="0"/>
              <a:t>definition)</a:t>
            </a:r>
            <a:endParaRPr lang="en-GB" dirty="0"/>
          </a:p>
        </p:txBody>
      </p:sp>
      <p:sp>
        <p:nvSpPr>
          <p:cNvPr id="9" name="Google Shape;130;p16"/>
          <p:cNvSpPr/>
          <p:nvPr/>
        </p:nvSpPr>
        <p:spPr>
          <a:xfrm>
            <a:off x="6735478" y="3778979"/>
            <a:ext cx="249965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000" u="sng" dirty="0">
                <a:solidFill>
                  <a:schemeClr val="hlink"/>
                </a:solidFill>
                <a:latin typeface="Calibri"/>
                <a:ea typeface="Calibri"/>
                <a:cs typeface="Calibri"/>
                <a:sym typeface="Calibri"/>
                <a:hlinkClick r:id="rId4"/>
              </a:rPr>
              <a:t>https://flwprotocol.org/</a:t>
            </a:r>
            <a:r>
              <a:rPr lang="en-GB" sz="1000" dirty="0">
                <a:solidFill>
                  <a:schemeClr val="dk1"/>
                </a:solidFill>
                <a:latin typeface="Calibri"/>
                <a:ea typeface="Calibri"/>
                <a:cs typeface="Calibri"/>
                <a:sym typeface="Calibri"/>
              </a:rPr>
              <a:t> </a:t>
            </a:r>
            <a:endParaRPr sz="1000" dirty="0"/>
          </a:p>
        </p:txBody>
      </p:sp>
      <p:sp>
        <p:nvSpPr>
          <p:cNvPr id="7" name="Google Shape;129;p16"/>
          <p:cNvSpPr/>
          <p:nvPr/>
        </p:nvSpPr>
        <p:spPr>
          <a:xfrm>
            <a:off x="5345579" y="6488668"/>
            <a:ext cx="460017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000" b="0" i="0" u="sng" strike="noStrike" cap="none" dirty="0">
                <a:solidFill>
                  <a:schemeClr val="hlink"/>
                </a:solidFill>
                <a:latin typeface="Calibri"/>
                <a:ea typeface="Calibri"/>
                <a:cs typeface="Calibri"/>
                <a:sym typeface="Calibri"/>
                <a:hlinkClick r:id="rId5"/>
              </a:rPr>
              <a:t>http://www.fao.org/3/ca6030en/ca6030en.pdf</a:t>
            </a:r>
            <a:endParaRPr sz="1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5768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1" y="60325"/>
            <a:ext cx="11492879" cy="1325563"/>
          </a:xfrm>
        </p:spPr>
        <p:txBody>
          <a:bodyPr>
            <a:normAutofit/>
          </a:bodyPr>
          <a:lstStyle/>
          <a:p>
            <a:r>
              <a:rPr lang="en-GB" dirty="0" smtClean="0"/>
              <a:t>Chicken </a:t>
            </a:r>
            <a:r>
              <a:rPr lang="en-GB" dirty="0"/>
              <a:t>breast </a:t>
            </a:r>
            <a:r>
              <a:rPr lang="en-GB" dirty="0" smtClean="0"/>
              <a:t>– </a:t>
            </a:r>
            <a:r>
              <a:rPr lang="en-GB" sz="3200" dirty="0" smtClean="0"/>
              <a:t>change product size “large” or “exact”</a:t>
            </a:r>
            <a:endParaRPr lang="en-GB" dirty="0"/>
          </a:p>
        </p:txBody>
      </p:sp>
      <p:sp>
        <p:nvSpPr>
          <p:cNvPr id="6" name="Rectangle 5"/>
          <p:cNvSpPr/>
          <p:nvPr/>
        </p:nvSpPr>
        <p:spPr>
          <a:xfrm>
            <a:off x="6534771" y="1970419"/>
            <a:ext cx="5060329" cy="2739211"/>
          </a:xfrm>
          <a:prstGeom prst="rect">
            <a:avLst/>
          </a:prstGeom>
        </p:spPr>
        <p:txBody>
          <a:bodyPr wrap="square">
            <a:spAutoFit/>
          </a:bodyPr>
          <a:lstStyle/>
          <a:p>
            <a:pPr>
              <a:spcBef>
                <a:spcPts val="600"/>
              </a:spcBef>
              <a:spcAft>
                <a:spcPts val="600"/>
              </a:spcAft>
            </a:pPr>
            <a:r>
              <a:rPr lang="en-GB" dirty="0"/>
              <a:t>W</a:t>
            </a:r>
            <a:r>
              <a:rPr lang="en-GB" dirty="0" smtClean="0"/>
              <a:t>aste </a:t>
            </a:r>
            <a:r>
              <a:rPr lang="en-GB" dirty="0"/>
              <a:t>is higher when larger packs of chicken are purchased, reaching upwards to </a:t>
            </a:r>
            <a:r>
              <a:rPr lang="en-GB" b="1" dirty="0"/>
              <a:t>20-25%</a:t>
            </a:r>
            <a:r>
              <a:rPr lang="en-GB" dirty="0"/>
              <a:t> for </a:t>
            </a:r>
            <a:r>
              <a:rPr lang="en-GB" i="1" dirty="0"/>
              <a:t>FF Single</a:t>
            </a:r>
            <a:r>
              <a:rPr lang="en-GB" dirty="0"/>
              <a:t> and </a:t>
            </a:r>
            <a:r>
              <a:rPr lang="en-GB" i="1" dirty="0"/>
              <a:t>SC Single</a:t>
            </a:r>
            <a:r>
              <a:rPr lang="en-GB" dirty="0"/>
              <a:t>. </a:t>
            </a:r>
            <a:endParaRPr lang="en-GB" dirty="0" smtClean="0"/>
          </a:p>
          <a:p>
            <a:pPr>
              <a:spcBef>
                <a:spcPts val="600"/>
              </a:spcBef>
              <a:spcAft>
                <a:spcPts val="600"/>
              </a:spcAft>
            </a:pPr>
            <a:r>
              <a:rPr lang="en-GB" dirty="0"/>
              <a:t>O</a:t>
            </a:r>
            <a:r>
              <a:rPr lang="en-GB" dirty="0" smtClean="0"/>
              <a:t>nly </a:t>
            </a:r>
            <a:r>
              <a:rPr lang="en-GB" dirty="0"/>
              <a:t>three of the seven households participate in the ‘exact needs’ scenario (</a:t>
            </a:r>
            <a:r>
              <a:rPr lang="en-GB" i="1" dirty="0"/>
              <a:t>FF Single</a:t>
            </a:r>
            <a:r>
              <a:rPr lang="en-GB" dirty="0"/>
              <a:t>, </a:t>
            </a:r>
            <a:r>
              <a:rPr lang="en-GB" i="1" dirty="0"/>
              <a:t>SC Single</a:t>
            </a:r>
            <a:r>
              <a:rPr lang="en-GB" dirty="0"/>
              <a:t>, and </a:t>
            </a:r>
            <a:r>
              <a:rPr lang="en-GB" i="1" dirty="0"/>
              <a:t>SC One Child</a:t>
            </a:r>
            <a:r>
              <a:rPr lang="en-GB" dirty="0"/>
              <a:t>). These three households have the highest ‘default’ waste rates, which are substantially reduced (i.e. by about than </a:t>
            </a:r>
            <a:r>
              <a:rPr lang="en-GB" b="1" dirty="0"/>
              <a:t>70%) </a:t>
            </a:r>
            <a:r>
              <a:rPr lang="en-GB" dirty="0"/>
              <a:t>when enforcing purchasing of only the amount needed.</a:t>
            </a:r>
            <a:endParaRPr lang="en-GB" dirty="0">
              <a:latin typeface="Calibri" panose="020F0502020204030204" pitchFamily="34" charset="0"/>
              <a:ea typeface="Malgun Gothic" panose="020B0503020000020004" pitchFamily="34" charset="-127"/>
              <a:cs typeface="Times New Roman" panose="02020603050405020304" pitchFamily="18" charset="0"/>
            </a:endParaRPr>
          </a:p>
        </p:txBody>
      </p:sp>
      <p:graphicFrame>
        <p:nvGraphicFramePr>
          <p:cNvPr id="7" name="Chart 6">
            <a:extLst>
              <a:ext uri="{FF2B5EF4-FFF2-40B4-BE49-F238E27FC236}">
                <a16:creationId xmlns:a16="http://schemas.microsoft.com/office/drawing/2014/main" id="{4E69C900-718E-434B-8A24-5F12E4D6A0C2}"/>
              </a:ext>
            </a:extLst>
          </p:cNvPr>
          <p:cNvGraphicFramePr/>
          <p:nvPr>
            <p:extLst>
              <p:ext uri="{D42A27DB-BD31-4B8C-83A1-F6EECF244321}">
                <p14:modId xmlns:p14="http://schemas.microsoft.com/office/powerpoint/2010/main" val="340125835"/>
              </p:ext>
            </p:extLst>
          </p:nvPr>
        </p:nvGraphicFramePr>
        <p:xfrm>
          <a:off x="527671" y="1024904"/>
          <a:ext cx="5727700" cy="2386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E18B742-8B57-6540-9664-246AA51B7EED}"/>
              </a:ext>
            </a:extLst>
          </p:cNvPr>
          <p:cNvGraphicFramePr/>
          <p:nvPr>
            <p:extLst>
              <p:ext uri="{D42A27DB-BD31-4B8C-83A1-F6EECF244321}">
                <p14:modId xmlns:p14="http://schemas.microsoft.com/office/powerpoint/2010/main" val="566030076"/>
              </p:ext>
            </p:extLst>
          </p:nvPr>
        </p:nvGraphicFramePr>
        <p:xfrm>
          <a:off x="527671" y="3411234"/>
          <a:ext cx="5727700" cy="23863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6371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Chicken</a:t>
            </a:r>
            <a:r>
              <a:rPr lang="en-GB" dirty="0"/>
              <a:t> breast</a:t>
            </a:r>
            <a:r>
              <a:rPr lang="en-GB" dirty="0" smtClean="0"/>
              <a:t> – </a:t>
            </a:r>
            <a:r>
              <a:rPr lang="en-GB" sz="4000" dirty="0" smtClean="0"/>
              <a:t>Use AND freeze leftovers</a:t>
            </a:r>
            <a:endParaRPr lang="en-GB" dirty="0"/>
          </a:p>
        </p:txBody>
      </p:sp>
      <p:sp>
        <p:nvSpPr>
          <p:cNvPr id="6" name="Rectangle 5"/>
          <p:cNvSpPr/>
          <p:nvPr/>
        </p:nvSpPr>
        <p:spPr>
          <a:xfrm>
            <a:off x="6514133" y="1281099"/>
            <a:ext cx="5581029" cy="4708981"/>
          </a:xfrm>
          <a:prstGeom prst="rect">
            <a:avLst/>
          </a:prstGeom>
        </p:spPr>
        <p:txBody>
          <a:bodyPr wrap="square">
            <a:spAutoFit/>
          </a:bodyPr>
          <a:lstStyle/>
          <a:p>
            <a:pPr>
              <a:spcBef>
                <a:spcPts val="600"/>
              </a:spcBef>
              <a:spcAft>
                <a:spcPts val="600"/>
              </a:spcAft>
            </a:pPr>
            <a:r>
              <a:rPr lang="en-GB" dirty="0"/>
              <a:t>Waste of chicken increases about 3.5x (from an average of 3.7% to 12.5%) when use of leftovers is </a:t>
            </a:r>
            <a:r>
              <a:rPr lang="en-GB" dirty="0" smtClean="0"/>
              <a:t>modelled.</a:t>
            </a:r>
          </a:p>
          <a:p>
            <a:pPr>
              <a:spcBef>
                <a:spcPts val="600"/>
              </a:spcBef>
              <a:spcAft>
                <a:spcPts val="600"/>
              </a:spcAft>
            </a:pPr>
            <a:r>
              <a:rPr lang="en-GB" dirty="0" smtClean="0"/>
              <a:t>Why </a:t>
            </a:r>
            <a:r>
              <a:rPr lang="en-GB" dirty="0"/>
              <a:t>should using what remains from one meal as part another meal see more waste? </a:t>
            </a:r>
            <a:r>
              <a:rPr lang="en-GB" dirty="0" smtClean="0"/>
              <a:t>(no freezer use) Splitting </a:t>
            </a:r>
            <a:r>
              <a:rPr lang="en-GB" dirty="0"/>
              <a:t>that waste into its constituent elements highlights most of this increase is </a:t>
            </a:r>
            <a:r>
              <a:rPr lang="en-GB" b="1" dirty="0"/>
              <a:t>from greater waste from expiration (9.6%)</a:t>
            </a:r>
            <a:r>
              <a:rPr lang="en-GB" dirty="0"/>
              <a:t>. </a:t>
            </a:r>
            <a:endParaRPr lang="en-GB" dirty="0" smtClean="0"/>
          </a:p>
          <a:p>
            <a:pPr>
              <a:spcBef>
                <a:spcPts val="600"/>
              </a:spcBef>
              <a:spcAft>
                <a:spcPts val="600"/>
              </a:spcAft>
            </a:pPr>
            <a:r>
              <a:rPr lang="en-GB" dirty="0"/>
              <a:t>When the freeze option is turned back on, we see the impact of using leftovers relative to the default scenario. Waste falls in all but one household; by about </a:t>
            </a:r>
            <a:r>
              <a:rPr lang="en-GB" b="1" dirty="0"/>
              <a:t>20%</a:t>
            </a:r>
            <a:r>
              <a:rPr lang="en-GB" dirty="0"/>
              <a:t> in high default waste archetypes and about </a:t>
            </a:r>
            <a:r>
              <a:rPr lang="en-GB" b="1" dirty="0"/>
              <a:t>3% </a:t>
            </a:r>
            <a:r>
              <a:rPr lang="en-GB" dirty="0"/>
              <a:t>for low default waste archetypes. An unexpected result based on the pattern of other households is the </a:t>
            </a:r>
            <a:r>
              <a:rPr lang="en-GB" b="1" dirty="0"/>
              <a:t>4% increase</a:t>
            </a:r>
            <a:r>
              <a:rPr lang="en-GB" dirty="0"/>
              <a:t> in waste by </a:t>
            </a:r>
            <a:r>
              <a:rPr lang="en-GB" i="1" dirty="0"/>
              <a:t>IA Couple</a:t>
            </a:r>
            <a:r>
              <a:rPr lang="en-GB" dirty="0"/>
              <a:t>.</a:t>
            </a:r>
          </a:p>
          <a:p>
            <a:pPr>
              <a:spcBef>
                <a:spcPts val="600"/>
              </a:spcBef>
              <a:spcAft>
                <a:spcPts val="600"/>
              </a:spcAft>
            </a:pPr>
            <a:endParaRPr lang="en-GB" dirty="0">
              <a:latin typeface="Calibri" panose="020F0502020204030204" pitchFamily="34" charset="0"/>
              <a:ea typeface="Malgun Gothic" panose="020B0503020000020004" pitchFamily="34" charset="-127"/>
              <a:cs typeface="Times New Roman" panose="02020603050405020304" pitchFamily="18" charset="0"/>
            </a:endParaRPr>
          </a:p>
        </p:txBody>
      </p:sp>
      <p:graphicFrame>
        <p:nvGraphicFramePr>
          <p:cNvPr id="9" name="Chart 8">
            <a:extLst>
              <a:ext uri="{FF2B5EF4-FFF2-40B4-BE49-F238E27FC236}">
                <a16:creationId xmlns:a16="http://schemas.microsoft.com/office/drawing/2014/main" id="{AB3FD5AE-CB2C-5943-8033-5AD9E1F0AE53}"/>
              </a:ext>
            </a:extLst>
          </p:cNvPr>
          <p:cNvGraphicFramePr/>
          <p:nvPr>
            <p:extLst>
              <p:ext uri="{D42A27DB-BD31-4B8C-83A1-F6EECF244321}">
                <p14:modId xmlns:p14="http://schemas.microsoft.com/office/powerpoint/2010/main" val="2979028505"/>
              </p:ext>
            </p:extLst>
          </p:nvPr>
        </p:nvGraphicFramePr>
        <p:xfrm>
          <a:off x="657052" y="1236033"/>
          <a:ext cx="5727700" cy="2386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D41B6164-47E7-2141-BE5A-6CA780190FB6}"/>
              </a:ext>
            </a:extLst>
          </p:cNvPr>
          <p:cNvGraphicFramePr/>
          <p:nvPr>
            <p:extLst>
              <p:ext uri="{D42A27DB-BD31-4B8C-83A1-F6EECF244321}">
                <p14:modId xmlns:p14="http://schemas.microsoft.com/office/powerpoint/2010/main" val="1057240146"/>
              </p:ext>
            </p:extLst>
          </p:nvPr>
        </p:nvGraphicFramePr>
        <p:xfrm>
          <a:off x="657052" y="3616278"/>
          <a:ext cx="5727700" cy="23863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36262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611" y="0"/>
            <a:ext cx="9879842" cy="1325563"/>
          </a:xfrm>
        </p:spPr>
        <p:txBody>
          <a:bodyPr/>
          <a:lstStyle/>
          <a:p>
            <a:r>
              <a:rPr lang="en-GB" dirty="0" smtClean="0"/>
              <a:t>Results -  </a:t>
            </a:r>
            <a:r>
              <a:rPr lang="en-GB" dirty="0" smtClean="0"/>
              <a:t>an Evidence Matrix </a:t>
            </a:r>
            <a:endParaRPr lang="en-GB" dirty="0"/>
          </a:p>
        </p:txBody>
      </p:sp>
      <p:sp>
        <p:nvSpPr>
          <p:cNvPr id="4" name="Rectangle 3"/>
          <p:cNvSpPr/>
          <p:nvPr/>
        </p:nvSpPr>
        <p:spPr>
          <a:xfrm>
            <a:off x="948611" y="6464856"/>
            <a:ext cx="9697617" cy="261610"/>
          </a:xfrm>
          <a:prstGeom prst="rect">
            <a:avLst/>
          </a:prstGeom>
        </p:spPr>
        <p:txBody>
          <a:bodyPr wrap="square">
            <a:spAutoFit/>
          </a:bodyPr>
          <a:lstStyle/>
          <a:p>
            <a:r>
              <a:rPr lang="en-GB" sz="1050" dirty="0">
                <a:hlinkClick r:id="rId2"/>
              </a:rPr>
              <a:t>https://</a:t>
            </a:r>
            <a:r>
              <a:rPr lang="en-GB" sz="1050" dirty="0" smtClean="0">
                <a:hlinkClick r:id="rId2"/>
              </a:rPr>
              <a:t>www.wrap.org.uk/sites/files/wrap/Retail_Survey_2019.pdf</a:t>
            </a:r>
            <a:r>
              <a:rPr lang="en-GB" sz="1050" dirty="0" smtClean="0"/>
              <a:t> </a:t>
            </a:r>
            <a:endParaRPr lang="en-GB" sz="1050" dirty="0"/>
          </a:p>
        </p:txBody>
      </p:sp>
      <p:pic>
        <p:nvPicPr>
          <p:cNvPr id="5" name="Picture 4"/>
          <p:cNvPicPr>
            <a:picLocks noChangeAspect="1"/>
          </p:cNvPicPr>
          <p:nvPr/>
        </p:nvPicPr>
        <p:blipFill>
          <a:blip r:embed="rId3"/>
          <a:stretch>
            <a:fillRect/>
          </a:stretch>
        </p:blipFill>
        <p:spPr>
          <a:xfrm>
            <a:off x="1195406" y="1075271"/>
            <a:ext cx="8657410" cy="5305377"/>
          </a:xfrm>
          <a:prstGeom prst="rect">
            <a:avLst/>
          </a:prstGeom>
        </p:spPr>
      </p:pic>
      <p:pic>
        <p:nvPicPr>
          <p:cNvPr id="9" name="Picture 8"/>
          <p:cNvPicPr>
            <a:picLocks noChangeAspect="1"/>
          </p:cNvPicPr>
          <p:nvPr/>
        </p:nvPicPr>
        <p:blipFill>
          <a:blip r:embed="rId4"/>
          <a:stretch>
            <a:fillRect/>
          </a:stretch>
        </p:blipFill>
        <p:spPr>
          <a:xfrm>
            <a:off x="10099610" y="4450738"/>
            <a:ext cx="1537996" cy="2155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03559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0" y="0"/>
            <a:ext cx="11784675" cy="1325563"/>
          </a:xfrm>
        </p:spPr>
        <p:txBody>
          <a:bodyPr>
            <a:normAutofit/>
          </a:bodyPr>
          <a:lstStyle/>
          <a:p>
            <a:r>
              <a:rPr lang="en-US" dirty="0" smtClean="0"/>
              <a:t>Actions </a:t>
            </a:r>
            <a:r>
              <a:rPr lang="en-US" dirty="0"/>
              <a:t>to reduce meat waste at </a:t>
            </a:r>
            <a:r>
              <a:rPr lang="en-US" dirty="0" smtClean="0"/>
              <a:t>home (UK) </a:t>
            </a:r>
            <a:endParaRPr lang="en-GB" dirty="0"/>
          </a:p>
        </p:txBody>
      </p:sp>
      <p:pic>
        <p:nvPicPr>
          <p:cNvPr id="4" name="Picture 3"/>
          <p:cNvPicPr>
            <a:picLocks noChangeAspect="1"/>
          </p:cNvPicPr>
          <p:nvPr/>
        </p:nvPicPr>
        <p:blipFill>
          <a:blip r:embed="rId2"/>
          <a:stretch>
            <a:fillRect/>
          </a:stretch>
        </p:blipFill>
        <p:spPr>
          <a:xfrm>
            <a:off x="1273735" y="746133"/>
            <a:ext cx="4894155" cy="5759681"/>
          </a:xfrm>
          <a:prstGeom prst="rect">
            <a:avLst/>
          </a:prstGeom>
        </p:spPr>
      </p:pic>
      <p:sp>
        <p:nvSpPr>
          <p:cNvPr id="6" name="Rectangle 5"/>
          <p:cNvSpPr/>
          <p:nvPr/>
        </p:nvSpPr>
        <p:spPr>
          <a:xfrm>
            <a:off x="527670" y="6505814"/>
            <a:ext cx="6096000" cy="261610"/>
          </a:xfrm>
          <a:prstGeom prst="rect">
            <a:avLst/>
          </a:prstGeom>
        </p:spPr>
        <p:txBody>
          <a:bodyPr>
            <a:spAutoFit/>
          </a:bodyPr>
          <a:lstStyle/>
          <a:p>
            <a:r>
              <a:rPr lang="en-GB" sz="1100" dirty="0">
                <a:hlinkClick r:id="rId3"/>
              </a:rPr>
              <a:t>https://wrap.org.uk/sites/default/files/2020-07/WRAP-Meat-in-a-Net-Zero-world-publication.pdf</a:t>
            </a:r>
            <a:r>
              <a:rPr lang="en-GB" sz="1100" dirty="0"/>
              <a:t> </a:t>
            </a:r>
          </a:p>
        </p:txBody>
      </p:sp>
      <p:pic>
        <p:nvPicPr>
          <p:cNvPr id="7" name="Picture 6"/>
          <p:cNvPicPr>
            <a:picLocks noChangeAspect="1"/>
          </p:cNvPicPr>
          <p:nvPr/>
        </p:nvPicPr>
        <p:blipFill>
          <a:blip r:embed="rId4"/>
          <a:stretch>
            <a:fillRect/>
          </a:stretch>
        </p:blipFill>
        <p:spPr>
          <a:xfrm>
            <a:off x="10052535" y="4223506"/>
            <a:ext cx="1699912" cy="24131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p:cNvSpPr/>
          <p:nvPr/>
        </p:nvSpPr>
        <p:spPr>
          <a:xfrm>
            <a:off x="6913955" y="800343"/>
            <a:ext cx="3260559" cy="2246769"/>
          </a:xfrm>
          <a:prstGeom prst="rect">
            <a:avLst/>
          </a:prstGeom>
        </p:spPr>
        <p:txBody>
          <a:bodyPr wrap="square">
            <a:spAutoFit/>
          </a:bodyPr>
          <a:lstStyle/>
          <a:p>
            <a:r>
              <a:rPr lang="en-GB" sz="2000" dirty="0" smtClean="0"/>
              <a:t>We can make further actions and innovations to reduce household meat waste.</a:t>
            </a:r>
          </a:p>
          <a:p>
            <a:endParaRPr lang="en-GB" sz="2000" dirty="0"/>
          </a:p>
          <a:p>
            <a:r>
              <a:rPr lang="en-GB" sz="2000" dirty="0" smtClean="0"/>
              <a:t>These actions can be take “up” to supply chain, as well as in households (behaviour).</a:t>
            </a:r>
          </a:p>
        </p:txBody>
      </p:sp>
    </p:spTree>
    <p:extLst>
      <p:ext uri="{BB962C8B-B14F-4D97-AF65-F5344CB8AC3E}">
        <p14:creationId xmlns:p14="http://schemas.microsoft.com/office/powerpoint/2010/main" val="23414314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Take Away points </a:t>
            </a:r>
            <a:endParaRPr lang="en-GB" dirty="0"/>
          </a:p>
        </p:txBody>
      </p:sp>
      <p:sp>
        <p:nvSpPr>
          <p:cNvPr id="3" name="Text Placeholder 2"/>
          <p:cNvSpPr>
            <a:spLocks noGrp="1"/>
          </p:cNvSpPr>
          <p:nvPr>
            <p:ph type="body" idx="1"/>
          </p:nvPr>
        </p:nvSpPr>
        <p:spPr>
          <a:xfrm>
            <a:off x="527670" y="1446212"/>
            <a:ext cx="11664330" cy="5068887"/>
          </a:xfrm>
        </p:spPr>
        <p:txBody>
          <a:bodyPr>
            <a:normAutofit fontScale="92500" lnSpcReduction="10000"/>
          </a:bodyPr>
          <a:lstStyle/>
          <a:p>
            <a:pPr marL="342900" indent="-342900">
              <a:buFont typeface="Arial" panose="020B0604020202020204" pitchFamily="34" charset="0"/>
              <a:buChar char="•"/>
            </a:pPr>
            <a:r>
              <a:rPr lang="en-GB" sz="2400" dirty="0" smtClean="0"/>
              <a:t>Global meat loss and waste is an important issue – from both a carbon and economic perspective.</a:t>
            </a:r>
          </a:p>
          <a:p>
            <a:pPr marL="342900" indent="-342900">
              <a:buFont typeface="Arial" panose="020B0604020202020204" pitchFamily="34" charset="0"/>
              <a:buChar char="•"/>
            </a:pPr>
            <a:r>
              <a:rPr lang="en-GB" sz="2400" dirty="0" smtClean="0"/>
              <a:t>Food waste does not happen where the carbon is emitted in the food system.</a:t>
            </a:r>
          </a:p>
          <a:p>
            <a:pPr marL="342900" indent="-342900">
              <a:buFont typeface="Arial" panose="020B0604020202020204" pitchFamily="34" charset="0"/>
              <a:buChar char="•"/>
            </a:pPr>
            <a:r>
              <a:rPr lang="en-US" sz="2400" dirty="0"/>
              <a:t>We need to </a:t>
            </a:r>
            <a:r>
              <a:rPr lang="en-US" sz="2400" dirty="0" smtClean="0"/>
              <a:t>reduce </a:t>
            </a:r>
            <a:r>
              <a:rPr lang="en-US" sz="2400" dirty="0"/>
              <a:t>household food waste AS WELL as </a:t>
            </a:r>
            <a:r>
              <a:rPr lang="en-US" sz="2400" dirty="0" err="1"/>
              <a:t>decarbonise</a:t>
            </a:r>
            <a:r>
              <a:rPr lang="en-US" sz="2400" dirty="0"/>
              <a:t> food </a:t>
            </a:r>
            <a:r>
              <a:rPr lang="en-US" sz="2400" dirty="0" smtClean="0"/>
              <a:t>production</a:t>
            </a:r>
            <a:endParaRPr lang="en-GB" sz="2400" dirty="0" smtClean="0"/>
          </a:p>
          <a:p>
            <a:pPr marL="342900" indent="-342900">
              <a:buFont typeface="Arial" panose="020B0604020202020204" pitchFamily="34" charset="0"/>
              <a:buChar char="•"/>
            </a:pPr>
            <a:r>
              <a:rPr lang="en-GB" sz="2400" dirty="0" smtClean="0"/>
              <a:t>All countries have different drivers for household meat waste.</a:t>
            </a:r>
          </a:p>
          <a:p>
            <a:pPr marL="342900" indent="-342900">
              <a:buFont typeface="Arial" panose="020B0604020202020204" pitchFamily="34" charset="0"/>
              <a:buChar char="•"/>
            </a:pPr>
            <a:r>
              <a:rPr lang="en-GB" sz="2400" dirty="0" smtClean="0"/>
              <a:t>Different types of meat product have different drivers for waste.</a:t>
            </a:r>
          </a:p>
          <a:p>
            <a:pPr marL="342900" indent="-342900">
              <a:buFont typeface="Arial" panose="020B0604020202020204" pitchFamily="34" charset="0"/>
              <a:buChar char="•"/>
            </a:pPr>
            <a:r>
              <a:rPr lang="en-GB" sz="2400" dirty="0" smtClean="0"/>
              <a:t>There are a range of solutions that producers (and households) can use to reduce meat waste including:</a:t>
            </a:r>
          </a:p>
          <a:p>
            <a:endParaRPr lang="en-GB" sz="2400" dirty="0" smtClean="0"/>
          </a:p>
          <a:p>
            <a:pPr marL="800100" lvl="1" indent="-342900">
              <a:buFont typeface="Arial" panose="020B0604020202020204" pitchFamily="34" charset="0"/>
              <a:buChar char="•"/>
            </a:pPr>
            <a:r>
              <a:rPr lang="en-GB" sz="2800" dirty="0" smtClean="0">
                <a:solidFill>
                  <a:schemeClr val="tx1"/>
                </a:solidFill>
                <a:latin typeface="Arial" panose="020B0604020202020204" pitchFamily="34" charset="0"/>
                <a:cs typeface="Arial" panose="020B0604020202020204" pitchFamily="34" charset="0"/>
              </a:rPr>
              <a:t>Shelf life and storage temperature </a:t>
            </a:r>
            <a:r>
              <a:rPr lang="en-GB" sz="2800" dirty="0">
                <a:solidFill>
                  <a:schemeClr val="tx1"/>
                </a:solidFill>
                <a:latin typeface="Arial" panose="020B0604020202020204" pitchFamily="34" charset="0"/>
                <a:cs typeface="Arial" panose="020B0604020202020204" pitchFamily="34" charset="0"/>
              </a:rPr>
              <a:t>improvements</a:t>
            </a:r>
            <a:endParaRPr lang="en-GB" sz="2800" dirty="0" smtClean="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sz="2800" dirty="0" smtClean="0">
                <a:solidFill>
                  <a:schemeClr val="tx1"/>
                </a:solidFill>
                <a:latin typeface="Arial" panose="020B0604020202020204" pitchFamily="34" charset="0"/>
                <a:cs typeface="Arial" panose="020B0604020202020204" pitchFamily="34" charset="0"/>
              </a:rPr>
              <a:t>On-pack information communication</a:t>
            </a:r>
          </a:p>
          <a:p>
            <a:pPr marL="800100" lvl="1" indent="-342900">
              <a:buFont typeface="Arial" panose="020B0604020202020204" pitchFamily="34" charset="0"/>
              <a:buChar char="•"/>
            </a:pPr>
            <a:r>
              <a:rPr lang="en-GB" sz="2800" dirty="0" smtClean="0">
                <a:solidFill>
                  <a:schemeClr val="tx1"/>
                </a:solidFill>
                <a:latin typeface="Arial" panose="020B0604020202020204" pitchFamily="34" charset="0"/>
                <a:cs typeface="Arial" panose="020B0604020202020204" pitchFamily="34" charset="0"/>
              </a:rPr>
              <a:t>Product and portion size change</a:t>
            </a:r>
          </a:p>
          <a:p>
            <a:pPr marL="800100" lvl="1" indent="-342900">
              <a:buFont typeface="Arial" panose="020B0604020202020204" pitchFamily="34" charset="0"/>
              <a:buChar char="•"/>
            </a:pPr>
            <a:r>
              <a:rPr lang="en-GB" sz="2800" dirty="0" smtClean="0">
                <a:solidFill>
                  <a:schemeClr val="tx1"/>
                </a:solidFill>
                <a:latin typeface="Arial" panose="020B0604020202020204" pitchFamily="34" charset="0"/>
                <a:cs typeface="Arial" panose="020B0604020202020204" pitchFamily="34" charset="0"/>
              </a:rPr>
              <a:t>Wider behaviour changes (leftovers, freezer, shopping habits etc.)</a:t>
            </a:r>
          </a:p>
          <a:p>
            <a:pPr marL="800100" lvl="1" indent="-342900">
              <a:buFont typeface="Arial" panose="020B0604020202020204" pitchFamily="34" charset="0"/>
              <a:buChar char="•"/>
            </a:pPr>
            <a:endParaRPr lang="en-GB" sz="2800" dirty="0" smtClean="0"/>
          </a:p>
          <a:p>
            <a:pPr marL="800100" lvl="1" indent="-342900">
              <a:buFont typeface="Arial" panose="020B0604020202020204" pitchFamily="34" charset="0"/>
              <a:buChar char="•"/>
            </a:pPr>
            <a:endParaRPr lang="en-GB" sz="2600" dirty="0"/>
          </a:p>
        </p:txBody>
      </p:sp>
    </p:spTree>
    <p:extLst>
      <p:ext uri="{BB962C8B-B14F-4D97-AF65-F5344CB8AC3E}">
        <p14:creationId xmlns:p14="http://schemas.microsoft.com/office/powerpoint/2010/main" val="20540877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39DB-40E7-4ADF-9101-389BA19963C8}"/>
              </a:ext>
            </a:extLst>
          </p:cNvPr>
          <p:cNvSpPr>
            <a:spLocks noGrp="1"/>
          </p:cNvSpPr>
          <p:nvPr>
            <p:ph type="title"/>
          </p:nvPr>
        </p:nvSpPr>
        <p:spPr>
          <a:xfrm>
            <a:off x="527672" y="60325"/>
            <a:ext cx="8624642" cy="1325563"/>
          </a:xfrm>
        </p:spPr>
        <p:txBody>
          <a:bodyPr>
            <a:normAutofit/>
          </a:bodyPr>
          <a:lstStyle/>
          <a:p>
            <a:r>
              <a:rPr lang="en-US" b="1" dirty="0">
                <a:solidFill>
                  <a:schemeClr val="dk1"/>
                </a:solidFill>
                <a:ea typeface="Arial"/>
                <a:sym typeface="Arial"/>
              </a:rPr>
              <a:t>Please do get in touch </a:t>
            </a:r>
            <a:endParaRPr lang="en-GB" b="1" dirty="0"/>
          </a:p>
        </p:txBody>
      </p:sp>
      <p:sp>
        <p:nvSpPr>
          <p:cNvPr id="5" name="Google Shape;838;p92"/>
          <p:cNvSpPr txBox="1"/>
          <p:nvPr/>
        </p:nvSpPr>
        <p:spPr>
          <a:xfrm>
            <a:off x="3532779" y="902826"/>
            <a:ext cx="5311964" cy="1325563"/>
          </a:xfrm>
          <a:prstGeom prst="rect">
            <a:avLst/>
          </a:prstGeom>
          <a:solidFill>
            <a:schemeClr val="lt1"/>
          </a:solidFill>
          <a:ln>
            <a:noFill/>
          </a:ln>
        </p:spPr>
        <p:txBody>
          <a:bodyPr spcFirstLastPara="1" wrap="square" lIns="82275" tIns="41125" rIns="82275" bIns="41125" anchor="t" anchorCtr="0">
            <a:noAutofit/>
          </a:bodyPr>
          <a:lstStyle/>
          <a:p>
            <a:pPr marL="0" marR="0" lvl="0" indent="0" algn="l" rtl="0">
              <a:lnSpc>
                <a:spcPct val="90000"/>
              </a:lnSpc>
              <a:spcBef>
                <a:spcPts val="0"/>
              </a:spcBef>
              <a:spcAft>
                <a:spcPts val="0"/>
              </a:spcAft>
              <a:buClr>
                <a:schemeClr val="dk1"/>
              </a:buClr>
              <a:buSzPts val="400"/>
              <a:buFont typeface="Arial"/>
              <a:buNone/>
            </a:pPr>
            <a:endParaRPr sz="16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457200" marR="0" lvl="1" indent="0" algn="l" rtl="0">
              <a:lnSpc>
                <a:spcPct val="90000"/>
              </a:lnSpc>
              <a:spcBef>
                <a:spcPts val="0"/>
              </a:spcBef>
              <a:spcAft>
                <a:spcPts val="0"/>
              </a:spcAft>
              <a:buClr>
                <a:schemeClr val="dk1"/>
              </a:buClr>
              <a:buSzPts val="400"/>
              <a:buFont typeface="Arial"/>
              <a:buNone/>
            </a:pPr>
            <a:r>
              <a:rPr lang="en-GB" sz="1600" b="0" i="0" u="none" strike="noStrike" cap="none" dirty="0">
                <a:solidFill>
                  <a:schemeClr val="dk1"/>
                </a:solidFill>
                <a:latin typeface="Arial" panose="020B0604020202020204" pitchFamily="34" charset="0"/>
                <a:ea typeface="Arial"/>
                <a:cs typeface="Arial" panose="020B0604020202020204" pitchFamily="34" charset="0"/>
                <a:sym typeface="Arial"/>
              </a:rPr>
              <a:t>Dr Christian Reynolds </a:t>
            </a:r>
            <a:endParaRPr dirty="0">
              <a:latin typeface="Arial" panose="020B0604020202020204" pitchFamily="34" charset="0"/>
              <a:cs typeface="Arial" panose="020B0604020202020204" pitchFamily="34" charset="0"/>
            </a:endParaRPr>
          </a:p>
          <a:p>
            <a:pPr marL="457200" marR="0" lvl="1" indent="0" algn="l" rtl="0">
              <a:lnSpc>
                <a:spcPct val="90000"/>
              </a:lnSpc>
              <a:spcBef>
                <a:spcPts val="675"/>
              </a:spcBef>
              <a:spcAft>
                <a:spcPts val="0"/>
              </a:spcAft>
              <a:buClr>
                <a:schemeClr val="dk1"/>
              </a:buClr>
              <a:buSzPts val="400"/>
              <a:buFont typeface="Arial"/>
              <a:buNone/>
            </a:pPr>
            <a:r>
              <a:rPr lang="en-GB" sz="1600" b="0" i="1" u="none" strike="noStrike" cap="none" dirty="0">
                <a:solidFill>
                  <a:schemeClr val="dk1"/>
                </a:solidFill>
                <a:latin typeface="Arial" panose="020B0604020202020204" pitchFamily="34" charset="0"/>
                <a:ea typeface="Arial"/>
                <a:cs typeface="Arial" panose="020B0604020202020204" pitchFamily="34" charset="0"/>
                <a:sym typeface="Arial"/>
              </a:rPr>
              <a:t>Centre for Food Policy, City, University of </a:t>
            </a:r>
            <a:r>
              <a:rPr lang="en-GB" sz="1600" b="0" i="1" u="none" strike="noStrike" cap="none" dirty="0" smtClean="0">
                <a:solidFill>
                  <a:schemeClr val="dk1"/>
                </a:solidFill>
                <a:latin typeface="Arial" panose="020B0604020202020204" pitchFamily="34" charset="0"/>
                <a:ea typeface="Arial"/>
                <a:cs typeface="Arial" panose="020B0604020202020204" pitchFamily="34" charset="0"/>
                <a:sym typeface="Arial"/>
              </a:rPr>
              <a:t>London</a:t>
            </a:r>
            <a:endParaRPr dirty="0" smtClean="0">
              <a:latin typeface="Arial" panose="020B0604020202020204" pitchFamily="34" charset="0"/>
              <a:cs typeface="Arial" panose="020B0604020202020204" pitchFamily="34" charset="0"/>
            </a:endParaRPr>
          </a:p>
          <a:p>
            <a:pPr marL="457200" marR="0" lvl="1" indent="0" algn="l" rtl="0">
              <a:lnSpc>
                <a:spcPct val="90000"/>
              </a:lnSpc>
              <a:spcBef>
                <a:spcPts val="675"/>
              </a:spcBef>
              <a:spcAft>
                <a:spcPts val="0"/>
              </a:spcAft>
              <a:buClr>
                <a:schemeClr val="dk1"/>
              </a:buClr>
              <a:buSzPts val="400"/>
              <a:buFont typeface="Arial"/>
              <a:buNone/>
            </a:pPr>
            <a:r>
              <a:rPr lang="en-GB" sz="1600" b="1" i="1" u="none" strike="noStrike" cap="none" dirty="0" smtClean="0">
                <a:solidFill>
                  <a:srgbClr val="000000"/>
                </a:solidFill>
                <a:latin typeface="Arial" panose="020B0604020202020204" pitchFamily="34" charset="0"/>
                <a:ea typeface="Arial"/>
                <a:cs typeface="Arial" panose="020B0604020202020204" pitchFamily="34" charset="0"/>
                <a:sym typeface="Arial"/>
              </a:rPr>
              <a:t>@</a:t>
            </a:r>
            <a:r>
              <a:rPr lang="en-GB" sz="1600" b="1" i="1" u="none" strike="noStrike" cap="none" dirty="0" err="1" smtClean="0">
                <a:solidFill>
                  <a:srgbClr val="000000"/>
                </a:solidFill>
                <a:latin typeface="Arial" panose="020B0604020202020204" pitchFamily="34" charset="0"/>
                <a:ea typeface="Arial"/>
                <a:cs typeface="Arial" panose="020B0604020202020204" pitchFamily="34" charset="0"/>
                <a:sym typeface="Arial"/>
              </a:rPr>
              <a:t>sartorialfoodie</a:t>
            </a:r>
            <a:r>
              <a:rPr lang="en-GB" sz="1600" b="1" i="1" u="none" strike="noStrike" cap="none" dirty="0" smtClean="0">
                <a:solidFill>
                  <a:srgbClr val="000000"/>
                </a:solidFill>
                <a:latin typeface="Arial" panose="020B0604020202020204" pitchFamily="34" charset="0"/>
                <a:ea typeface="Arial"/>
                <a:cs typeface="Arial" panose="020B0604020202020204" pitchFamily="34" charset="0"/>
                <a:sym typeface="Arial"/>
              </a:rPr>
              <a:t>  </a:t>
            </a:r>
            <a:r>
              <a:rPr lang="en-GB" sz="1600" b="1" i="1" u="none" strike="noStrike" cap="none" dirty="0" smtClean="0">
                <a:solidFill>
                  <a:srgbClr val="000000"/>
                </a:solidFill>
                <a:latin typeface="Arial" panose="020B0604020202020204" pitchFamily="34" charset="0"/>
                <a:ea typeface="Arial"/>
                <a:cs typeface="Arial" panose="020B0604020202020204" pitchFamily="34" charset="0"/>
                <a:sym typeface="Arial"/>
                <a:hlinkClick r:id="rId2"/>
              </a:rPr>
              <a:t>christian.reynolds@city.ac.uk</a:t>
            </a:r>
            <a:r>
              <a:rPr lang="en-GB" sz="1600" b="1" i="1" u="none" strike="noStrike" cap="none" dirty="0" smtClean="0">
                <a:solidFill>
                  <a:srgbClr val="000000"/>
                </a:solidFill>
                <a:latin typeface="Arial" panose="020B0604020202020204" pitchFamily="34" charset="0"/>
                <a:ea typeface="Arial"/>
                <a:cs typeface="Arial" panose="020B0604020202020204" pitchFamily="34" charset="0"/>
                <a:sym typeface="Arial"/>
              </a:rPr>
              <a:t> </a:t>
            </a:r>
            <a:endParaRPr sz="1600" b="1" i="1"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pic>
        <p:nvPicPr>
          <p:cNvPr id="6" name="Google Shape;839;p92"/>
          <p:cNvPicPr preferRelativeResize="0"/>
          <p:nvPr/>
        </p:nvPicPr>
        <p:blipFill rotWithShape="1">
          <a:blip r:embed="rId3">
            <a:alphaModFix/>
          </a:blip>
          <a:srcRect/>
          <a:stretch/>
        </p:blipFill>
        <p:spPr>
          <a:xfrm>
            <a:off x="3675911" y="1737797"/>
            <a:ext cx="327914" cy="327914"/>
          </a:xfrm>
          <a:prstGeom prst="rect">
            <a:avLst/>
          </a:prstGeom>
          <a:solidFill>
            <a:schemeClr val="lt1"/>
          </a:solidFill>
          <a:ln>
            <a:noFill/>
          </a:ln>
        </p:spPr>
      </p:pic>
      <p:sp>
        <p:nvSpPr>
          <p:cNvPr id="7" name="Rectangle 6"/>
          <p:cNvSpPr/>
          <p:nvPr/>
        </p:nvSpPr>
        <p:spPr>
          <a:xfrm>
            <a:off x="2331655" y="2228389"/>
            <a:ext cx="8865588" cy="2562240"/>
          </a:xfrm>
          <a:prstGeom prst="rect">
            <a:avLst/>
          </a:prstGeom>
          <a:solidFill>
            <a:schemeClr val="bg1"/>
          </a:solidFill>
          <a:effectLst/>
        </p:spPr>
        <p:txBody>
          <a:bodyPr wrap="square">
            <a:spAutoFit/>
          </a:bodyPr>
          <a:lstStyle/>
          <a:p>
            <a:endParaRPr lang="en-US" i="1" dirty="0" smtClean="0">
              <a:solidFill>
                <a:schemeClr val="dk1"/>
              </a:solidFill>
              <a:latin typeface="Arial" panose="020B0604020202020204" pitchFamily="34" charset="0"/>
              <a:ea typeface="Arial"/>
              <a:cs typeface="Arial" panose="020B0604020202020204" pitchFamily="34" charset="0"/>
              <a:sym typeface="Arial"/>
            </a:endParaRPr>
          </a:p>
          <a:p>
            <a:r>
              <a:rPr lang="en-US" dirty="0" smtClean="0">
                <a:solidFill>
                  <a:schemeClr val="dk1"/>
                </a:solidFill>
                <a:latin typeface="Arial" panose="020B0604020202020204" pitchFamily="34" charset="0"/>
                <a:ea typeface="Arial"/>
                <a:cs typeface="Arial" panose="020B0604020202020204" pitchFamily="34" charset="0"/>
                <a:sym typeface="Arial"/>
              </a:rPr>
              <a:t>The Centre </a:t>
            </a:r>
            <a:r>
              <a:rPr lang="en-US" dirty="0">
                <a:solidFill>
                  <a:schemeClr val="dk1"/>
                </a:solidFill>
                <a:latin typeface="Arial" panose="020B0604020202020204" pitchFamily="34" charset="0"/>
                <a:ea typeface="Arial"/>
                <a:cs typeface="Arial" panose="020B0604020202020204" pitchFamily="34" charset="0"/>
                <a:sym typeface="Arial"/>
              </a:rPr>
              <a:t>for Food Policy, City, University of </a:t>
            </a:r>
            <a:r>
              <a:rPr lang="en-US" dirty="0" smtClean="0">
                <a:solidFill>
                  <a:schemeClr val="dk1"/>
                </a:solidFill>
                <a:latin typeface="Arial" panose="020B0604020202020204" pitchFamily="34" charset="0"/>
                <a:ea typeface="Arial"/>
                <a:cs typeface="Arial" panose="020B0604020202020204" pitchFamily="34" charset="0"/>
                <a:sym typeface="Arial"/>
              </a:rPr>
              <a:t>London</a:t>
            </a:r>
            <a:r>
              <a:rPr lang="en-US" dirty="0" smtClean="0">
                <a:solidFill>
                  <a:schemeClr val="dk1"/>
                </a:solidFill>
                <a:latin typeface="Arial" panose="020B0604020202020204" pitchFamily="34" charset="0"/>
                <a:cs typeface="Arial" panose="020B0604020202020204" pitchFamily="34" charset="0"/>
                <a:sym typeface="Arial"/>
              </a:rPr>
              <a:t> offers the following courses</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Nutrition </a:t>
            </a:r>
            <a:r>
              <a:rPr lang="en-US" b="1" dirty="0">
                <a:latin typeface="Arial" panose="020B0604020202020204" pitchFamily="34" charset="0"/>
                <a:cs typeface="Arial" panose="020B0604020202020204" pitchFamily="34" charset="0"/>
              </a:rPr>
              <a:t>and Food Policy BSc (Hons)</a:t>
            </a:r>
          </a:p>
          <a:p>
            <a:r>
              <a:rPr lang="en-US" sz="1400" dirty="0" smtClean="0">
                <a:latin typeface="Arial" panose="020B0604020202020204" pitchFamily="34" charset="0"/>
                <a:cs typeface="Arial" panose="020B0604020202020204" pitchFamily="34" charset="0"/>
              </a:rPr>
              <a:t>	Undergraduate degree</a:t>
            </a:r>
            <a:endParaRPr lang="en-US" sz="1400" b="1" i="0" dirty="0" smtClean="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0" dirty="0" smtClean="0">
                <a:effectLst/>
                <a:latin typeface="Arial" panose="020B0604020202020204" pitchFamily="34" charset="0"/>
                <a:cs typeface="Arial" panose="020B0604020202020204" pitchFamily="34" charset="0"/>
              </a:rPr>
              <a:t>Food Policy MSc/PGDip/</a:t>
            </a:r>
            <a:r>
              <a:rPr lang="en-US" b="1" i="0" dirty="0" err="1" smtClean="0">
                <a:effectLst/>
                <a:latin typeface="Arial" panose="020B0604020202020204" pitchFamily="34" charset="0"/>
                <a:cs typeface="Arial" panose="020B0604020202020204" pitchFamily="34" charset="0"/>
              </a:rPr>
              <a:t>PGCert</a:t>
            </a:r>
            <a:r>
              <a:rPr lang="en-US" b="1" i="0" dirty="0" smtClean="0">
                <a:effectLst/>
                <a:latin typeface="Arial" panose="020B0604020202020204" pitchFamily="34" charset="0"/>
                <a:cs typeface="Arial" panose="020B0604020202020204" pitchFamily="34" charset="0"/>
              </a:rPr>
              <a:t>/MSc Distance Learning</a:t>
            </a:r>
          </a:p>
          <a:p>
            <a:r>
              <a:rPr lang="en-US" sz="1400" b="0" i="0" dirty="0" smtClean="0">
                <a:effectLst/>
                <a:latin typeface="Arial" panose="020B0604020202020204" pitchFamily="34" charset="0"/>
                <a:cs typeface="Arial" panose="020B0604020202020204" pitchFamily="34" charset="0"/>
              </a:rPr>
              <a:t>	Postgraduate taught degree</a:t>
            </a: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PhD/MPhil </a:t>
            </a:r>
            <a:r>
              <a:rPr lang="en-US" b="1" dirty="0">
                <a:latin typeface="Arial" panose="020B0604020202020204" pitchFamily="34" charset="0"/>
                <a:cs typeface="Arial" panose="020B0604020202020204" pitchFamily="34" charset="0"/>
              </a:rPr>
              <a:t>Food Policy</a:t>
            </a:r>
          </a:p>
          <a:p>
            <a:r>
              <a:rPr lang="en-US" sz="1400" dirty="0" smtClean="0">
                <a:latin typeface="Arial" panose="020B0604020202020204" pitchFamily="34" charset="0"/>
                <a:cs typeface="Arial" panose="020B0604020202020204" pitchFamily="34" charset="0"/>
              </a:rPr>
              <a:t>	Postgraduate </a:t>
            </a:r>
            <a:r>
              <a:rPr lang="en-US" sz="1400" dirty="0">
                <a:latin typeface="Arial" panose="020B0604020202020204" pitchFamily="34" charset="0"/>
                <a:cs typeface="Arial" panose="020B0604020202020204" pitchFamily="34" charset="0"/>
              </a:rPr>
              <a:t>research </a:t>
            </a:r>
            <a:r>
              <a:rPr lang="en-US" sz="1400" dirty="0" smtClean="0">
                <a:latin typeface="Arial" panose="020B0604020202020204" pitchFamily="34" charset="0"/>
                <a:cs typeface="Arial" panose="020B0604020202020204" pitchFamily="34" charset="0"/>
              </a:rPr>
              <a:t>degree</a:t>
            </a:r>
          </a:p>
          <a:p>
            <a:r>
              <a:rPr lang="en-US" b="0" i="0" dirty="0" smtClean="0">
                <a:solidFill>
                  <a:srgbClr val="FFFFFF"/>
                </a:solidFill>
                <a:effectLst/>
                <a:latin typeface="Arial" panose="020B0604020202020204" pitchFamily="34" charset="0"/>
                <a:cs typeface="Arial" panose="020B0604020202020204" pitchFamily="34" charset="0"/>
                <a:hlinkClick r:id="rId4"/>
              </a:rPr>
              <a:t>https://www.city.ac.uk/prospective-students/courses/postgraduate/food-policy</a:t>
            </a:r>
            <a:endParaRPr lang="en-US" b="0" i="0" dirty="0" smtClean="0">
              <a:solidFill>
                <a:srgbClr val="FFFFFF"/>
              </a:solidFill>
              <a:effectLst/>
              <a:latin typeface="Arial" panose="020B0604020202020204" pitchFamily="34" charset="0"/>
              <a:cs typeface="Arial" panose="020B0604020202020204" pitchFamily="34" charset="0"/>
            </a:endParaRPr>
          </a:p>
          <a:p>
            <a:endParaRPr lang="en-US" sz="1050" b="0" i="0" dirty="0" smtClean="0">
              <a:solidFill>
                <a:srgbClr val="FFFFFF"/>
              </a:solidFill>
              <a:effectLst/>
              <a:latin typeface="Arial" panose="020B0604020202020204" pitchFamily="34" charset="0"/>
              <a:cs typeface="Arial" panose="020B0604020202020204" pitchFamily="34" charset="0"/>
            </a:endParaRPr>
          </a:p>
        </p:txBody>
      </p:sp>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1738" y="4793187"/>
            <a:ext cx="1765739" cy="1694943"/>
          </a:xfrm>
          <a:prstGeom prst="rect">
            <a:avLst/>
          </a:prstGeom>
        </p:spPr>
      </p:pic>
      <p:sp>
        <p:nvSpPr>
          <p:cNvPr id="3" name="Rectangle 2"/>
          <p:cNvSpPr/>
          <p:nvPr/>
        </p:nvSpPr>
        <p:spPr>
          <a:xfrm>
            <a:off x="664983" y="5257284"/>
            <a:ext cx="7736067" cy="1415772"/>
          </a:xfrm>
          <a:prstGeom prst="rect">
            <a:avLst/>
          </a:prstGeom>
        </p:spPr>
        <p:txBody>
          <a:bodyPr wrap="square">
            <a:spAutoFit/>
          </a:bodyPr>
          <a:lstStyle/>
          <a:p>
            <a:r>
              <a:rPr lang="en-GB" sz="1600" i="1" dirty="0" smtClean="0">
                <a:solidFill>
                  <a:schemeClr val="dk1"/>
                </a:solidFill>
                <a:latin typeface="Arial" panose="020B0604020202020204" pitchFamily="34" charset="0"/>
                <a:ea typeface="Arial"/>
                <a:cs typeface="Arial" panose="020B0604020202020204" pitchFamily="34" charset="0"/>
                <a:sym typeface="Arial"/>
              </a:rPr>
              <a:t>Many thanks to my many collaborators.</a:t>
            </a:r>
          </a:p>
          <a:p>
            <a:endParaRPr lang="en-GB" sz="1400" i="1" dirty="0" smtClean="0">
              <a:solidFill>
                <a:schemeClr val="dk1"/>
              </a:solidFill>
              <a:latin typeface="Arial" panose="020B0604020202020204" pitchFamily="34" charset="0"/>
              <a:ea typeface="Arial"/>
              <a:cs typeface="Arial" panose="020B0604020202020204" pitchFamily="34" charset="0"/>
              <a:sym typeface="Arial"/>
            </a:endParaRPr>
          </a:p>
          <a:p>
            <a:r>
              <a:rPr lang="en-GB" sz="1400" i="1" dirty="0" smtClean="0">
                <a:solidFill>
                  <a:schemeClr val="dk1"/>
                </a:solidFill>
                <a:latin typeface="Arial" panose="020B0604020202020204" pitchFamily="34" charset="0"/>
                <a:ea typeface="Arial"/>
                <a:cs typeface="Arial" panose="020B0604020202020204" pitchFamily="34" charset="0"/>
                <a:sym typeface="Arial"/>
              </a:rPr>
              <a:t>This work was funded by </a:t>
            </a:r>
            <a:r>
              <a:rPr lang="en-US" sz="1400" i="1" dirty="0">
                <a:solidFill>
                  <a:schemeClr val="dk1"/>
                </a:solidFill>
                <a:latin typeface="Arial" panose="020B0604020202020204" pitchFamily="34" charset="0"/>
                <a:ea typeface="Arial"/>
                <a:cs typeface="Arial" panose="020B0604020202020204" pitchFamily="34" charset="0"/>
                <a:sym typeface="Arial"/>
              </a:rPr>
              <a:t>This work was supported by the Economic and Social Research Council; Natural Environment Research Council [</a:t>
            </a:r>
            <a:r>
              <a:rPr lang="en-US" sz="1400" i="1" dirty="0" smtClean="0">
                <a:solidFill>
                  <a:schemeClr val="dk1"/>
                </a:solidFill>
                <a:latin typeface="Arial" panose="020B0604020202020204" pitchFamily="34" charset="0"/>
                <a:ea typeface="Arial"/>
                <a:cs typeface="Arial" panose="020B0604020202020204" pitchFamily="34" charset="0"/>
                <a:sym typeface="Arial"/>
              </a:rPr>
              <a:t>NE/R007160/1 </a:t>
            </a:r>
            <a:r>
              <a:rPr lang="en-US" sz="1400" i="1" dirty="0">
                <a:solidFill>
                  <a:schemeClr val="dk1"/>
                </a:solidFill>
                <a:latin typeface="Arial" panose="020B0604020202020204" pitchFamily="34" charset="0"/>
                <a:ea typeface="Arial"/>
                <a:cs typeface="Arial" panose="020B0604020202020204" pitchFamily="34" charset="0"/>
                <a:sym typeface="Arial"/>
              </a:rPr>
              <a:t>and NE/V010654/1]; </a:t>
            </a:r>
            <a:r>
              <a:rPr lang="en-US" sz="1400" i="1" dirty="0" smtClean="0">
                <a:solidFill>
                  <a:schemeClr val="dk1"/>
                </a:solidFill>
                <a:latin typeface="Arial" panose="020B0604020202020204" pitchFamily="34" charset="0"/>
                <a:ea typeface="Arial"/>
                <a:cs typeface="Arial" panose="020B0604020202020204" pitchFamily="34" charset="0"/>
                <a:sym typeface="Arial"/>
              </a:rPr>
              <a:t>and the Waste </a:t>
            </a:r>
            <a:r>
              <a:rPr lang="en-US" sz="1400" i="1" dirty="0">
                <a:solidFill>
                  <a:schemeClr val="dk1"/>
                </a:solidFill>
                <a:latin typeface="Arial" panose="020B0604020202020204" pitchFamily="34" charset="0"/>
                <a:ea typeface="Arial"/>
                <a:cs typeface="Arial" panose="020B0604020202020204" pitchFamily="34" charset="0"/>
                <a:sym typeface="Arial"/>
              </a:rPr>
              <a:t>and Resources Action </a:t>
            </a:r>
            <a:r>
              <a:rPr lang="en-US" sz="1400" i="1" dirty="0" err="1">
                <a:solidFill>
                  <a:schemeClr val="dk1"/>
                </a:solidFill>
                <a:latin typeface="Arial" panose="020B0604020202020204" pitchFamily="34" charset="0"/>
                <a:ea typeface="Arial"/>
                <a:cs typeface="Arial" panose="020B0604020202020204" pitchFamily="34" charset="0"/>
                <a:sym typeface="Arial"/>
              </a:rPr>
              <a:t>Programme</a:t>
            </a:r>
            <a:r>
              <a:rPr lang="en-US" sz="1400" i="1" dirty="0">
                <a:solidFill>
                  <a:schemeClr val="dk1"/>
                </a:solidFill>
                <a:latin typeface="Arial" panose="020B0604020202020204" pitchFamily="34" charset="0"/>
                <a:ea typeface="Arial"/>
                <a:cs typeface="Arial" panose="020B0604020202020204" pitchFamily="34" charset="0"/>
                <a:sym typeface="Arial"/>
              </a:rPr>
              <a:t>.</a:t>
            </a:r>
          </a:p>
          <a:p>
            <a:r>
              <a:rPr lang="en-GB" sz="1400" i="1" dirty="0" smtClean="0">
                <a:solidFill>
                  <a:schemeClr val="dk1"/>
                </a:solidFill>
                <a:latin typeface="Arial" panose="020B0604020202020204" pitchFamily="34" charset="0"/>
                <a:ea typeface="Arial"/>
                <a:cs typeface="Arial" panose="020B0604020202020204" pitchFamily="34" charset="0"/>
                <a:sym typeface="Arial"/>
              </a:rPr>
              <a:t>  </a:t>
            </a:r>
            <a:endParaRPr lang="en-GB" sz="1400" i="1" dirty="0"/>
          </a:p>
        </p:txBody>
      </p:sp>
    </p:spTree>
    <p:extLst>
      <p:ext uri="{BB962C8B-B14F-4D97-AF65-F5344CB8AC3E}">
        <p14:creationId xmlns:p14="http://schemas.microsoft.com/office/powerpoint/2010/main" val="2312946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 </a:t>
            </a:r>
            <a:r>
              <a:rPr lang="en-GB" dirty="0" smtClean="0"/>
              <a:t>loss </a:t>
            </a:r>
            <a:r>
              <a:rPr lang="en-GB" dirty="0" smtClean="0"/>
              <a:t>and </a:t>
            </a:r>
            <a:r>
              <a:rPr lang="en-GB" dirty="0" smtClean="0"/>
              <a:t>waste is a climate issue</a:t>
            </a:r>
            <a:endParaRPr lang="en-GB" dirty="0"/>
          </a:p>
        </p:txBody>
      </p:sp>
      <p:pic>
        <p:nvPicPr>
          <p:cNvPr id="4" name="Google Shape;145;p18" descr="Graph 1"/>
          <p:cNvPicPr preferRelativeResize="0"/>
          <p:nvPr/>
        </p:nvPicPr>
        <p:blipFill rotWithShape="1">
          <a:blip r:embed="rId2">
            <a:alphaModFix/>
          </a:blip>
          <a:srcRect/>
          <a:stretch/>
        </p:blipFill>
        <p:spPr>
          <a:xfrm>
            <a:off x="7834285" y="1385888"/>
            <a:ext cx="4110972" cy="4465297"/>
          </a:xfrm>
          <a:prstGeom prst="rect">
            <a:avLst/>
          </a:prstGeom>
          <a:noFill/>
          <a:ln>
            <a:noFill/>
          </a:ln>
        </p:spPr>
      </p:pic>
      <p:pic>
        <p:nvPicPr>
          <p:cNvPr id="8" name="Picture 2" descr="Ghg emissions from food waste poore nemec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61" y="1931775"/>
            <a:ext cx="7185224" cy="313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775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2" y="60325"/>
            <a:ext cx="4591650" cy="5281696"/>
          </a:xfrm>
        </p:spPr>
        <p:txBody>
          <a:bodyPr>
            <a:normAutofit/>
          </a:bodyPr>
          <a:lstStyle/>
          <a:p>
            <a:r>
              <a:rPr lang="en-GB" dirty="0" smtClean="0"/>
              <a:t>FLW reduction  </a:t>
            </a:r>
            <a:r>
              <a:rPr lang="en-GB" dirty="0" smtClean="0"/>
              <a:t>is one of the biggest actions we can take to reduce global GHGE</a:t>
            </a:r>
            <a:endParaRPr lang="en-GB" dirty="0"/>
          </a:p>
        </p:txBody>
      </p:sp>
      <p:pic>
        <p:nvPicPr>
          <p:cNvPr id="6" name="Google Shape;291;p38"/>
          <p:cNvPicPr preferRelativeResize="0"/>
          <p:nvPr/>
        </p:nvPicPr>
        <p:blipFill rotWithShape="1">
          <a:blip r:embed="rId2">
            <a:alphaModFix/>
          </a:blip>
          <a:srcRect/>
          <a:stretch/>
        </p:blipFill>
        <p:spPr>
          <a:xfrm>
            <a:off x="5119321" y="392964"/>
            <a:ext cx="6353175" cy="5772150"/>
          </a:xfrm>
          <a:prstGeom prst="rect">
            <a:avLst/>
          </a:prstGeom>
          <a:noFill/>
          <a:ln>
            <a:noFill/>
          </a:ln>
        </p:spPr>
      </p:pic>
      <p:sp>
        <p:nvSpPr>
          <p:cNvPr id="4" name="Google Shape;290;p38"/>
          <p:cNvSpPr/>
          <p:nvPr/>
        </p:nvSpPr>
        <p:spPr>
          <a:xfrm>
            <a:off x="1103587" y="6189636"/>
            <a:ext cx="1120928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Source: WRI, REDUCING FOOD LOSS AND WASTE Setting a Global Action Agenda </a:t>
            </a:r>
            <a:r>
              <a:rPr lang="en-GB" sz="1800" u="sng" dirty="0">
                <a:solidFill>
                  <a:schemeClr val="hlink"/>
                </a:solidFill>
                <a:latin typeface="Calibri"/>
                <a:ea typeface="Calibri"/>
                <a:cs typeface="Calibri"/>
                <a:sym typeface="Calibri"/>
                <a:hlinkClick r:id="rId3"/>
              </a:rPr>
              <a:t>https://wriorg.s3.amazonaws.com/s3fs-public/reducing-food-loss-waste-global-action-agenda_1.pdf</a:t>
            </a:r>
            <a:r>
              <a:rPr lang="en-GB" sz="1800" dirty="0">
                <a:solidFill>
                  <a:schemeClr val="dk1"/>
                </a:solidFill>
                <a:latin typeface="Calibri"/>
                <a:ea typeface="Calibri"/>
                <a:cs typeface="Calibri"/>
                <a:sym typeface="Calibri"/>
              </a:rPr>
              <a:t> </a:t>
            </a:r>
            <a:endParaRPr dirty="0"/>
          </a:p>
        </p:txBody>
      </p:sp>
    </p:spTree>
    <p:extLst>
      <p:ext uri="{BB962C8B-B14F-4D97-AF65-F5344CB8AC3E}">
        <p14:creationId xmlns:p14="http://schemas.microsoft.com/office/powerpoint/2010/main" val="39587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1" y="60325"/>
            <a:ext cx="11664329" cy="1325563"/>
          </a:xfrm>
        </p:spPr>
        <p:txBody>
          <a:bodyPr>
            <a:normAutofit fontScale="90000"/>
          </a:bodyPr>
          <a:lstStyle/>
          <a:p>
            <a:r>
              <a:rPr lang="en-GB" dirty="0" smtClean="0"/>
              <a:t>FLW is more than carbon! -</a:t>
            </a:r>
            <a:br>
              <a:rPr lang="en-GB" dirty="0" smtClean="0"/>
            </a:br>
            <a:r>
              <a:rPr lang="en-GB" dirty="0" smtClean="0"/>
              <a:t>1.3 </a:t>
            </a:r>
            <a:r>
              <a:rPr lang="en-GB" dirty="0"/>
              <a:t>billion tonnes or 1.5 </a:t>
            </a:r>
            <a:r>
              <a:rPr lang="en-GB" dirty="0" err="1"/>
              <a:t>Qt</a:t>
            </a:r>
            <a:r>
              <a:rPr lang="en-GB" dirty="0"/>
              <a:t> </a:t>
            </a:r>
            <a:r>
              <a:rPr lang="en-GB" dirty="0" smtClean="0"/>
              <a:t>Kcal wasted</a:t>
            </a:r>
            <a:r>
              <a:rPr lang="en-GB" dirty="0" smtClean="0"/>
              <a:t>! </a:t>
            </a:r>
            <a:endParaRPr lang="en-GB" dirty="0"/>
          </a:p>
        </p:txBody>
      </p:sp>
      <p:pic>
        <p:nvPicPr>
          <p:cNvPr id="4" name="Google Shape;172;p22"/>
          <p:cNvPicPr preferRelativeResize="0"/>
          <p:nvPr/>
        </p:nvPicPr>
        <p:blipFill rotWithShape="1">
          <a:blip r:embed="rId2">
            <a:alphaModFix/>
          </a:blip>
          <a:srcRect/>
          <a:stretch/>
        </p:blipFill>
        <p:spPr>
          <a:xfrm>
            <a:off x="1106158" y="1782834"/>
            <a:ext cx="10049522" cy="4484807"/>
          </a:xfrm>
          <a:prstGeom prst="rect">
            <a:avLst/>
          </a:prstGeom>
          <a:noFill/>
          <a:ln>
            <a:noFill/>
          </a:ln>
        </p:spPr>
      </p:pic>
      <p:sp>
        <p:nvSpPr>
          <p:cNvPr id="5" name="Rectangle 4"/>
          <p:cNvSpPr/>
          <p:nvPr/>
        </p:nvSpPr>
        <p:spPr>
          <a:xfrm>
            <a:off x="612807" y="5944476"/>
            <a:ext cx="10860505" cy="646331"/>
          </a:xfrm>
          <a:prstGeom prst="rect">
            <a:avLst/>
          </a:prstGeom>
        </p:spPr>
        <p:txBody>
          <a:bodyPr wrap="square">
            <a:spAutoFit/>
          </a:bodyPr>
          <a:lstStyle/>
          <a:p>
            <a:pPr lvl="0"/>
            <a:r>
              <a:rPr lang="en-US" dirty="0">
                <a:solidFill>
                  <a:schemeClr val="dk1"/>
                </a:solidFill>
                <a:ea typeface="Calibri"/>
                <a:cs typeface="Calibri"/>
                <a:sym typeface="Calibri"/>
              </a:rPr>
              <a:t>Source: WRI, REDUCING FOOD LOSS AND WASTE Setting a Global Action Agenda </a:t>
            </a:r>
            <a:r>
              <a:rPr lang="en-US" u="sng" dirty="0">
                <a:solidFill>
                  <a:schemeClr val="hlink"/>
                </a:solidFill>
                <a:ea typeface="Calibri"/>
                <a:cs typeface="Calibri"/>
                <a:sym typeface="Calibri"/>
                <a:hlinkClick r:id="rId3"/>
              </a:rPr>
              <a:t>https://wriorg.s3.amazonaws.com/s3fs-public/reducing-food-loss-waste-global-action-agenda_1.pdf</a:t>
            </a:r>
            <a:r>
              <a:rPr lang="en-US" dirty="0">
                <a:solidFill>
                  <a:schemeClr val="dk1"/>
                </a:solidFill>
                <a:ea typeface="Calibri"/>
                <a:cs typeface="Calibri"/>
                <a:sym typeface="Calibri"/>
              </a:rPr>
              <a:t> </a:t>
            </a:r>
            <a:endParaRPr lang="en-US" dirty="0"/>
          </a:p>
        </p:txBody>
      </p:sp>
    </p:spTree>
    <p:extLst>
      <p:ext uri="{BB962C8B-B14F-4D97-AF65-F5344CB8AC3E}">
        <p14:creationId xmlns:p14="http://schemas.microsoft.com/office/powerpoint/2010/main" val="3448039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FLW Spread across the supply chain</a:t>
            </a:r>
          </a:p>
        </p:txBody>
      </p:sp>
      <p:pic>
        <p:nvPicPr>
          <p:cNvPr id="4" name="Google Shape;152;p19"/>
          <p:cNvPicPr preferRelativeResize="0"/>
          <p:nvPr/>
        </p:nvPicPr>
        <p:blipFill rotWithShape="1">
          <a:blip r:embed="rId2">
            <a:alphaModFix/>
          </a:blip>
          <a:srcRect/>
          <a:stretch/>
        </p:blipFill>
        <p:spPr>
          <a:xfrm>
            <a:off x="1184216" y="863160"/>
            <a:ext cx="9202509" cy="4831758"/>
          </a:xfrm>
          <a:prstGeom prst="rect">
            <a:avLst/>
          </a:prstGeom>
          <a:noFill/>
          <a:ln>
            <a:noFill/>
          </a:ln>
        </p:spPr>
      </p:pic>
      <p:sp>
        <p:nvSpPr>
          <p:cNvPr id="5" name="Rectangle 4"/>
          <p:cNvSpPr/>
          <p:nvPr/>
        </p:nvSpPr>
        <p:spPr>
          <a:xfrm>
            <a:off x="643467" y="5934670"/>
            <a:ext cx="9990666" cy="646331"/>
          </a:xfrm>
          <a:prstGeom prst="rect">
            <a:avLst/>
          </a:prstGeom>
        </p:spPr>
        <p:txBody>
          <a:bodyPr wrap="square">
            <a:spAutoFit/>
          </a:bodyPr>
          <a:lstStyle/>
          <a:p>
            <a:pPr lvl="0"/>
            <a:r>
              <a:rPr lang="en-US" dirty="0">
                <a:solidFill>
                  <a:schemeClr val="dk1"/>
                </a:solidFill>
                <a:ea typeface="Calibri"/>
                <a:cs typeface="Calibri"/>
                <a:sym typeface="Calibri"/>
              </a:rPr>
              <a:t>Source: WRI, REDUCING FOOD LOSS AND WASTE Setting a Global Action Agenda </a:t>
            </a:r>
            <a:r>
              <a:rPr lang="en-US" u="sng" dirty="0">
                <a:solidFill>
                  <a:schemeClr val="hlink"/>
                </a:solidFill>
                <a:ea typeface="Calibri"/>
                <a:cs typeface="Calibri"/>
                <a:sym typeface="Calibri"/>
                <a:hlinkClick r:id="rId3"/>
              </a:rPr>
              <a:t>https://wriorg.s3.amazonaws.com/s3fs-public/reducing-food-loss-waste-global-action-agenda_1.pdf</a:t>
            </a:r>
            <a:r>
              <a:rPr lang="en-US" dirty="0">
                <a:solidFill>
                  <a:schemeClr val="dk1"/>
                </a:solidFill>
                <a:ea typeface="Calibri"/>
                <a:cs typeface="Calibri"/>
                <a:sym typeface="Calibri"/>
              </a:rPr>
              <a:t> </a:t>
            </a:r>
            <a:endParaRPr lang="en-US" dirty="0"/>
          </a:p>
        </p:txBody>
      </p:sp>
    </p:spTree>
    <p:extLst>
      <p:ext uri="{BB962C8B-B14F-4D97-AF65-F5344CB8AC3E}">
        <p14:creationId xmlns:p14="http://schemas.microsoft.com/office/powerpoint/2010/main" val="18334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dk1"/>
                </a:solidFill>
              </a:rPr>
              <a:t>Selection of reasons / drivers for FLW</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8005308"/>
              </p:ext>
            </p:extLst>
          </p:nvPr>
        </p:nvGraphicFramePr>
        <p:xfrm>
          <a:off x="838200" y="1722923"/>
          <a:ext cx="10452233" cy="4345478"/>
        </p:xfrm>
        <a:graphic>
          <a:graphicData uri="http://schemas.openxmlformats.org/drawingml/2006/table">
            <a:tbl>
              <a:tblPr>
                <a:noFill/>
              </a:tblPr>
              <a:tblGrid>
                <a:gridCol w="1686437">
                  <a:extLst>
                    <a:ext uri="{9D8B030D-6E8A-4147-A177-3AD203B41FA5}">
                      <a16:colId xmlns:a16="http://schemas.microsoft.com/office/drawing/2014/main" val="249956758"/>
                    </a:ext>
                  </a:extLst>
                </a:gridCol>
                <a:gridCol w="1893336">
                  <a:extLst>
                    <a:ext uri="{9D8B030D-6E8A-4147-A177-3AD203B41FA5}">
                      <a16:colId xmlns:a16="http://schemas.microsoft.com/office/drawing/2014/main" val="383905175"/>
                    </a:ext>
                  </a:extLst>
                </a:gridCol>
                <a:gridCol w="1540006">
                  <a:extLst>
                    <a:ext uri="{9D8B030D-6E8A-4147-A177-3AD203B41FA5}">
                      <a16:colId xmlns:a16="http://schemas.microsoft.com/office/drawing/2014/main" val="898017838"/>
                    </a:ext>
                  </a:extLst>
                </a:gridCol>
                <a:gridCol w="1778257">
                  <a:extLst>
                    <a:ext uri="{9D8B030D-6E8A-4147-A177-3AD203B41FA5}">
                      <a16:colId xmlns:a16="http://schemas.microsoft.com/office/drawing/2014/main" val="1358075041"/>
                    </a:ext>
                  </a:extLst>
                </a:gridCol>
                <a:gridCol w="1906111">
                  <a:extLst>
                    <a:ext uri="{9D8B030D-6E8A-4147-A177-3AD203B41FA5}">
                      <a16:colId xmlns:a16="http://schemas.microsoft.com/office/drawing/2014/main" val="3918980530"/>
                    </a:ext>
                  </a:extLst>
                </a:gridCol>
                <a:gridCol w="1648086">
                  <a:extLst>
                    <a:ext uri="{9D8B030D-6E8A-4147-A177-3AD203B41FA5}">
                      <a16:colId xmlns:a16="http://schemas.microsoft.com/office/drawing/2014/main" val="2196208414"/>
                    </a:ext>
                  </a:extLst>
                </a:gridCol>
              </a:tblGrid>
              <a:tr h="510183">
                <a:tc>
                  <a:txBody>
                    <a:bodyPr/>
                    <a:lstStyle/>
                    <a:p>
                      <a:pPr marL="71755" marR="0" lvl="0" indent="0" algn="l" rtl="0">
                        <a:spcBef>
                          <a:spcPts val="0"/>
                        </a:spcBef>
                        <a:spcAft>
                          <a:spcPts val="0"/>
                        </a:spcAft>
                        <a:buNone/>
                      </a:pPr>
                      <a:r>
                        <a:rPr lang="en-GB" sz="1400" b="1" u="none" strike="noStrike" cap="none">
                          <a:latin typeface="Calibri"/>
                          <a:ea typeface="Calibri"/>
                          <a:cs typeface="Calibri"/>
                          <a:sym typeface="Calibri"/>
                        </a:rPr>
                        <a:t>Primary Production</a:t>
                      </a:r>
                      <a:endParaRPr sz="1400" u="none" strike="noStrike" cap="none">
                        <a:latin typeface="Calibri"/>
                        <a:ea typeface="Calibri"/>
                        <a:cs typeface="Calibri"/>
                        <a:sym typeface="Calibri"/>
                      </a:endParaRPr>
                    </a:p>
                  </a:txBody>
                  <a:tcPr marL="62350" marR="62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1755" marR="0" lvl="0" indent="0" algn="l" rtl="0">
                        <a:spcBef>
                          <a:spcPts val="0"/>
                        </a:spcBef>
                        <a:spcAft>
                          <a:spcPts val="0"/>
                        </a:spcAft>
                        <a:buNone/>
                      </a:pPr>
                      <a:r>
                        <a:rPr lang="en-GB" sz="1400" b="1" u="none" strike="noStrike" cap="none">
                          <a:latin typeface="Calibri"/>
                          <a:ea typeface="Calibri"/>
                          <a:cs typeface="Calibri"/>
                          <a:sym typeface="Calibri"/>
                        </a:rPr>
                        <a:t>Processing and Manufacturing</a:t>
                      </a:r>
                      <a:endParaRPr sz="1400" u="none" strike="noStrike" cap="none">
                        <a:latin typeface="Calibri"/>
                        <a:ea typeface="Calibri"/>
                        <a:cs typeface="Calibri"/>
                        <a:sym typeface="Calibri"/>
                      </a:endParaRPr>
                    </a:p>
                  </a:txBody>
                  <a:tcPr marL="62350" marR="62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1755" marR="0" lvl="0" indent="0" algn="l" rtl="0">
                        <a:spcBef>
                          <a:spcPts val="0"/>
                        </a:spcBef>
                        <a:spcAft>
                          <a:spcPts val="0"/>
                        </a:spcAft>
                        <a:buNone/>
                      </a:pPr>
                      <a:r>
                        <a:rPr lang="en-GB" sz="1400" b="1" u="none" strike="noStrike" cap="none">
                          <a:latin typeface="Calibri"/>
                          <a:ea typeface="Calibri"/>
                          <a:cs typeface="Calibri"/>
                          <a:sym typeface="Calibri"/>
                        </a:rPr>
                        <a:t>Distribution and Wholesale</a:t>
                      </a:r>
                      <a:endParaRPr sz="1400" u="none" strike="noStrike" cap="none">
                        <a:latin typeface="Calibri"/>
                        <a:ea typeface="Calibri"/>
                        <a:cs typeface="Calibri"/>
                        <a:sym typeface="Calibri"/>
                      </a:endParaRPr>
                    </a:p>
                  </a:txBody>
                  <a:tcPr marL="62350" marR="62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1755" marR="0" lvl="0" indent="0" algn="l" rtl="0">
                        <a:spcBef>
                          <a:spcPts val="0"/>
                        </a:spcBef>
                        <a:spcAft>
                          <a:spcPts val="0"/>
                        </a:spcAft>
                        <a:buNone/>
                      </a:pPr>
                      <a:r>
                        <a:rPr lang="en-GB" sz="1400" b="1" u="none" strike="noStrike" cap="none">
                          <a:latin typeface="Calibri"/>
                          <a:ea typeface="Calibri"/>
                          <a:cs typeface="Calibri"/>
                          <a:sym typeface="Calibri"/>
                        </a:rPr>
                        <a:t>Retail</a:t>
                      </a:r>
                      <a:endParaRPr sz="1400" u="none" strike="noStrike" cap="none">
                        <a:latin typeface="Calibri"/>
                        <a:ea typeface="Calibri"/>
                        <a:cs typeface="Calibri"/>
                        <a:sym typeface="Calibri"/>
                      </a:endParaRPr>
                    </a:p>
                  </a:txBody>
                  <a:tcPr marL="62350" marR="62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1755" marR="0" lvl="0" indent="0" algn="l" rtl="0">
                        <a:spcBef>
                          <a:spcPts val="0"/>
                        </a:spcBef>
                        <a:spcAft>
                          <a:spcPts val="0"/>
                        </a:spcAft>
                        <a:buNone/>
                      </a:pPr>
                      <a:r>
                        <a:rPr lang="en-GB" sz="1400" b="1" u="none" strike="noStrike" cap="none">
                          <a:latin typeface="Calibri"/>
                          <a:ea typeface="Calibri"/>
                          <a:cs typeface="Calibri"/>
                          <a:sym typeface="Calibri"/>
                        </a:rPr>
                        <a:t>Food Service/ Institutions</a:t>
                      </a:r>
                      <a:endParaRPr sz="1400" u="none" strike="noStrike" cap="none">
                        <a:latin typeface="Calibri"/>
                        <a:ea typeface="Calibri"/>
                        <a:cs typeface="Calibri"/>
                        <a:sym typeface="Calibri"/>
                      </a:endParaRPr>
                    </a:p>
                  </a:txBody>
                  <a:tcPr marL="62350" marR="62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1755" marR="0" lvl="0" indent="0" algn="l" rtl="0">
                        <a:spcBef>
                          <a:spcPts val="0"/>
                        </a:spcBef>
                        <a:spcAft>
                          <a:spcPts val="0"/>
                        </a:spcAft>
                        <a:buNone/>
                      </a:pPr>
                      <a:r>
                        <a:rPr lang="en-GB" sz="1400" b="1" u="none" strike="noStrike" cap="none">
                          <a:latin typeface="Calibri"/>
                          <a:ea typeface="Calibri"/>
                          <a:cs typeface="Calibri"/>
                          <a:sym typeface="Calibri"/>
                        </a:rPr>
                        <a:t>Household</a:t>
                      </a:r>
                      <a:endParaRPr sz="1400" u="none" strike="noStrike" cap="none">
                        <a:latin typeface="Calibri"/>
                        <a:ea typeface="Calibri"/>
                        <a:cs typeface="Calibri"/>
                        <a:sym typeface="Calibri"/>
                      </a:endParaRPr>
                    </a:p>
                  </a:txBody>
                  <a:tcPr marL="62350" marR="62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3867862303"/>
                  </a:ext>
                </a:extLst>
              </a:tr>
              <a:tr h="3835295">
                <a:tc>
                  <a:txBody>
                    <a:bodyPr/>
                    <a:lstStyle/>
                    <a:p>
                      <a:pPr marL="71755" marR="0" lvl="0" indent="0" algn="l" rtl="0">
                        <a:spcBef>
                          <a:spcPts val="0"/>
                        </a:spcBef>
                        <a:spcAft>
                          <a:spcPts val="0"/>
                        </a:spcAft>
                        <a:buNone/>
                      </a:pPr>
                      <a:r>
                        <a:rPr lang="en-GB" sz="1400" u="none" strike="noStrike" cap="none" dirty="0">
                          <a:latin typeface="Calibri"/>
                          <a:ea typeface="Calibri"/>
                          <a:cs typeface="Calibri"/>
                          <a:sym typeface="Calibri"/>
                        </a:rPr>
                        <a:t>Spillage</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 </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Cosmetic or physical damage</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 </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Damage from pests or animals</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 </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Not harvested</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 </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Unable to sell due to quantity or size</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 </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Unable to reach market</a:t>
                      </a:r>
                      <a:endParaRPr sz="1400" u="none" strike="noStrike" cap="none" dirty="0">
                        <a:latin typeface="Calibri"/>
                        <a:ea typeface="Calibri"/>
                        <a:cs typeface="Calibri"/>
                        <a:sym typeface="Calibri"/>
                      </a:endParaRPr>
                    </a:p>
                  </a:txBody>
                  <a:tcPr marL="62350" marR="62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1755" marR="0" lvl="0" indent="0" algn="l" rtl="0">
                        <a:spcBef>
                          <a:spcPts val="0"/>
                        </a:spcBef>
                        <a:spcAft>
                          <a:spcPts val="0"/>
                        </a:spcAft>
                        <a:buNone/>
                      </a:pPr>
                      <a:r>
                        <a:rPr lang="en-GB" sz="1400" u="none" strike="noStrike" cap="none">
                          <a:latin typeface="Calibri"/>
                          <a:ea typeface="Calibri"/>
                          <a:cs typeface="Calibri"/>
                          <a:sym typeface="Calibri"/>
                        </a:rPr>
                        <a:t>Spillage</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 </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Trimming during processing</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 </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Rejected from market</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 </a:t>
                      </a:r>
                      <a:endParaRPr sz="1400" u="none" strike="noStrike" cap="none">
                        <a:latin typeface="Calibri"/>
                        <a:ea typeface="Calibri"/>
                        <a:cs typeface="Calibri"/>
                        <a:sym typeface="Calibri"/>
                      </a:endParaRPr>
                    </a:p>
                  </a:txBody>
                  <a:tcPr marL="62350" marR="62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1755" marR="0" lvl="0" indent="0" algn="l" rtl="0">
                        <a:spcBef>
                          <a:spcPts val="0"/>
                        </a:spcBef>
                        <a:spcAft>
                          <a:spcPts val="0"/>
                        </a:spcAft>
                        <a:buNone/>
                      </a:pPr>
                      <a:r>
                        <a:rPr lang="en-GB" sz="1400" u="none" strike="noStrike" cap="none">
                          <a:latin typeface="Calibri"/>
                          <a:ea typeface="Calibri"/>
                          <a:cs typeface="Calibri"/>
                          <a:sym typeface="Calibri"/>
                        </a:rPr>
                        <a:t>Cosmetic or physical damage</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 </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Spoilage</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 </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Past sell-by date</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 </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Rejected from market</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 </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Unable to reach market</a:t>
                      </a:r>
                      <a:endParaRPr sz="1400" u="none" strike="noStrike" cap="none">
                        <a:latin typeface="Calibri"/>
                        <a:ea typeface="Calibri"/>
                        <a:cs typeface="Calibri"/>
                        <a:sym typeface="Calibri"/>
                      </a:endParaRPr>
                    </a:p>
                  </a:txBody>
                  <a:tcPr marL="62350" marR="62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1755" marR="0" lvl="0" indent="0" algn="l" rtl="0">
                        <a:spcBef>
                          <a:spcPts val="0"/>
                        </a:spcBef>
                        <a:spcAft>
                          <a:spcPts val="0"/>
                        </a:spcAft>
                        <a:buNone/>
                      </a:pPr>
                      <a:r>
                        <a:rPr lang="en-GB" sz="1400" u="none" strike="noStrike" cap="none">
                          <a:latin typeface="Calibri"/>
                          <a:ea typeface="Calibri"/>
                          <a:cs typeface="Calibri"/>
                          <a:sym typeface="Calibri"/>
                        </a:rPr>
                        <a:t>Product recall</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 </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Food prepared improperly</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 </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Food cooked but not eaten</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 </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Cosmetic damage</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 </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Spoilage</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 </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Past sell-by date</a:t>
                      </a:r>
                      <a:endParaRPr sz="1400" u="none" strike="noStrike" cap="none">
                        <a:latin typeface="Calibri"/>
                        <a:ea typeface="Calibri"/>
                        <a:cs typeface="Calibri"/>
                        <a:sym typeface="Calibri"/>
                      </a:endParaRPr>
                    </a:p>
                  </a:txBody>
                  <a:tcPr marL="62350" marR="62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1755" marR="0" lvl="0" indent="0" algn="l" rtl="0">
                        <a:spcBef>
                          <a:spcPts val="0"/>
                        </a:spcBef>
                        <a:spcAft>
                          <a:spcPts val="0"/>
                        </a:spcAft>
                        <a:buNone/>
                      </a:pPr>
                      <a:r>
                        <a:rPr lang="en-GB" sz="1400" u="none" strike="noStrike" cap="none">
                          <a:latin typeface="Calibri"/>
                          <a:ea typeface="Calibri"/>
                          <a:cs typeface="Calibri"/>
                          <a:sym typeface="Calibri"/>
                        </a:rPr>
                        <a:t>Product recall</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 </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Food prepared improperly</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 </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Food cooked but not eaten</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 </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Cosmetic damage</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 </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Spoilage</a:t>
                      </a:r>
                      <a:endParaRPr sz="1400" u="none" strike="noStrike" cap="none">
                        <a:latin typeface="Calibri"/>
                        <a:ea typeface="Calibri"/>
                        <a:cs typeface="Calibri"/>
                        <a:sym typeface="Calibri"/>
                      </a:endParaRPr>
                    </a:p>
                    <a:p>
                      <a:pPr marL="71755" marR="0" lvl="0" indent="0" algn="l" rtl="0">
                        <a:spcBef>
                          <a:spcPts val="200"/>
                        </a:spcBef>
                        <a:spcAft>
                          <a:spcPts val="0"/>
                        </a:spcAft>
                        <a:buNone/>
                      </a:pPr>
                      <a:r>
                        <a:rPr lang="en-GB" sz="1400" u="none" strike="noStrike" cap="none">
                          <a:latin typeface="Calibri"/>
                          <a:ea typeface="Calibri"/>
                          <a:cs typeface="Calibri"/>
                          <a:sym typeface="Calibri"/>
                        </a:rPr>
                        <a:t> </a:t>
                      </a:r>
                      <a:endParaRPr sz="1400" u="none" strike="noStrike" cap="none">
                        <a:latin typeface="Calibri"/>
                        <a:ea typeface="Calibri"/>
                        <a:cs typeface="Calibri"/>
                        <a:sym typeface="Calibri"/>
                      </a:endParaRPr>
                    </a:p>
                  </a:txBody>
                  <a:tcPr marL="62350" marR="62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1755" marR="0" lvl="0" indent="0" algn="l" rtl="0">
                        <a:spcBef>
                          <a:spcPts val="0"/>
                        </a:spcBef>
                        <a:spcAft>
                          <a:spcPts val="0"/>
                        </a:spcAft>
                        <a:buNone/>
                      </a:pPr>
                      <a:r>
                        <a:rPr lang="en-GB" sz="1400" u="none" strike="noStrike" cap="none" dirty="0">
                          <a:latin typeface="Calibri"/>
                          <a:ea typeface="Calibri"/>
                          <a:cs typeface="Calibri"/>
                          <a:sym typeface="Calibri"/>
                        </a:rPr>
                        <a:t>Product recall</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 </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Food prepared improperly</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 </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Food cooked but not eaten</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 </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Cosmetic </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Damage</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 </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Spoilage</a:t>
                      </a:r>
                      <a:endParaRPr sz="1400" u="none" strike="noStrike" cap="none" dirty="0">
                        <a:latin typeface="Calibri"/>
                        <a:ea typeface="Calibri"/>
                        <a:cs typeface="Calibri"/>
                        <a:sym typeface="Calibri"/>
                      </a:endParaRPr>
                    </a:p>
                    <a:p>
                      <a:pPr marL="71755" marR="0" lvl="0" indent="0" algn="l" rtl="0">
                        <a:spcBef>
                          <a:spcPts val="200"/>
                        </a:spcBef>
                        <a:spcAft>
                          <a:spcPts val="0"/>
                        </a:spcAft>
                        <a:buNone/>
                      </a:pPr>
                      <a:r>
                        <a:rPr lang="en-GB" sz="1400" u="none" strike="noStrike" cap="none" dirty="0">
                          <a:latin typeface="Calibri"/>
                          <a:ea typeface="Calibri"/>
                          <a:cs typeface="Calibri"/>
                          <a:sym typeface="Calibri"/>
                        </a:rPr>
                        <a:t>Past sell-by or use-by date</a:t>
                      </a:r>
                      <a:endParaRPr sz="1400" u="none" strike="noStrike" cap="none" dirty="0">
                        <a:latin typeface="Calibri"/>
                        <a:ea typeface="Calibri"/>
                        <a:cs typeface="Calibri"/>
                        <a:sym typeface="Calibri"/>
                      </a:endParaRPr>
                    </a:p>
                  </a:txBody>
                  <a:tcPr marL="62350" marR="62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2380333561"/>
                  </a:ext>
                </a:extLst>
              </a:tr>
            </a:tbl>
          </a:graphicData>
        </a:graphic>
      </p:graphicFrame>
      <p:sp>
        <p:nvSpPr>
          <p:cNvPr id="5" name="Rectangle 4"/>
          <p:cNvSpPr/>
          <p:nvPr/>
        </p:nvSpPr>
        <p:spPr>
          <a:xfrm>
            <a:off x="660933" y="6447812"/>
            <a:ext cx="8665945" cy="369332"/>
          </a:xfrm>
          <a:prstGeom prst="rect">
            <a:avLst/>
          </a:prstGeom>
        </p:spPr>
        <p:txBody>
          <a:bodyPr wrap="square">
            <a:spAutoFit/>
          </a:bodyPr>
          <a:lstStyle/>
          <a:p>
            <a:pPr lvl="0"/>
            <a:r>
              <a:rPr lang="en-US" b="1" dirty="0">
                <a:solidFill>
                  <a:schemeClr val="dk1"/>
                </a:solidFill>
                <a:ea typeface="Calibri"/>
                <a:cs typeface="Calibri"/>
                <a:sym typeface="Calibri"/>
              </a:rPr>
              <a:t>Source:</a:t>
            </a:r>
            <a:r>
              <a:rPr lang="en-US" dirty="0">
                <a:solidFill>
                  <a:schemeClr val="dk1"/>
                </a:solidFill>
                <a:ea typeface="Calibri"/>
                <a:cs typeface="Calibri"/>
                <a:sym typeface="Calibri"/>
              </a:rPr>
              <a:t> Food Loss and Waste Accounting and Reporting Standard, 2016</a:t>
            </a:r>
            <a:endParaRPr lang="en-US" dirty="0"/>
          </a:p>
        </p:txBody>
      </p:sp>
    </p:spTree>
    <p:extLst>
      <p:ext uri="{BB962C8B-B14F-4D97-AF65-F5344CB8AC3E}">
        <p14:creationId xmlns:p14="http://schemas.microsoft.com/office/powerpoint/2010/main" val="2749562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9384</TotalTime>
  <Words>2847</Words>
  <Application>Microsoft Office PowerPoint</Application>
  <PresentationFormat>Widescreen</PresentationFormat>
  <Paragraphs>518</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ArialMT</vt:lpstr>
      <vt:lpstr>Malgun Gothic</vt:lpstr>
      <vt:lpstr>Arial</vt:lpstr>
      <vt:lpstr>Arial Bold</vt:lpstr>
      <vt:lpstr>Calibri</vt:lpstr>
      <vt:lpstr>Calibri Light</vt:lpstr>
      <vt:lpstr>Times New Roman</vt:lpstr>
      <vt:lpstr>Office Theme</vt:lpstr>
      <vt:lpstr>Meat food waste in households</vt:lpstr>
      <vt:lpstr>Talk outline</vt:lpstr>
      <vt:lpstr>Who am I? – Christian Reynolds</vt:lpstr>
      <vt:lpstr>Definitions – Food Loss and Food Waste </vt:lpstr>
      <vt:lpstr>Food loss and waste is a climate issue</vt:lpstr>
      <vt:lpstr>FLW reduction  is one of the biggest actions we can take to reduce global GHGE</vt:lpstr>
      <vt:lpstr>FLW is more than carbon! - 1.3 billion tonnes or 1.5 Qt Kcal wasted! </vt:lpstr>
      <vt:lpstr>FLW Spread across the supply chain</vt:lpstr>
      <vt:lpstr>Selection of reasons / drivers for FLW</vt:lpstr>
      <vt:lpstr>FLW Spread across the globe</vt:lpstr>
      <vt:lpstr>European tonnages (FUSIONS estimates)</vt:lpstr>
      <vt:lpstr>The UK numbers –  a (nutrition) perspective</vt:lpstr>
      <vt:lpstr>Inedible food waste –  a reminder</vt:lpstr>
      <vt:lpstr>Action needed at different points in the supply chain, for diff. products/countries…</vt:lpstr>
      <vt:lpstr>Action from many actors needed</vt:lpstr>
      <vt:lpstr>Many (food systems) solutions to FLW</vt:lpstr>
      <vt:lpstr>FLW solutions can help multiple other areas</vt:lpstr>
      <vt:lpstr>Not all solutions are created equal A 50% reduction in waste… at different stages </vt:lpstr>
      <vt:lpstr>But why is Meat food waste important?</vt:lpstr>
      <vt:lpstr>Food waste and greenhouse gas emissions in the UK meat supply chain</vt:lpstr>
      <vt:lpstr>The GHGE Impact of (UK) meat production and waste is bigger than many other foods </vt:lpstr>
      <vt:lpstr>But waste does not happen in the food system where the GHGE are generated. </vt:lpstr>
      <vt:lpstr>Wide range of meat waste % globally - But a lack of solid data in every country (2019)</vt:lpstr>
      <vt:lpstr>% of global meat loss and waste per region (2011)</vt:lpstr>
      <vt:lpstr>UK specific self reported food waste and COVID19</vt:lpstr>
      <vt:lpstr>“Phase 3” pilot – (Just as COVID19 started…) </vt:lpstr>
      <vt:lpstr>Country specific self reported food waste “Phase 3” Pilot survey - Beef </vt:lpstr>
      <vt:lpstr>Country specific self reported food waste “Phase 3” Pilot survey - Chicken </vt:lpstr>
      <vt:lpstr>Variability between countries on how meat is purchased/packaged</vt:lpstr>
      <vt:lpstr>Effects of shop/place and frequency on meat waste </vt:lpstr>
      <vt:lpstr>Scale and reasons for meat waste at home (UK)</vt:lpstr>
      <vt:lpstr>Actions to reduce meat waste at home (UK) </vt:lpstr>
      <vt:lpstr>The household simulation model</vt:lpstr>
      <vt:lpstr>The household simulation model</vt:lpstr>
      <vt:lpstr>The HHSM can test many innovations</vt:lpstr>
      <vt:lpstr>Change packaging size – Results 25% waste decrease </vt:lpstr>
      <vt:lpstr>Change product life – Results 15% waste decrease </vt:lpstr>
      <vt:lpstr>Change packaging – (from Masters student project)</vt:lpstr>
      <vt:lpstr>Chicken breast – increase product life +1 or +3 days</vt:lpstr>
      <vt:lpstr>Chicken breast – change product size “large” or “exact”</vt:lpstr>
      <vt:lpstr>Chicken breast – Use AND freeze leftovers</vt:lpstr>
      <vt:lpstr>Results -  an Evidence Matrix </vt:lpstr>
      <vt:lpstr>Actions to reduce meat waste at home (UK) </vt:lpstr>
      <vt:lpstr>Take Away points </vt:lpstr>
      <vt:lpstr>Please do get in touch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Lord, Rowan</dc:creator>
  <cp:lastModifiedBy>Reynolds, Christian</cp:lastModifiedBy>
  <cp:revision>61</cp:revision>
  <dcterms:created xsi:type="dcterms:W3CDTF">2021-06-11T08:47:55Z</dcterms:created>
  <dcterms:modified xsi:type="dcterms:W3CDTF">2021-08-23T22:11:49Z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c24981-b6df-48f8-949b-0896357b9b03_Enabled">
    <vt:lpwstr>true</vt:lpwstr>
  </property>
  <property fmtid="{D5CDD505-2E9C-101B-9397-08002B2CF9AE}" pid="3" name="MSIP_Label_06c24981-b6df-48f8-949b-0896357b9b03_SetDate">
    <vt:lpwstr>2021-06-11T08:57:27Z</vt:lpwstr>
  </property>
  <property fmtid="{D5CDD505-2E9C-101B-9397-08002B2CF9AE}" pid="4" name="MSIP_Label_06c24981-b6df-48f8-949b-0896357b9b03_Method">
    <vt:lpwstr>Privileged</vt:lpwstr>
  </property>
  <property fmtid="{D5CDD505-2E9C-101B-9397-08002B2CF9AE}" pid="5" name="MSIP_Label_06c24981-b6df-48f8-949b-0896357b9b03_Name">
    <vt:lpwstr>Official</vt:lpwstr>
  </property>
  <property fmtid="{D5CDD505-2E9C-101B-9397-08002B2CF9AE}" pid="6" name="MSIP_Label_06c24981-b6df-48f8-949b-0896357b9b03_SiteId">
    <vt:lpwstr>dd615949-5bd0-4da0-ac52-28ef8d336373</vt:lpwstr>
  </property>
  <property fmtid="{D5CDD505-2E9C-101B-9397-08002B2CF9AE}" pid="7" name="MSIP_Label_06c24981-b6df-48f8-949b-0896357b9b03_ActionId">
    <vt:lpwstr>961c1d83-2c53-43d6-9b12-338123cb12ea</vt:lpwstr>
  </property>
  <property fmtid="{D5CDD505-2E9C-101B-9397-08002B2CF9AE}" pid="8" name="MSIP_Label_06c24981-b6df-48f8-949b-0896357b9b03_ContentBits">
    <vt:lpwstr>0</vt:lpwstr>
  </property>
</Properties>
</file>