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sldIdLst>
    <p:sldId id="352" r:id="rId3"/>
    <p:sldId id="258" r:id="rId4"/>
    <p:sldId id="260" r:id="rId5"/>
    <p:sldId id="359" r:id="rId6"/>
    <p:sldId id="354" r:id="rId7"/>
    <p:sldId id="362" r:id="rId8"/>
    <p:sldId id="381" r:id="rId9"/>
    <p:sldId id="355" r:id="rId10"/>
    <p:sldId id="361" r:id="rId11"/>
    <p:sldId id="383" r:id="rId12"/>
    <p:sldId id="360" r:id="rId13"/>
    <p:sldId id="382" r:id="rId14"/>
    <p:sldId id="384" r:id="rId15"/>
    <p:sldId id="386" r:id="rId16"/>
    <p:sldId id="387" r:id="rId17"/>
    <p:sldId id="358" r:id="rId18"/>
    <p:sldId id="385" r:id="rId19"/>
    <p:sldId id="365" r:id="rId20"/>
    <p:sldId id="366" r:id="rId21"/>
    <p:sldId id="367" r:id="rId22"/>
    <p:sldId id="368" r:id="rId23"/>
    <p:sldId id="369" r:id="rId24"/>
    <p:sldId id="371" r:id="rId25"/>
    <p:sldId id="370" r:id="rId26"/>
    <p:sldId id="372" r:id="rId27"/>
    <p:sldId id="373" r:id="rId28"/>
    <p:sldId id="374" r:id="rId29"/>
    <p:sldId id="388"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608E"/>
    <a:srgbClr val="8A5E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25530-C691-4327-B44D-3EEA3FD8DB7A}" v="6" dt="2021-06-11T11:26:14.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p:cViewPr>
        <p:scale>
          <a:sx n="100" d="100"/>
          <a:sy n="100" d="100"/>
        </p:scale>
        <p:origin x="930"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789A8-69A0-4725-A2E6-67BF1B6185B9}" type="datetimeFigureOut">
              <a:rPr lang="en-GB" smtClean="0"/>
              <a:t>26/01/2022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C3E74-3AAA-40A7-8B81-A7AF7BD88B8B}" type="slidenum">
              <a:rPr lang="en-GB" smtClean="0"/>
              <a:t>‹#›</a:t>
            </a:fld>
            <a:endParaRPr lang="en-GB"/>
          </a:p>
        </p:txBody>
      </p:sp>
    </p:spTree>
    <p:extLst>
      <p:ext uri="{BB962C8B-B14F-4D97-AF65-F5344CB8AC3E}">
        <p14:creationId xmlns:p14="http://schemas.microsoft.com/office/powerpoint/2010/main" val="356900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9327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1A6758-2BEF-4318-BE1B-84810772CE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508EB47-D4C5-4E4E-8F10-73F483E1147B}"/>
              </a:ext>
            </a:extLst>
          </p:cNvPr>
          <p:cNvSpPr>
            <a:spLocks noGrp="1"/>
          </p:cNvSpPr>
          <p:nvPr>
            <p:ph type="ctrTitle"/>
          </p:nvPr>
        </p:nvSpPr>
        <p:spPr>
          <a:xfrm>
            <a:off x="3117272" y="1122363"/>
            <a:ext cx="7550727" cy="2387600"/>
          </a:xfrm>
        </p:spPr>
        <p:txBody>
          <a:bodyPr anchor="t"/>
          <a:lstStyle>
            <a:lvl1pPr algn="l">
              <a:lnSpc>
                <a:spcPct val="100000"/>
              </a:lnSpc>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0918E71-6564-46C8-BFF4-A28D5323872C}"/>
              </a:ext>
            </a:extLst>
          </p:cNvPr>
          <p:cNvSpPr>
            <a:spLocks noGrp="1"/>
          </p:cNvSpPr>
          <p:nvPr>
            <p:ph type="subTitle" idx="1"/>
          </p:nvPr>
        </p:nvSpPr>
        <p:spPr>
          <a:xfrm>
            <a:off x="3117272" y="3602038"/>
            <a:ext cx="7550728" cy="1655762"/>
          </a:xfrm>
        </p:spPr>
        <p:txBody>
          <a:bodyPr/>
          <a:lstStyle>
            <a:lvl1pPr marL="0" indent="0" algn="l">
              <a:lnSpc>
                <a:spcPct val="100000"/>
              </a:lnSpc>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59403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2376-A4ED-42E6-BCDF-D30CBAF009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1418F4-F996-4325-8D92-4A5483FAE5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6BAD84-6B31-4729-807D-5A3C5E85ACB4}"/>
              </a:ext>
            </a:extLst>
          </p:cNvPr>
          <p:cNvSpPr>
            <a:spLocks noGrp="1"/>
          </p:cNvSpPr>
          <p:nvPr>
            <p:ph type="dt" sz="half" idx="10"/>
          </p:nvPr>
        </p:nvSpPr>
        <p:spPr/>
        <p:txBody>
          <a:bodyPr/>
          <a:lstStyle/>
          <a:p>
            <a:fld id="{EAD269A6-9D9B-4D07-A63C-88F1C90072FD}" type="datetimeFigureOut">
              <a:rPr lang="en-GB" smtClean="0"/>
              <a:t>26/01/2022</a:t>
            </a:fld>
            <a:endParaRPr lang="en-GB"/>
          </a:p>
        </p:txBody>
      </p:sp>
      <p:sp>
        <p:nvSpPr>
          <p:cNvPr id="5" name="Footer Placeholder 4">
            <a:extLst>
              <a:ext uri="{FF2B5EF4-FFF2-40B4-BE49-F238E27FC236}">
                <a16:creationId xmlns:a16="http://schemas.microsoft.com/office/drawing/2014/main" id="{9A908E6E-2BB6-4DD1-9EDB-4A86884EF7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8BCE1C-996B-40D5-AF71-062D922D847A}"/>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210808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742E37-10B3-4776-BDE9-2FCB1BFF76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C697A9-0568-4D39-8541-F39BBEDE7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A4D897-C83A-47F4-9A0E-DF31DC6AE983}"/>
              </a:ext>
            </a:extLst>
          </p:cNvPr>
          <p:cNvSpPr>
            <a:spLocks noGrp="1"/>
          </p:cNvSpPr>
          <p:nvPr>
            <p:ph type="dt" sz="half" idx="10"/>
          </p:nvPr>
        </p:nvSpPr>
        <p:spPr/>
        <p:txBody>
          <a:bodyPr/>
          <a:lstStyle/>
          <a:p>
            <a:fld id="{EAD269A6-9D9B-4D07-A63C-88F1C90072FD}" type="datetimeFigureOut">
              <a:rPr lang="en-GB" smtClean="0"/>
              <a:t>26/01/2022</a:t>
            </a:fld>
            <a:endParaRPr lang="en-GB"/>
          </a:p>
        </p:txBody>
      </p:sp>
      <p:sp>
        <p:nvSpPr>
          <p:cNvPr id="5" name="Footer Placeholder 4">
            <a:extLst>
              <a:ext uri="{FF2B5EF4-FFF2-40B4-BE49-F238E27FC236}">
                <a16:creationId xmlns:a16="http://schemas.microsoft.com/office/drawing/2014/main" id="{23F4E64B-BD66-4994-BC76-3E29158A2C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120494-EA16-4282-899D-D7E470837626}"/>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2618089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4567-BEF8-8843-8988-06C2350FD33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9769533-5090-4E4D-9FE6-44E41BE814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E094C15-3F6B-2E48-A5EA-D952B2B567CF}"/>
              </a:ext>
            </a:extLst>
          </p:cNvPr>
          <p:cNvSpPr>
            <a:spLocks noGrp="1"/>
          </p:cNvSpPr>
          <p:nvPr>
            <p:ph type="dt" sz="half" idx="10"/>
          </p:nvPr>
        </p:nvSpPr>
        <p:spPr/>
        <p:txBody>
          <a:bodyPr/>
          <a:lstStyle/>
          <a:p>
            <a:fld id="{81D40F60-D67A-F14E-814C-E247EB18E155}" type="datetimeFigureOut">
              <a:rPr lang="en-US" smtClean="0"/>
              <a:t>1/26/2022</a:t>
            </a:fld>
            <a:endParaRPr lang="en-US"/>
          </a:p>
        </p:txBody>
      </p:sp>
      <p:sp>
        <p:nvSpPr>
          <p:cNvPr id="5" name="Footer Placeholder 4">
            <a:extLst>
              <a:ext uri="{FF2B5EF4-FFF2-40B4-BE49-F238E27FC236}">
                <a16:creationId xmlns:a16="http://schemas.microsoft.com/office/drawing/2014/main" id="{0842C5D4-4585-6D43-BCB9-E06B131F8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C8C78-3694-4D40-804D-EBB133FE08A7}"/>
              </a:ext>
            </a:extLst>
          </p:cNvPr>
          <p:cNvSpPr>
            <a:spLocks noGrp="1"/>
          </p:cNvSpPr>
          <p:nvPr>
            <p:ph type="sldNum" sz="quarter" idx="12"/>
          </p:nvPr>
        </p:nvSpPr>
        <p:spPr/>
        <p:txBody>
          <a:bodyPr/>
          <a:lstStyle/>
          <a:p>
            <a:fld id="{F86A835E-365D-8844-87B9-47335F017E05}" type="slidenum">
              <a:rPr lang="en-US" smtClean="0"/>
              <a:t>‹#›</a:t>
            </a:fld>
            <a:endParaRPr lang="en-US"/>
          </a:p>
        </p:txBody>
      </p:sp>
    </p:spTree>
    <p:extLst>
      <p:ext uri="{BB962C8B-B14F-4D97-AF65-F5344CB8AC3E}">
        <p14:creationId xmlns:p14="http://schemas.microsoft.com/office/powerpoint/2010/main" val="2968898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4991-5C5C-834D-8D4A-2B22FF0B77A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7BF72A-417E-BC4F-BBA3-7D860C1CA73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C725AA-B546-7C4B-B6C5-323486DBED5D}"/>
              </a:ext>
            </a:extLst>
          </p:cNvPr>
          <p:cNvSpPr>
            <a:spLocks noGrp="1"/>
          </p:cNvSpPr>
          <p:nvPr>
            <p:ph type="dt" sz="half" idx="10"/>
          </p:nvPr>
        </p:nvSpPr>
        <p:spPr/>
        <p:txBody>
          <a:bodyPr/>
          <a:lstStyle/>
          <a:p>
            <a:fld id="{81D40F60-D67A-F14E-814C-E247EB18E155}" type="datetimeFigureOut">
              <a:rPr lang="en-US" smtClean="0"/>
              <a:t>1/26/2022</a:t>
            </a:fld>
            <a:endParaRPr lang="en-US"/>
          </a:p>
        </p:txBody>
      </p:sp>
      <p:sp>
        <p:nvSpPr>
          <p:cNvPr id="5" name="Footer Placeholder 4">
            <a:extLst>
              <a:ext uri="{FF2B5EF4-FFF2-40B4-BE49-F238E27FC236}">
                <a16:creationId xmlns:a16="http://schemas.microsoft.com/office/drawing/2014/main" id="{04E19D2E-ED51-C747-921B-6D61A8E88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A692-623D-234D-8131-0F467D7D6434}"/>
              </a:ext>
            </a:extLst>
          </p:cNvPr>
          <p:cNvSpPr>
            <a:spLocks noGrp="1"/>
          </p:cNvSpPr>
          <p:nvPr>
            <p:ph type="sldNum" sz="quarter" idx="12"/>
          </p:nvPr>
        </p:nvSpPr>
        <p:spPr/>
        <p:txBody>
          <a:bodyPr/>
          <a:lstStyle/>
          <a:p>
            <a:fld id="{F86A835E-365D-8844-87B9-47335F017E05}" type="slidenum">
              <a:rPr lang="en-US" smtClean="0"/>
              <a:t>‹#›</a:t>
            </a:fld>
            <a:endParaRPr lang="en-US"/>
          </a:p>
        </p:txBody>
      </p:sp>
    </p:spTree>
    <p:extLst>
      <p:ext uri="{BB962C8B-B14F-4D97-AF65-F5344CB8AC3E}">
        <p14:creationId xmlns:p14="http://schemas.microsoft.com/office/powerpoint/2010/main" val="66464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7F85-05E9-AE4D-AEF1-9E817566556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88A24B4-6E21-E449-96EC-BB8B4FBC86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A686E97-85BF-3A4E-920D-17E0C09CE000}"/>
              </a:ext>
            </a:extLst>
          </p:cNvPr>
          <p:cNvSpPr>
            <a:spLocks noGrp="1"/>
          </p:cNvSpPr>
          <p:nvPr>
            <p:ph type="dt" sz="half" idx="10"/>
          </p:nvPr>
        </p:nvSpPr>
        <p:spPr/>
        <p:txBody>
          <a:bodyPr/>
          <a:lstStyle/>
          <a:p>
            <a:fld id="{81D40F60-D67A-F14E-814C-E247EB18E155}" type="datetimeFigureOut">
              <a:rPr lang="en-US" smtClean="0"/>
              <a:t>1/26/2022</a:t>
            </a:fld>
            <a:endParaRPr lang="en-US"/>
          </a:p>
        </p:txBody>
      </p:sp>
      <p:sp>
        <p:nvSpPr>
          <p:cNvPr id="5" name="Footer Placeholder 4">
            <a:extLst>
              <a:ext uri="{FF2B5EF4-FFF2-40B4-BE49-F238E27FC236}">
                <a16:creationId xmlns:a16="http://schemas.microsoft.com/office/drawing/2014/main" id="{FD788C08-F049-684F-ADD9-415CB8E0A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D4A2D-D99D-3149-9FF4-8396A0D5F119}"/>
              </a:ext>
            </a:extLst>
          </p:cNvPr>
          <p:cNvSpPr>
            <a:spLocks noGrp="1"/>
          </p:cNvSpPr>
          <p:nvPr>
            <p:ph type="sldNum" sz="quarter" idx="12"/>
          </p:nvPr>
        </p:nvSpPr>
        <p:spPr/>
        <p:txBody>
          <a:bodyPr/>
          <a:lstStyle/>
          <a:p>
            <a:fld id="{F86A835E-365D-8844-87B9-47335F017E05}" type="slidenum">
              <a:rPr lang="en-US" smtClean="0"/>
              <a:t>‹#›</a:t>
            </a:fld>
            <a:endParaRPr lang="en-US"/>
          </a:p>
        </p:txBody>
      </p:sp>
    </p:spTree>
    <p:extLst>
      <p:ext uri="{BB962C8B-B14F-4D97-AF65-F5344CB8AC3E}">
        <p14:creationId xmlns:p14="http://schemas.microsoft.com/office/powerpoint/2010/main" val="3506792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6286-9773-5C4A-AAD2-DAD75C727E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F007DC-D60B-5A4C-9FFB-8C12D316AA6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1F6ED9-C3BD-EB4E-892A-7264F70A59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0C49FB-CF5E-BA4F-A2D5-EE6AD5F09749}"/>
              </a:ext>
            </a:extLst>
          </p:cNvPr>
          <p:cNvSpPr>
            <a:spLocks noGrp="1"/>
          </p:cNvSpPr>
          <p:nvPr>
            <p:ph type="dt" sz="half" idx="10"/>
          </p:nvPr>
        </p:nvSpPr>
        <p:spPr/>
        <p:txBody>
          <a:bodyPr/>
          <a:lstStyle/>
          <a:p>
            <a:fld id="{81D40F60-D67A-F14E-814C-E247EB18E155}" type="datetimeFigureOut">
              <a:rPr lang="en-US" smtClean="0"/>
              <a:t>1/26/2022</a:t>
            </a:fld>
            <a:endParaRPr lang="en-US"/>
          </a:p>
        </p:txBody>
      </p:sp>
      <p:sp>
        <p:nvSpPr>
          <p:cNvPr id="6" name="Footer Placeholder 5">
            <a:extLst>
              <a:ext uri="{FF2B5EF4-FFF2-40B4-BE49-F238E27FC236}">
                <a16:creationId xmlns:a16="http://schemas.microsoft.com/office/drawing/2014/main" id="{D8E6B196-2871-0C4D-8963-B84CC362D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8DB678-1678-2644-9EF9-FECBF856D9B4}"/>
              </a:ext>
            </a:extLst>
          </p:cNvPr>
          <p:cNvSpPr>
            <a:spLocks noGrp="1"/>
          </p:cNvSpPr>
          <p:nvPr>
            <p:ph type="sldNum" sz="quarter" idx="12"/>
          </p:nvPr>
        </p:nvSpPr>
        <p:spPr/>
        <p:txBody>
          <a:bodyPr/>
          <a:lstStyle/>
          <a:p>
            <a:fld id="{F86A835E-365D-8844-87B9-47335F017E05}" type="slidenum">
              <a:rPr lang="en-US" smtClean="0"/>
              <a:t>‹#›</a:t>
            </a:fld>
            <a:endParaRPr lang="en-US"/>
          </a:p>
        </p:txBody>
      </p:sp>
    </p:spTree>
    <p:extLst>
      <p:ext uri="{BB962C8B-B14F-4D97-AF65-F5344CB8AC3E}">
        <p14:creationId xmlns:p14="http://schemas.microsoft.com/office/powerpoint/2010/main" val="292805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CEBE-1C9E-9647-A252-A309C70E23E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BDC50C-D9DE-944B-8DC6-372F585D3C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1858CD8-8202-7140-BCDC-328E8810FAB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B579285-DF39-EC41-838B-43196C093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98473F-6E6E-FB49-A111-3E897F889A0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451396C-4935-2B4B-9736-5E3DF952CEEC}"/>
              </a:ext>
            </a:extLst>
          </p:cNvPr>
          <p:cNvSpPr>
            <a:spLocks noGrp="1"/>
          </p:cNvSpPr>
          <p:nvPr>
            <p:ph type="dt" sz="half" idx="10"/>
          </p:nvPr>
        </p:nvSpPr>
        <p:spPr/>
        <p:txBody>
          <a:bodyPr/>
          <a:lstStyle/>
          <a:p>
            <a:fld id="{81D40F60-D67A-F14E-814C-E247EB18E155}" type="datetimeFigureOut">
              <a:rPr lang="en-US" smtClean="0"/>
              <a:t>1/26/2022</a:t>
            </a:fld>
            <a:endParaRPr lang="en-US"/>
          </a:p>
        </p:txBody>
      </p:sp>
      <p:sp>
        <p:nvSpPr>
          <p:cNvPr id="8" name="Footer Placeholder 7">
            <a:extLst>
              <a:ext uri="{FF2B5EF4-FFF2-40B4-BE49-F238E27FC236}">
                <a16:creationId xmlns:a16="http://schemas.microsoft.com/office/drawing/2014/main" id="{9AC97082-A395-CB46-BC54-889D7DD641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3A4354-25E4-B741-B214-0B41527790F5}"/>
              </a:ext>
            </a:extLst>
          </p:cNvPr>
          <p:cNvSpPr>
            <a:spLocks noGrp="1"/>
          </p:cNvSpPr>
          <p:nvPr>
            <p:ph type="sldNum" sz="quarter" idx="12"/>
          </p:nvPr>
        </p:nvSpPr>
        <p:spPr/>
        <p:txBody>
          <a:bodyPr/>
          <a:lstStyle/>
          <a:p>
            <a:fld id="{F86A835E-365D-8844-87B9-47335F017E05}" type="slidenum">
              <a:rPr lang="en-US" smtClean="0"/>
              <a:t>‹#›</a:t>
            </a:fld>
            <a:endParaRPr lang="en-US"/>
          </a:p>
        </p:txBody>
      </p:sp>
    </p:spTree>
    <p:extLst>
      <p:ext uri="{BB962C8B-B14F-4D97-AF65-F5344CB8AC3E}">
        <p14:creationId xmlns:p14="http://schemas.microsoft.com/office/powerpoint/2010/main" val="1072864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0AEE-2DCE-5349-8DD8-07B1FE7DAE6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3735E99-3C20-3F41-86A3-FB2BC92DC769}"/>
              </a:ext>
            </a:extLst>
          </p:cNvPr>
          <p:cNvSpPr>
            <a:spLocks noGrp="1"/>
          </p:cNvSpPr>
          <p:nvPr>
            <p:ph type="dt" sz="half" idx="10"/>
          </p:nvPr>
        </p:nvSpPr>
        <p:spPr/>
        <p:txBody>
          <a:bodyPr/>
          <a:lstStyle/>
          <a:p>
            <a:fld id="{81D40F60-D67A-F14E-814C-E247EB18E155}" type="datetimeFigureOut">
              <a:rPr lang="en-US" smtClean="0"/>
              <a:t>1/26/2022</a:t>
            </a:fld>
            <a:endParaRPr lang="en-US"/>
          </a:p>
        </p:txBody>
      </p:sp>
      <p:sp>
        <p:nvSpPr>
          <p:cNvPr id="4" name="Footer Placeholder 3">
            <a:extLst>
              <a:ext uri="{FF2B5EF4-FFF2-40B4-BE49-F238E27FC236}">
                <a16:creationId xmlns:a16="http://schemas.microsoft.com/office/drawing/2014/main" id="{36A1D1A0-0215-6544-85CF-69FAFC18FB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C20179-6EAA-154E-AD52-02CD994358BB}"/>
              </a:ext>
            </a:extLst>
          </p:cNvPr>
          <p:cNvSpPr>
            <a:spLocks noGrp="1"/>
          </p:cNvSpPr>
          <p:nvPr>
            <p:ph type="sldNum" sz="quarter" idx="12"/>
          </p:nvPr>
        </p:nvSpPr>
        <p:spPr/>
        <p:txBody>
          <a:bodyPr/>
          <a:lstStyle/>
          <a:p>
            <a:fld id="{F86A835E-365D-8844-87B9-47335F017E05}" type="slidenum">
              <a:rPr lang="en-US" smtClean="0"/>
              <a:t>‹#›</a:t>
            </a:fld>
            <a:endParaRPr lang="en-US"/>
          </a:p>
        </p:txBody>
      </p:sp>
    </p:spTree>
    <p:extLst>
      <p:ext uri="{BB962C8B-B14F-4D97-AF65-F5344CB8AC3E}">
        <p14:creationId xmlns:p14="http://schemas.microsoft.com/office/powerpoint/2010/main" val="31300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0B0FF-4B47-604D-844B-A45C36196E6F}"/>
              </a:ext>
            </a:extLst>
          </p:cNvPr>
          <p:cNvSpPr>
            <a:spLocks noGrp="1"/>
          </p:cNvSpPr>
          <p:nvPr>
            <p:ph type="dt" sz="half" idx="10"/>
          </p:nvPr>
        </p:nvSpPr>
        <p:spPr/>
        <p:txBody>
          <a:bodyPr/>
          <a:lstStyle/>
          <a:p>
            <a:fld id="{81D40F60-D67A-F14E-814C-E247EB18E155}" type="datetimeFigureOut">
              <a:rPr lang="en-US" smtClean="0"/>
              <a:t>1/26/2022</a:t>
            </a:fld>
            <a:endParaRPr lang="en-US"/>
          </a:p>
        </p:txBody>
      </p:sp>
      <p:sp>
        <p:nvSpPr>
          <p:cNvPr id="3" name="Footer Placeholder 2">
            <a:extLst>
              <a:ext uri="{FF2B5EF4-FFF2-40B4-BE49-F238E27FC236}">
                <a16:creationId xmlns:a16="http://schemas.microsoft.com/office/drawing/2014/main" id="{C75E0DBD-C8A9-534E-97F6-B3C543D35F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C8D9F4-D3B7-4D4B-BBFB-D673A12DCA0D}"/>
              </a:ext>
            </a:extLst>
          </p:cNvPr>
          <p:cNvSpPr>
            <a:spLocks noGrp="1"/>
          </p:cNvSpPr>
          <p:nvPr>
            <p:ph type="sldNum" sz="quarter" idx="12"/>
          </p:nvPr>
        </p:nvSpPr>
        <p:spPr/>
        <p:txBody>
          <a:bodyPr/>
          <a:lstStyle/>
          <a:p>
            <a:fld id="{F86A835E-365D-8844-87B9-47335F017E05}" type="slidenum">
              <a:rPr lang="en-US" smtClean="0"/>
              <a:t>‹#›</a:t>
            </a:fld>
            <a:endParaRPr lang="en-US"/>
          </a:p>
        </p:txBody>
      </p:sp>
    </p:spTree>
    <p:extLst>
      <p:ext uri="{BB962C8B-B14F-4D97-AF65-F5344CB8AC3E}">
        <p14:creationId xmlns:p14="http://schemas.microsoft.com/office/powerpoint/2010/main" val="4216564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580AE-3E41-AA48-83CA-26A5F2A737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32BD36-4999-9144-B55F-BE99DECC1E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ABA58E2-CB41-EA4A-B1A4-36EA33D20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F2969D-4B66-8C45-BD4D-579FB19CF673}"/>
              </a:ext>
            </a:extLst>
          </p:cNvPr>
          <p:cNvSpPr>
            <a:spLocks noGrp="1"/>
          </p:cNvSpPr>
          <p:nvPr>
            <p:ph type="dt" sz="half" idx="10"/>
          </p:nvPr>
        </p:nvSpPr>
        <p:spPr/>
        <p:txBody>
          <a:bodyPr/>
          <a:lstStyle/>
          <a:p>
            <a:fld id="{81D40F60-D67A-F14E-814C-E247EB18E155}" type="datetimeFigureOut">
              <a:rPr lang="en-US" smtClean="0"/>
              <a:t>1/26/2022</a:t>
            </a:fld>
            <a:endParaRPr lang="en-US"/>
          </a:p>
        </p:txBody>
      </p:sp>
      <p:sp>
        <p:nvSpPr>
          <p:cNvPr id="6" name="Footer Placeholder 5">
            <a:extLst>
              <a:ext uri="{FF2B5EF4-FFF2-40B4-BE49-F238E27FC236}">
                <a16:creationId xmlns:a16="http://schemas.microsoft.com/office/drawing/2014/main" id="{24F9800E-FCED-7349-A947-DC8A72013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85452-A6EA-754D-A8F7-F4793814A208}"/>
              </a:ext>
            </a:extLst>
          </p:cNvPr>
          <p:cNvSpPr>
            <a:spLocks noGrp="1"/>
          </p:cNvSpPr>
          <p:nvPr>
            <p:ph type="sldNum" sz="quarter" idx="12"/>
          </p:nvPr>
        </p:nvSpPr>
        <p:spPr/>
        <p:txBody>
          <a:bodyPr/>
          <a:lstStyle/>
          <a:p>
            <a:fld id="{F86A835E-365D-8844-87B9-47335F017E05}" type="slidenum">
              <a:rPr lang="en-US" smtClean="0"/>
              <a:t>‹#›</a:t>
            </a:fld>
            <a:endParaRPr lang="en-US"/>
          </a:p>
        </p:txBody>
      </p:sp>
    </p:spTree>
    <p:extLst>
      <p:ext uri="{BB962C8B-B14F-4D97-AF65-F5344CB8AC3E}">
        <p14:creationId xmlns:p14="http://schemas.microsoft.com/office/powerpoint/2010/main" val="393412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875D24-946E-46B8-A1E7-CB4CD6DB34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3868A6E-3986-4106-994D-2DCD44201194}"/>
              </a:ext>
            </a:extLst>
          </p:cNvPr>
          <p:cNvSpPr>
            <a:spLocks noGrp="1"/>
          </p:cNvSpPr>
          <p:nvPr>
            <p:ph type="title"/>
          </p:nvPr>
        </p:nvSpPr>
        <p:spPr>
          <a:xfrm>
            <a:off x="527671" y="60325"/>
            <a:ext cx="10389523" cy="1325563"/>
          </a:xfrm>
        </p:spPr>
        <p:txBody>
          <a:bodyPr anchor="t"/>
          <a:lstStyle>
            <a:lvl1pPr algn="l">
              <a:lnSpc>
                <a:spcPct val="100000"/>
              </a:lnSpc>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Text Placeholder 2">
            <a:extLst>
              <a:ext uri="{FF2B5EF4-FFF2-40B4-BE49-F238E27FC236}">
                <a16:creationId xmlns:a16="http://schemas.microsoft.com/office/drawing/2014/main" id="{330E15F1-D6D6-4196-AAC1-B5353E33BD26}"/>
              </a:ext>
            </a:extLst>
          </p:cNvPr>
          <p:cNvSpPr>
            <a:spLocks noGrp="1"/>
          </p:cNvSpPr>
          <p:nvPr>
            <p:ph type="body" idx="1"/>
          </p:nvPr>
        </p:nvSpPr>
        <p:spPr>
          <a:xfrm>
            <a:off x="527671" y="1446213"/>
            <a:ext cx="10515600" cy="3665652"/>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47956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D4EE-3199-4847-864D-E05723DF0A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A4CB67D-0FA9-A542-91EC-094477633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73CC4B-5A4E-1241-8E17-AD0FF382E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D944AC-D867-9F45-9A4E-BB97E7B606DF}"/>
              </a:ext>
            </a:extLst>
          </p:cNvPr>
          <p:cNvSpPr>
            <a:spLocks noGrp="1"/>
          </p:cNvSpPr>
          <p:nvPr>
            <p:ph type="dt" sz="half" idx="10"/>
          </p:nvPr>
        </p:nvSpPr>
        <p:spPr/>
        <p:txBody>
          <a:bodyPr/>
          <a:lstStyle/>
          <a:p>
            <a:fld id="{81D40F60-D67A-F14E-814C-E247EB18E155}" type="datetimeFigureOut">
              <a:rPr lang="en-US" smtClean="0"/>
              <a:t>1/26/2022</a:t>
            </a:fld>
            <a:endParaRPr lang="en-US"/>
          </a:p>
        </p:txBody>
      </p:sp>
      <p:sp>
        <p:nvSpPr>
          <p:cNvPr id="6" name="Footer Placeholder 5">
            <a:extLst>
              <a:ext uri="{FF2B5EF4-FFF2-40B4-BE49-F238E27FC236}">
                <a16:creationId xmlns:a16="http://schemas.microsoft.com/office/drawing/2014/main" id="{D7A7533B-FBB0-CD47-90A0-507C6943EC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F09F6-0283-1A40-975E-0A15DCFB427B}"/>
              </a:ext>
            </a:extLst>
          </p:cNvPr>
          <p:cNvSpPr>
            <a:spLocks noGrp="1"/>
          </p:cNvSpPr>
          <p:nvPr>
            <p:ph type="sldNum" sz="quarter" idx="12"/>
          </p:nvPr>
        </p:nvSpPr>
        <p:spPr/>
        <p:txBody>
          <a:bodyPr/>
          <a:lstStyle/>
          <a:p>
            <a:fld id="{F86A835E-365D-8844-87B9-47335F017E05}" type="slidenum">
              <a:rPr lang="en-US" smtClean="0"/>
              <a:t>‹#›</a:t>
            </a:fld>
            <a:endParaRPr lang="en-US"/>
          </a:p>
        </p:txBody>
      </p:sp>
    </p:spTree>
    <p:extLst>
      <p:ext uri="{BB962C8B-B14F-4D97-AF65-F5344CB8AC3E}">
        <p14:creationId xmlns:p14="http://schemas.microsoft.com/office/powerpoint/2010/main" val="2099202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E1C4-548D-B447-8CC5-FCA0F37D5EB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A0B51C8-EFC4-D142-BE05-3620AB97CB8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3769B2-2C84-284C-B481-D71B4ED6BAEB}"/>
              </a:ext>
            </a:extLst>
          </p:cNvPr>
          <p:cNvSpPr>
            <a:spLocks noGrp="1"/>
          </p:cNvSpPr>
          <p:nvPr>
            <p:ph type="dt" sz="half" idx="10"/>
          </p:nvPr>
        </p:nvSpPr>
        <p:spPr/>
        <p:txBody>
          <a:bodyPr/>
          <a:lstStyle/>
          <a:p>
            <a:fld id="{81D40F60-D67A-F14E-814C-E247EB18E155}" type="datetimeFigureOut">
              <a:rPr lang="en-US" smtClean="0"/>
              <a:t>1/26/2022</a:t>
            </a:fld>
            <a:endParaRPr lang="en-US"/>
          </a:p>
        </p:txBody>
      </p:sp>
      <p:sp>
        <p:nvSpPr>
          <p:cNvPr id="5" name="Footer Placeholder 4">
            <a:extLst>
              <a:ext uri="{FF2B5EF4-FFF2-40B4-BE49-F238E27FC236}">
                <a16:creationId xmlns:a16="http://schemas.microsoft.com/office/drawing/2014/main" id="{5C9D0DFB-0592-7341-8ED4-08439F238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206AA-B4F5-3F4B-89DC-1C0C32E6D45C}"/>
              </a:ext>
            </a:extLst>
          </p:cNvPr>
          <p:cNvSpPr>
            <a:spLocks noGrp="1"/>
          </p:cNvSpPr>
          <p:nvPr>
            <p:ph type="sldNum" sz="quarter" idx="12"/>
          </p:nvPr>
        </p:nvSpPr>
        <p:spPr/>
        <p:txBody>
          <a:bodyPr/>
          <a:lstStyle/>
          <a:p>
            <a:fld id="{F86A835E-365D-8844-87B9-47335F017E05}" type="slidenum">
              <a:rPr lang="en-US" smtClean="0"/>
              <a:t>‹#›</a:t>
            </a:fld>
            <a:endParaRPr lang="en-US"/>
          </a:p>
        </p:txBody>
      </p:sp>
    </p:spTree>
    <p:extLst>
      <p:ext uri="{BB962C8B-B14F-4D97-AF65-F5344CB8AC3E}">
        <p14:creationId xmlns:p14="http://schemas.microsoft.com/office/powerpoint/2010/main" val="106239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29805A-31E3-BF46-B96B-D04276EFDFB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005C078-6B2B-C541-90D2-54835880C8A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DAAB38-33CC-4646-97DC-7641303273D8}"/>
              </a:ext>
            </a:extLst>
          </p:cNvPr>
          <p:cNvSpPr>
            <a:spLocks noGrp="1"/>
          </p:cNvSpPr>
          <p:nvPr>
            <p:ph type="dt" sz="half" idx="10"/>
          </p:nvPr>
        </p:nvSpPr>
        <p:spPr/>
        <p:txBody>
          <a:bodyPr/>
          <a:lstStyle/>
          <a:p>
            <a:fld id="{81D40F60-D67A-F14E-814C-E247EB18E155}" type="datetimeFigureOut">
              <a:rPr lang="en-US" smtClean="0"/>
              <a:t>1/26/2022</a:t>
            </a:fld>
            <a:endParaRPr lang="en-US"/>
          </a:p>
        </p:txBody>
      </p:sp>
      <p:sp>
        <p:nvSpPr>
          <p:cNvPr id="5" name="Footer Placeholder 4">
            <a:extLst>
              <a:ext uri="{FF2B5EF4-FFF2-40B4-BE49-F238E27FC236}">
                <a16:creationId xmlns:a16="http://schemas.microsoft.com/office/drawing/2014/main" id="{62E2934A-DAD6-FC46-884C-8C92269CE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A4A9C-E3AC-8F40-8415-60D5A645D288}"/>
              </a:ext>
            </a:extLst>
          </p:cNvPr>
          <p:cNvSpPr>
            <a:spLocks noGrp="1"/>
          </p:cNvSpPr>
          <p:nvPr>
            <p:ph type="sldNum" sz="quarter" idx="12"/>
          </p:nvPr>
        </p:nvSpPr>
        <p:spPr/>
        <p:txBody>
          <a:bodyPr/>
          <a:lstStyle/>
          <a:p>
            <a:fld id="{F86A835E-365D-8844-87B9-47335F017E05}" type="slidenum">
              <a:rPr lang="en-US" smtClean="0"/>
              <a:t>‹#›</a:t>
            </a:fld>
            <a:endParaRPr lang="en-US"/>
          </a:p>
        </p:txBody>
      </p:sp>
    </p:spTree>
    <p:extLst>
      <p:ext uri="{BB962C8B-B14F-4D97-AF65-F5344CB8AC3E}">
        <p14:creationId xmlns:p14="http://schemas.microsoft.com/office/powerpoint/2010/main" val="371840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5030-0702-4E8C-A469-72C71B2BF4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6CDE9C-5E7B-4B7B-837D-75BE05BA06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4F73CE-71EC-478D-AC24-8A17A55684E0}"/>
              </a:ext>
            </a:extLst>
          </p:cNvPr>
          <p:cNvSpPr>
            <a:spLocks noGrp="1"/>
          </p:cNvSpPr>
          <p:nvPr>
            <p:ph type="dt" sz="half" idx="10"/>
          </p:nvPr>
        </p:nvSpPr>
        <p:spPr/>
        <p:txBody>
          <a:bodyPr/>
          <a:lstStyle/>
          <a:p>
            <a:fld id="{EAD269A6-9D9B-4D07-A63C-88F1C90072FD}" type="datetimeFigureOut">
              <a:rPr lang="en-GB" smtClean="0"/>
              <a:t>26/01/2022</a:t>
            </a:fld>
            <a:endParaRPr lang="en-GB"/>
          </a:p>
        </p:txBody>
      </p:sp>
      <p:sp>
        <p:nvSpPr>
          <p:cNvPr id="5" name="Footer Placeholder 4">
            <a:extLst>
              <a:ext uri="{FF2B5EF4-FFF2-40B4-BE49-F238E27FC236}">
                <a16:creationId xmlns:a16="http://schemas.microsoft.com/office/drawing/2014/main" id="{8D9F537E-E81F-4018-AC86-830174E13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8339F2-E15E-4DB8-8891-6B11AE7E63A1}"/>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13999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91C4-9F56-48EC-A169-5D7CF6E1D8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EB1495-45F3-408E-96F0-7E0D442CE7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C7CE81-7801-441A-B941-EFF8CEA240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7A0745-0500-4F7D-B56A-29B21A549CD1}"/>
              </a:ext>
            </a:extLst>
          </p:cNvPr>
          <p:cNvSpPr>
            <a:spLocks noGrp="1"/>
          </p:cNvSpPr>
          <p:nvPr>
            <p:ph type="dt" sz="half" idx="10"/>
          </p:nvPr>
        </p:nvSpPr>
        <p:spPr/>
        <p:txBody>
          <a:bodyPr/>
          <a:lstStyle/>
          <a:p>
            <a:fld id="{EAD269A6-9D9B-4D07-A63C-88F1C90072FD}" type="datetimeFigureOut">
              <a:rPr lang="en-GB" smtClean="0"/>
              <a:t>26/01/2022</a:t>
            </a:fld>
            <a:endParaRPr lang="en-GB"/>
          </a:p>
        </p:txBody>
      </p:sp>
      <p:sp>
        <p:nvSpPr>
          <p:cNvPr id="6" name="Footer Placeholder 5">
            <a:extLst>
              <a:ext uri="{FF2B5EF4-FFF2-40B4-BE49-F238E27FC236}">
                <a16:creationId xmlns:a16="http://schemas.microsoft.com/office/drawing/2014/main" id="{A10C3F8F-970F-4CA5-8876-6E640D3F87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014CE1-B806-45E8-A2A0-71987816A6C7}"/>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424523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790F-D995-477B-8D2E-B259EDE702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1E4FAC-F4BA-4E0B-8628-BFBB924989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108F21-0913-413A-8EF9-28702B8ED0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6DF250-1782-404D-92DA-1CED25885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875EED-5F14-4F91-81D6-EC65340BA0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47A4E9-7B42-41D5-9067-895F0EDE3AD4}"/>
              </a:ext>
            </a:extLst>
          </p:cNvPr>
          <p:cNvSpPr>
            <a:spLocks noGrp="1"/>
          </p:cNvSpPr>
          <p:nvPr>
            <p:ph type="dt" sz="half" idx="10"/>
          </p:nvPr>
        </p:nvSpPr>
        <p:spPr/>
        <p:txBody>
          <a:bodyPr/>
          <a:lstStyle/>
          <a:p>
            <a:fld id="{EAD269A6-9D9B-4D07-A63C-88F1C90072FD}" type="datetimeFigureOut">
              <a:rPr lang="en-GB" smtClean="0"/>
              <a:t>26/01/2022</a:t>
            </a:fld>
            <a:endParaRPr lang="en-GB"/>
          </a:p>
        </p:txBody>
      </p:sp>
      <p:sp>
        <p:nvSpPr>
          <p:cNvPr id="8" name="Footer Placeholder 7">
            <a:extLst>
              <a:ext uri="{FF2B5EF4-FFF2-40B4-BE49-F238E27FC236}">
                <a16:creationId xmlns:a16="http://schemas.microsoft.com/office/drawing/2014/main" id="{FB998FBF-8F50-42F5-BC72-F618F61180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D5DA20-68C0-4F73-8D9C-4738F6376885}"/>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416031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D510F-131C-4C87-B262-E767502D9F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23347A-DED1-48E1-B204-91B1BDE341A4}"/>
              </a:ext>
            </a:extLst>
          </p:cNvPr>
          <p:cNvSpPr>
            <a:spLocks noGrp="1"/>
          </p:cNvSpPr>
          <p:nvPr>
            <p:ph type="dt" sz="half" idx="10"/>
          </p:nvPr>
        </p:nvSpPr>
        <p:spPr/>
        <p:txBody>
          <a:bodyPr/>
          <a:lstStyle/>
          <a:p>
            <a:fld id="{EAD269A6-9D9B-4D07-A63C-88F1C90072FD}" type="datetimeFigureOut">
              <a:rPr lang="en-GB" smtClean="0"/>
              <a:t>26/01/2022</a:t>
            </a:fld>
            <a:endParaRPr lang="en-GB"/>
          </a:p>
        </p:txBody>
      </p:sp>
      <p:sp>
        <p:nvSpPr>
          <p:cNvPr id="4" name="Footer Placeholder 3">
            <a:extLst>
              <a:ext uri="{FF2B5EF4-FFF2-40B4-BE49-F238E27FC236}">
                <a16:creationId xmlns:a16="http://schemas.microsoft.com/office/drawing/2014/main" id="{990631B2-93F3-4807-A4FC-C16B68569A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A41853-CB30-41DD-8B6B-016683ADE98C}"/>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311746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1B21E-C9A4-4616-B6A6-82F00F97A20E}"/>
              </a:ext>
            </a:extLst>
          </p:cNvPr>
          <p:cNvSpPr>
            <a:spLocks noGrp="1"/>
          </p:cNvSpPr>
          <p:nvPr>
            <p:ph type="dt" sz="half" idx="10"/>
          </p:nvPr>
        </p:nvSpPr>
        <p:spPr/>
        <p:txBody>
          <a:bodyPr/>
          <a:lstStyle/>
          <a:p>
            <a:fld id="{EAD269A6-9D9B-4D07-A63C-88F1C90072FD}" type="datetimeFigureOut">
              <a:rPr lang="en-GB" smtClean="0"/>
              <a:t>26/01/2022</a:t>
            </a:fld>
            <a:endParaRPr lang="en-GB"/>
          </a:p>
        </p:txBody>
      </p:sp>
      <p:sp>
        <p:nvSpPr>
          <p:cNvPr id="3" name="Footer Placeholder 2">
            <a:extLst>
              <a:ext uri="{FF2B5EF4-FFF2-40B4-BE49-F238E27FC236}">
                <a16:creationId xmlns:a16="http://schemas.microsoft.com/office/drawing/2014/main" id="{2422807E-F994-48ED-93D7-9A10BCA0EC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B9FB2C-EBC4-4AE1-AD41-A6A3CA625A5E}"/>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125146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9FF2-D5E8-4B74-A156-7EC1408FC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C9B1E0-1D4B-404F-881C-C27AB7FB3F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482DCA-2B3B-4349-8B0E-AD1C7B05F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A56042-DD95-4207-96CF-7CCA023D2948}"/>
              </a:ext>
            </a:extLst>
          </p:cNvPr>
          <p:cNvSpPr>
            <a:spLocks noGrp="1"/>
          </p:cNvSpPr>
          <p:nvPr>
            <p:ph type="dt" sz="half" idx="10"/>
          </p:nvPr>
        </p:nvSpPr>
        <p:spPr/>
        <p:txBody>
          <a:bodyPr/>
          <a:lstStyle/>
          <a:p>
            <a:fld id="{EAD269A6-9D9B-4D07-A63C-88F1C90072FD}" type="datetimeFigureOut">
              <a:rPr lang="en-GB" smtClean="0"/>
              <a:t>26/01/2022</a:t>
            </a:fld>
            <a:endParaRPr lang="en-GB"/>
          </a:p>
        </p:txBody>
      </p:sp>
      <p:sp>
        <p:nvSpPr>
          <p:cNvPr id="6" name="Footer Placeholder 5">
            <a:extLst>
              <a:ext uri="{FF2B5EF4-FFF2-40B4-BE49-F238E27FC236}">
                <a16:creationId xmlns:a16="http://schemas.microsoft.com/office/drawing/2014/main" id="{C43DE9D4-DBDD-45B5-9DF5-0B5EBF7ACD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21FA78-2CB5-47C0-954F-B28AC0FCA3BD}"/>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212837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6F14-7076-43C6-A121-170D357FE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D8ADF0-DCE0-45F7-ABDA-4E5FBBED67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FE111C-1DAB-450A-B624-D309827D8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60F20-9DC4-4466-8228-F99681CE35F6}"/>
              </a:ext>
            </a:extLst>
          </p:cNvPr>
          <p:cNvSpPr>
            <a:spLocks noGrp="1"/>
          </p:cNvSpPr>
          <p:nvPr>
            <p:ph type="dt" sz="half" idx="10"/>
          </p:nvPr>
        </p:nvSpPr>
        <p:spPr/>
        <p:txBody>
          <a:bodyPr/>
          <a:lstStyle/>
          <a:p>
            <a:fld id="{EAD269A6-9D9B-4D07-A63C-88F1C90072FD}" type="datetimeFigureOut">
              <a:rPr lang="en-GB" smtClean="0"/>
              <a:t>26/01/2022</a:t>
            </a:fld>
            <a:endParaRPr lang="en-GB"/>
          </a:p>
        </p:txBody>
      </p:sp>
      <p:sp>
        <p:nvSpPr>
          <p:cNvPr id="6" name="Footer Placeholder 5">
            <a:extLst>
              <a:ext uri="{FF2B5EF4-FFF2-40B4-BE49-F238E27FC236}">
                <a16:creationId xmlns:a16="http://schemas.microsoft.com/office/drawing/2014/main" id="{9012815D-D922-4BD1-B54E-E7CC165A0A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508B5-93AF-4E1C-8D99-1260ACDA5BB4}"/>
              </a:ext>
            </a:extLst>
          </p:cNvPr>
          <p:cNvSpPr>
            <a:spLocks noGrp="1"/>
          </p:cNvSpPr>
          <p:nvPr>
            <p:ph type="sldNum" sz="quarter" idx="12"/>
          </p:nvPr>
        </p:nvSpPr>
        <p:spPr/>
        <p:txBody>
          <a:bodyPr/>
          <a:lstStyle/>
          <a:p>
            <a:fld id="{ED0F27A6-14B5-45F6-B826-80FE3E04F982}" type="slidenum">
              <a:rPr lang="en-GB" smtClean="0"/>
              <a:t>‹#›</a:t>
            </a:fld>
            <a:endParaRPr lang="en-GB"/>
          </a:p>
        </p:txBody>
      </p:sp>
    </p:spTree>
    <p:extLst>
      <p:ext uri="{BB962C8B-B14F-4D97-AF65-F5344CB8AC3E}">
        <p14:creationId xmlns:p14="http://schemas.microsoft.com/office/powerpoint/2010/main" val="427184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37E74-297D-4190-8B62-37F92668BA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54A97A-C3FC-4FA0-9198-02CD1701CD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015C83-ABE5-4F2E-9F4A-58CB18BA5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269A6-9D9B-4D07-A63C-88F1C90072FD}" type="datetimeFigureOut">
              <a:rPr lang="en-GB" smtClean="0"/>
              <a:t>26/01/2022</a:t>
            </a:fld>
            <a:endParaRPr lang="en-GB"/>
          </a:p>
        </p:txBody>
      </p:sp>
      <p:sp>
        <p:nvSpPr>
          <p:cNvPr id="5" name="Footer Placeholder 4">
            <a:extLst>
              <a:ext uri="{FF2B5EF4-FFF2-40B4-BE49-F238E27FC236}">
                <a16:creationId xmlns:a16="http://schemas.microsoft.com/office/drawing/2014/main" id="{2704E5D6-E884-48B9-B4FB-6C39C870C2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BB9F91-11B1-4BDF-9154-4F08F6C63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F27A6-14B5-45F6-B826-80FE3E04F982}" type="slidenum">
              <a:rPr lang="en-GB" smtClean="0"/>
              <a:t>‹#›</a:t>
            </a:fld>
            <a:endParaRPr lang="en-GB"/>
          </a:p>
        </p:txBody>
      </p:sp>
    </p:spTree>
    <p:extLst>
      <p:ext uri="{BB962C8B-B14F-4D97-AF65-F5344CB8AC3E}">
        <p14:creationId xmlns:p14="http://schemas.microsoft.com/office/powerpoint/2010/main" val="2316474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D7E81-3DEA-6546-AF7B-023A8081F6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F39EF4-7CEB-E443-9C60-7298CD24D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58CC6B-1A71-9D45-9EEA-5F52F6DEB7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40F60-D67A-F14E-814C-E247EB18E155}" type="datetimeFigureOut">
              <a:rPr lang="en-US" smtClean="0"/>
              <a:t>1/26/2022</a:t>
            </a:fld>
            <a:endParaRPr lang="en-US"/>
          </a:p>
        </p:txBody>
      </p:sp>
      <p:sp>
        <p:nvSpPr>
          <p:cNvPr id="5" name="Footer Placeholder 4">
            <a:extLst>
              <a:ext uri="{FF2B5EF4-FFF2-40B4-BE49-F238E27FC236}">
                <a16:creationId xmlns:a16="http://schemas.microsoft.com/office/drawing/2014/main" id="{FC18778D-E0E4-7549-B85D-9BA2EF794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3F2964-032D-F046-AE10-3551B719F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A835E-365D-8844-87B9-47335F017E05}" type="slidenum">
              <a:rPr lang="en-US" smtClean="0"/>
              <a:t>‹#›</a:t>
            </a:fld>
            <a:endParaRPr lang="en-US"/>
          </a:p>
        </p:txBody>
      </p:sp>
    </p:spTree>
    <p:extLst>
      <p:ext uri="{BB962C8B-B14F-4D97-AF65-F5344CB8AC3E}">
        <p14:creationId xmlns:p14="http://schemas.microsoft.com/office/powerpoint/2010/main" val="5277913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11/geoj.12428"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11/geoj.12428"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ood.gov.uk/research/food-and-you-2/food-and-you-2-wave-3" TargetMode="Externa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hubbub.org.uk/the-community-fridge#fin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foodresearch.org.uk/publications/food-hubs/"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s://foodresearch.org.uk/publications/the-value-of-food-hubs-farmers-perspectives/"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christian.reynolds@city.ac.uk"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christian.Reynolds@city.ac.uk" TargetMode="Externa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https://www.city.ac.uk/prospective-students/courses/postgraduate/food-polic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g"/><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ata.gov.uk/dataset/be5d88c9-acfb-4052-bf6b-ee9a416cfe60/crop-map-of-england-crome-202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88/1748-9326/ac4730" TargetMode="External"/><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iopscience.iop.org/article/10.1088/1748-9326/ac4730#erlac4730s2-3"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88/1748-9326/ac4730"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http://www.telegraph.co.uk/finance/newsbysector/retailandconsumer/11057120/The-rise-and-fall-of-British-supermarkets.html" TargetMode="External"/><Relationship Id="rId7" Type="http://schemas.openxmlformats.org/officeDocument/2006/relationships/image" Target="../media/image31.png"/><Relationship Id="rId2" Type="http://schemas.openxmlformats.org/officeDocument/2006/relationships/hyperlink" Target="http://www.fooddeserts.org/images/supshare.htm" TargetMode="External"/><Relationship Id="rId1" Type="http://schemas.openxmlformats.org/officeDocument/2006/relationships/slideLayout" Target="../slideLayouts/slideLayout2.xml"/><Relationship Id="rId6" Type="http://schemas.openxmlformats.org/officeDocument/2006/relationships/hyperlink" Target="https://www.food.gov.uk/research/food-and-you-2/food-and-you-2-wave-3" TargetMode="Externa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EDA014-952C-2F46-99C3-D49E27293F07}"/>
              </a:ext>
            </a:extLst>
          </p:cNvPr>
          <p:cNvSpPr txBox="1"/>
          <p:nvPr/>
        </p:nvSpPr>
        <p:spPr>
          <a:xfrm>
            <a:off x="3947326" y="2152312"/>
            <a:ext cx="757795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6BA4B8"/>
                </a:solidFill>
                <a:effectLst/>
                <a:uLnTx/>
                <a:uFillTx/>
                <a:latin typeface="Calibri" panose="020F0502020204030204"/>
                <a:ea typeface="+mn-ea"/>
                <a:cs typeface="+mn-cs"/>
              </a:rPr>
              <a:t>Alternative food systems for urban food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alibri" panose="020F0502020204030204"/>
                <a:ea typeface="+mn-ea"/>
                <a:cs typeface="+mn-cs"/>
              </a:rPr>
              <a:t>Dr Christian Reynolds  </a:t>
            </a:r>
            <a:endParaRPr kumimoji="0" lang="en-US" sz="4000" b="0" i="1" u="none" strike="noStrike" kern="1200" cap="none" spc="0" normalizeH="0" baseline="0" noProof="0" dirty="0">
              <a:ln>
                <a:noFill/>
              </a:ln>
              <a:solidFill>
                <a:srgbClr val="202362"/>
              </a:solidFill>
              <a:effectLst/>
              <a:uLnTx/>
              <a:uFillTx/>
              <a:latin typeface="HELVETICANEUE-LIGHTEXT" panose="02000503040000020004" pitchFamily="2" charset="77"/>
              <a:ea typeface="+mn-ea"/>
              <a:cs typeface="+mn-cs"/>
            </a:endParaRPr>
          </a:p>
        </p:txBody>
      </p:sp>
      <p:sp>
        <p:nvSpPr>
          <p:cNvPr id="2" name="Rectangle 1">
            <a:extLst>
              <a:ext uri="{FF2B5EF4-FFF2-40B4-BE49-F238E27FC236}">
                <a16:creationId xmlns:a16="http://schemas.microsoft.com/office/drawing/2014/main" id="{5AD4B55F-5F1D-8441-85C4-2AE62B0265E8}"/>
              </a:ext>
            </a:extLst>
          </p:cNvPr>
          <p:cNvSpPr/>
          <p:nvPr/>
        </p:nvSpPr>
        <p:spPr>
          <a:xfrm>
            <a:off x="3320716" y="6107849"/>
            <a:ext cx="441559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a:t>
            </a:r>
            <a:r>
              <a:rPr kumimoji="0" lang="en-US" sz="1800" b="0" i="0" u="none" strike="noStrike" kern="1200" cap="none" spc="0" normalizeH="0" baseline="0" noProof="0" dirty="0" err="1">
                <a:ln>
                  <a:noFill/>
                </a:ln>
                <a:solidFill>
                  <a:prstClr val="black"/>
                </a:solidFill>
                <a:effectLst/>
                <a:uLnTx/>
                <a:uFillTx/>
                <a:latin typeface="Helvetica" pitchFamily="2" charset="0"/>
                <a:ea typeface="+mn-ea"/>
                <a:cs typeface="+mn-cs"/>
              </a:rPr>
              <a:t>NutritionSoc</a:t>
            </a: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 #ISN2022</a:t>
            </a:r>
          </a:p>
        </p:txBody>
      </p:sp>
      <p:pic>
        <p:nvPicPr>
          <p:cNvPr id="4" name="Picture 3" descr="A picture containing text&#10;&#10;Description automatically generated">
            <a:extLst>
              <a:ext uri="{FF2B5EF4-FFF2-40B4-BE49-F238E27FC236}">
                <a16:creationId xmlns:a16="http://schemas.microsoft.com/office/drawing/2014/main" id="{7B985618-0006-C248-AA51-45470BC3EC5D}"/>
              </a:ext>
            </a:extLst>
          </p:cNvPr>
          <p:cNvPicPr>
            <a:picLocks noChangeAspect="1"/>
          </p:cNvPicPr>
          <p:nvPr/>
        </p:nvPicPr>
        <p:blipFill>
          <a:blip r:embed="rId3"/>
          <a:stretch>
            <a:fillRect/>
          </a:stretch>
        </p:blipFill>
        <p:spPr>
          <a:xfrm>
            <a:off x="8400288" y="136810"/>
            <a:ext cx="3661723" cy="1038232"/>
          </a:xfrm>
          <a:prstGeom prst="rect">
            <a:avLst/>
          </a:prstGeom>
        </p:spPr>
      </p:pic>
    </p:spTree>
    <p:extLst>
      <p:ext uri="{BB962C8B-B14F-4D97-AF65-F5344CB8AC3E}">
        <p14:creationId xmlns:p14="http://schemas.microsoft.com/office/powerpoint/2010/main" val="296837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1435729" cy="1325563"/>
          </a:xfrm>
        </p:spPr>
        <p:txBody>
          <a:bodyPr>
            <a:normAutofit/>
          </a:bodyPr>
          <a:lstStyle/>
          <a:p>
            <a:r>
              <a:rPr lang="en-GB" sz="3200" dirty="0" smtClean="0"/>
              <a:t>2018 to 2022 New alternative food systems emerging</a:t>
            </a:r>
            <a:endParaRPr lang="en-GB" sz="3200" dirty="0"/>
          </a:p>
        </p:txBody>
      </p:sp>
      <p:sp>
        <p:nvSpPr>
          <p:cNvPr id="3" name="Text Placeholder 2"/>
          <p:cNvSpPr>
            <a:spLocks noGrp="1"/>
          </p:cNvSpPr>
          <p:nvPr>
            <p:ph type="body" idx="1"/>
          </p:nvPr>
        </p:nvSpPr>
        <p:spPr>
          <a:xfrm>
            <a:off x="527671" y="873607"/>
            <a:ext cx="10515600" cy="3665652"/>
          </a:xfrm>
        </p:spPr>
        <p:txBody>
          <a:bodyPr/>
          <a:lstStyle/>
          <a:p>
            <a:r>
              <a:rPr lang="en-GB" dirty="0" smtClean="0"/>
              <a:t>Alternative Local food systems are growing in a wider number of UK places </a:t>
            </a:r>
            <a:endParaRPr lang="en-GB"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21"/>
          <a:stretch/>
        </p:blipFill>
        <p:spPr bwMode="auto">
          <a:xfrm>
            <a:off x="794414" y="2435313"/>
            <a:ext cx="2276582" cy="420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61042" y="1552839"/>
            <a:ext cx="2543325" cy="646331"/>
          </a:xfrm>
          <a:prstGeom prst="rect">
            <a:avLst/>
          </a:prstGeom>
        </p:spPr>
        <p:txBody>
          <a:bodyPr wrap="square">
            <a:spAutoFit/>
          </a:bodyPr>
          <a:lstStyle/>
          <a:p>
            <a:pPr algn="ctr"/>
            <a:r>
              <a:rPr lang="en-GB" dirty="0"/>
              <a:t>Sustain food co-op </a:t>
            </a:r>
            <a:r>
              <a:rPr lang="en-GB" dirty="0" smtClean="0"/>
              <a:t>finder (2018)</a:t>
            </a:r>
            <a:endParaRPr lang="en-GB"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18735" r="7802"/>
          <a:stretch/>
        </p:blipFill>
        <p:spPr bwMode="auto">
          <a:xfrm>
            <a:off x="3471110" y="2510736"/>
            <a:ext cx="2152650" cy="4207891"/>
          </a:xfrm>
          <a:prstGeom prst="rect">
            <a:avLst/>
          </a:prstGeom>
          <a:noFill/>
          <a:ln>
            <a:noFill/>
          </a:ln>
        </p:spPr>
      </p:pic>
      <p:sp>
        <p:nvSpPr>
          <p:cNvPr id="7" name="Rectangle 6"/>
          <p:cNvSpPr/>
          <p:nvPr/>
        </p:nvSpPr>
        <p:spPr>
          <a:xfrm>
            <a:off x="3471109" y="1552839"/>
            <a:ext cx="2152651" cy="923330"/>
          </a:xfrm>
          <a:prstGeom prst="rect">
            <a:avLst/>
          </a:prstGeom>
        </p:spPr>
        <p:txBody>
          <a:bodyPr wrap="square">
            <a:spAutoFit/>
          </a:bodyPr>
          <a:lstStyle/>
          <a:p>
            <a:pPr algn="ctr"/>
            <a:r>
              <a:rPr lang="en-GB" dirty="0"/>
              <a:t> </a:t>
            </a:r>
            <a:r>
              <a:rPr lang="en-GB" dirty="0" smtClean="0"/>
              <a:t>Sustainable Food Cities (2018-2019) n=~ 50</a:t>
            </a:r>
            <a:endParaRPr lang="en-GB" dirty="0"/>
          </a:p>
        </p:txBody>
      </p:sp>
      <p:pic>
        <p:nvPicPr>
          <p:cNvPr id="8" name="Picture 7"/>
          <p:cNvPicPr>
            <a:picLocks noChangeAspect="1"/>
          </p:cNvPicPr>
          <p:nvPr/>
        </p:nvPicPr>
        <p:blipFill rotWithShape="1">
          <a:blip r:embed="rId4"/>
          <a:srcRect t="10783"/>
          <a:stretch/>
        </p:blipFill>
        <p:spPr>
          <a:xfrm>
            <a:off x="6245535" y="2470011"/>
            <a:ext cx="2819400" cy="4138495"/>
          </a:xfrm>
          <a:prstGeom prst="rect">
            <a:avLst/>
          </a:prstGeom>
        </p:spPr>
      </p:pic>
      <p:sp>
        <p:nvSpPr>
          <p:cNvPr id="9" name="Rectangle 8"/>
          <p:cNvSpPr/>
          <p:nvPr/>
        </p:nvSpPr>
        <p:spPr>
          <a:xfrm>
            <a:off x="6392966" y="1625146"/>
            <a:ext cx="2524537" cy="646331"/>
          </a:xfrm>
          <a:prstGeom prst="rect">
            <a:avLst/>
          </a:prstGeom>
        </p:spPr>
        <p:txBody>
          <a:bodyPr wrap="none">
            <a:spAutoFit/>
          </a:bodyPr>
          <a:lstStyle/>
          <a:p>
            <a:pPr algn="ctr"/>
            <a:r>
              <a:rPr lang="en-US" dirty="0"/>
              <a:t> Sustainable Food </a:t>
            </a:r>
            <a:r>
              <a:rPr lang="en-US" dirty="0" smtClean="0"/>
              <a:t>Places </a:t>
            </a:r>
          </a:p>
          <a:p>
            <a:pPr algn="ctr"/>
            <a:r>
              <a:rPr lang="en-US" dirty="0" smtClean="0"/>
              <a:t> </a:t>
            </a:r>
            <a:r>
              <a:rPr lang="en-US" dirty="0"/>
              <a:t>(2022) n=~ 69</a:t>
            </a:r>
          </a:p>
        </p:txBody>
      </p:sp>
      <p:pic>
        <p:nvPicPr>
          <p:cNvPr id="10" name="Picture 9"/>
          <p:cNvPicPr>
            <a:picLocks noChangeAspect="1"/>
          </p:cNvPicPr>
          <p:nvPr/>
        </p:nvPicPr>
        <p:blipFill rotWithShape="1">
          <a:blip r:embed="rId5"/>
          <a:srcRect l="24902"/>
          <a:stretch/>
        </p:blipFill>
        <p:spPr>
          <a:xfrm>
            <a:off x="9240492" y="2435312"/>
            <a:ext cx="2599012" cy="4207892"/>
          </a:xfrm>
          <a:prstGeom prst="rect">
            <a:avLst/>
          </a:prstGeom>
        </p:spPr>
      </p:pic>
      <p:sp>
        <p:nvSpPr>
          <p:cNvPr id="11" name="Right Arrow 10"/>
          <p:cNvSpPr/>
          <p:nvPr/>
        </p:nvSpPr>
        <p:spPr>
          <a:xfrm>
            <a:off x="5623760" y="1625146"/>
            <a:ext cx="621775"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166290" y="1587434"/>
            <a:ext cx="2747420" cy="646331"/>
          </a:xfrm>
          <a:prstGeom prst="rect">
            <a:avLst/>
          </a:prstGeom>
        </p:spPr>
        <p:txBody>
          <a:bodyPr wrap="none">
            <a:spAutoFit/>
          </a:bodyPr>
          <a:lstStyle/>
          <a:p>
            <a:pPr algn="ctr"/>
            <a:r>
              <a:rPr lang="en-US" dirty="0" smtClean="0"/>
              <a:t>Community Fridge network</a:t>
            </a:r>
          </a:p>
          <a:p>
            <a:pPr algn="ctr"/>
            <a:r>
              <a:rPr lang="en-US" dirty="0" smtClean="0"/>
              <a:t> </a:t>
            </a:r>
            <a:r>
              <a:rPr lang="en-US" dirty="0"/>
              <a:t>(2022) n=~ </a:t>
            </a:r>
            <a:r>
              <a:rPr lang="en-US" dirty="0" smtClean="0"/>
              <a:t>250</a:t>
            </a:r>
            <a:endParaRPr lang="en-US" dirty="0"/>
          </a:p>
        </p:txBody>
      </p:sp>
    </p:spTree>
    <p:extLst>
      <p:ext uri="{BB962C8B-B14F-4D97-AF65-F5344CB8AC3E}">
        <p14:creationId xmlns:p14="http://schemas.microsoft.com/office/powerpoint/2010/main" val="50630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36" y="93683"/>
            <a:ext cx="11173208" cy="638175"/>
          </a:xfrm>
        </p:spPr>
        <p:txBody>
          <a:bodyPr>
            <a:normAutofit fontScale="90000"/>
          </a:bodyPr>
          <a:lstStyle/>
          <a:p>
            <a:r>
              <a:rPr lang="en-GB" sz="3200" b="1" dirty="0" smtClean="0"/>
              <a:t>2020</a:t>
            </a:r>
            <a:r>
              <a:rPr lang="en-GB" sz="3200" dirty="0" smtClean="0"/>
              <a:t> a transformation point for alternative local food in resilience and complexity</a:t>
            </a:r>
            <a:endParaRPr lang="en-GB" sz="3200" dirty="0"/>
          </a:p>
        </p:txBody>
      </p:sp>
      <p:sp>
        <p:nvSpPr>
          <p:cNvPr id="3" name="Text Placeholder 2"/>
          <p:cNvSpPr>
            <a:spLocks noGrp="1"/>
          </p:cNvSpPr>
          <p:nvPr>
            <p:ph type="body" idx="1"/>
          </p:nvPr>
        </p:nvSpPr>
        <p:spPr>
          <a:xfrm>
            <a:off x="670546" y="1219200"/>
            <a:ext cx="10515600" cy="4949371"/>
          </a:xfrm>
        </p:spPr>
        <p:txBody>
          <a:bodyPr>
            <a:normAutofit/>
          </a:bodyPr>
          <a:lstStyle/>
          <a:p>
            <a:r>
              <a:rPr lang="en-US" b="1" dirty="0" smtClean="0"/>
              <a:t>Pre </a:t>
            </a:r>
            <a:r>
              <a:rPr lang="en-US" b="1" dirty="0"/>
              <a:t>2020 </a:t>
            </a:r>
            <a:r>
              <a:rPr lang="en-US" b="1" dirty="0" smtClean="0"/>
              <a:t>alternative local food eco-systems: </a:t>
            </a:r>
          </a:p>
          <a:p>
            <a:r>
              <a:rPr lang="en-US" dirty="0" smtClean="0"/>
              <a:t>farmers</a:t>
            </a:r>
            <a:r>
              <a:rPr lang="en-US" dirty="0"/>
              <a:t>’ markets, community supported agriculture, box schemes, consumer co-ops, producer co-ops, grow your own, local shops, farm shops and public </a:t>
            </a:r>
            <a:r>
              <a:rPr lang="en-US" dirty="0" smtClean="0"/>
              <a:t>procurement</a:t>
            </a:r>
          </a:p>
          <a:p>
            <a:endParaRPr lang="en-US" dirty="0" smtClean="0"/>
          </a:p>
          <a:p>
            <a:endParaRPr lang="en-US" dirty="0"/>
          </a:p>
          <a:p>
            <a:r>
              <a:rPr lang="en-US" b="1" dirty="0" smtClean="0"/>
              <a:t>Post 2020</a:t>
            </a:r>
            <a:r>
              <a:rPr lang="en-US" b="1" dirty="0"/>
              <a:t> alternative </a:t>
            </a:r>
            <a:r>
              <a:rPr lang="en-US" b="1" dirty="0" smtClean="0"/>
              <a:t>local food eco-systems : </a:t>
            </a:r>
          </a:p>
          <a:p>
            <a:r>
              <a:rPr lang="en-US" dirty="0" smtClean="0"/>
              <a:t>box </a:t>
            </a:r>
            <a:r>
              <a:rPr lang="en-US" dirty="0"/>
              <a:t>schemes, local independent shops, community supported agriculture projects, grow your own schemes, farm shops, farm gate sales, local markets, farmers’ markets, procurement schemes, online direct sales platforms, community gardens, food hubs, food </a:t>
            </a:r>
            <a:r>
              <a:rPr lang="en-US" dirty="0" smtClean="0"/>
              <a:t>partnerships</a:t>
            </a:r>
          </a:p>
          <a:p>
            <a:endParaRPr lang="en-US" dirty="0"/>
          </a:p>
          <a:p>
            <a:endParaRPr lang="en-US" dirty="0" smtClean="0"/>
          </a:p>
          <a:p>
            <a:r>
              <a:rPr lang="en-US" b="1" dirty="0" smtClean="0"/>
              <a:t>Alternative </a:t>
            </a:r>
            <a:r>
              <a:rPr lang="en-US" b="1" dirty="0"/>
              <a:t>local </a:t>
            </a:r>
            <a:r>
              <a:rPr lang="en-US" b="1" dirty="0" smtClean="0"/>
              <a:t>food eco-systems are developing in complexity.</a:t>
            </a:r>
          </a:p>
          <a:p>
            <a:r>
              <a:rPr lang="en-US" dirty="0" smtClean="0"/>
              <a:t>Due to existing structures, but COVID-19 gave space for growth </a:t>
            </a:r>
            <a:endParaRPr lang="en-US" dirty="0"/>
          </a:p>
          <a:p>
            <a:endParaRPr lang="en-GB" dirty="0" smtClean="0"/>
          </a:p>
        </p:txBody>
      </p:sp>
      <p:pic>
        <p:nvPicPr>
          <p:cNvPr id="5" name="Picture 4"/>
          <p:cNvPicPr>
            <a:picLocks noChangeAspect="1"/>
          </p:cNvPicPr>
          <p:nvPr/>
        </p:nvPicPr>
        <p:blipFill>
          <a:blip r:embed="rId2"/>
          <a:stretch>
            <a:fillRect/>
          </a:stretch>
        </p:blipFill>
        <p:spPr>
          <a:xfrm>
            <a:off x="7946571" y="4839256"/>
            <a:ext cx="4014744" cy="1612860"/>
          </a:xfrm>
          <a:prstGeom prst="rect">
            <a:avLst/>
          </a:prstGeom>
        </p:spPr>
      </p:pic>
      <p:sp>
        <p:nvSpPr>
          <p:cNvPr id="6" name="Rectangle 5"/>
          <p:cNvSpPr/>
          <p:nvPr/>
        </p:nvSpPr>
        <p:spPr>
          <a:xfrm>
            <a:off x="7772400" y="6452116"/>
            <a:ext cx="3607719" cy="369332"/>
          </a:xfrm>
          <a:prstGeom prst="rect">
            <a:avLst/>
          </a:prstGeom>
        </p:spPr>
        <p:txBody>
          <a:bodyPr wrap="none">
            <a:spAutoFit/>
          </a:bodyPr>
          <a:lstStyle/>
          <a:p>
            <a:r>
              <a:rPr lang="en-GB" dirty="0">
                <a:hlinkClick r:id="rId3"/>
              </a:rPr>
              <a:t>https://</a:t>
            </a:r>
            <a:r>
              <a:rPr lang="en-GB" dirty="0" smtClean="0">
                <a:hlinkClick r:id="rId3"/>
              </a:rPr>
              <a:t>doi.org/10.1111/geoj.12428</a:t>
            </a:r>
            <a:r>
              <a:rPr lang="en-GB" dirty="0" smtClean="0"/>
              <a:t> </a:t>
            </a:r>
            <a:endParaRPr lang="en-GB" dirty="0"/>
          </a:p>
        </p:txBody>
      </p:sp>
      <p:sp>
        <p:nvSpPr>
          <p:cNvPr id="7" name="Down Arrow 6"/>
          <p:cNvSpPr/>
          <p:nvPr/>
        </p:nvSpPr>
        <p:spPr>
          <a:xfrm>
            <a:off x="5394866" y="2449976"/>
            <a:ext cx="413832" cy="370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610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0389523" cy="638175"/>
          </a:xfrm>
        </p:spPr>
        <p:txBody>
          <a:bodyPr>
            <a:normAutofit/>
          </a:bodyPr>
          <a:lstStyle/>
          <a:p>
            <a:r>
              <a:rPr lang="en-GB" sz="3200" b="1" dirty="0" smtClean="0"/>
              <a:t>2020</a:t>
            </a:r>
            <a:r>
              <a:rPr lang="en-GB" sz="3200" dirty="0" smtClean="0"/>
              <a:t> a transformation point for alternative local food</a:t>
            </a:r>
            <a:endParaRPr lang="en-GB" sz="3200" dirty="0"/>
          </a:p>
        </p:txBody>
      </p:sp>
      <p:sp>
        <p:nvSpPr>
          <p:cNvPr id="3" name="Text Placeholder 2"/>
          <p:cNvSpPr>
            <a:spLocks noGrp="1"/>
          </p:cNvSpPr>
          <p:nvPr>
            <p:ph type="body" idx="1"/>
          </p:nvPr>
        </p:nvSpPr>
        <p:spPr>
          <a:xfrm>
            <a:off x="527671" y="811212"/>
            <a:ext cx="10515600" cy="5640903"/>
          </a:xfrm>
        </p:spPr>
        <p:txBody>
          <a:bodyPr>
            <a:normAutofit/>
          </a:bodyPr>
          <a:lstStyle/>
          <a:p>
            <a:r>
              <a:rPr lang="en-US" b="1" dirty="0" smtClean="0"/>
              <a:t>Why were local food systems able to adapt</a:t>
            </a:r>
            <a:r>
              <a:rPr lang="en-US" dirty="0" smtClean="0"/>
              <a:t>?</a:t>
            </a:r>
          </a:p>
          <a:p>
            <a:pPr marL="285750" indent="-285750">
              <a:buFont typeface="Arial" panose="020B0604020202020204" pitchFamily="34" charset="0"/>
              <a:buChar char="•"/>
            </a:pPr>
            <a:r>
              <a:rPr lang="en-US" dirty="0" smtClean="0"/>
              <a:t>Flexibility; </a:t>
            </a:r>
          </a:p>
          <a:p>
            <a:pPr marL="285750" indent="-285750">
              <a:buFont typeface="Arial" panose="020B0604020202020204" pitchFamily="34" charset="0"/>
              <a:buChar char="•"/>
            </a:pPr>
            <a:r>
              <a:rPr lang="en-US" dirty="0" smtClean="0"/>
              <a:t>Speed</a:t>
            </a:r>
            <a:r>
              <a:rPr lang="en-US" dirty="0"/>
              <a:t>, or rapidity, </a:t>
            </a:r>
            <a:endParaRPr lang="en-US" dirty="0" smtClean="0"/>
          </a:p>
          <a:p>
            <a:pPr marL="285750" indent="-285750">
              <a:buFont typeface="Arial" panose="020B0604020202020204" pitchFamily="34" charset="0"/>
              <a:buChar char="•"/>
            </a:pPr>
            <a:r>
              <a:rPr lang="en-US" dirty="0" smtClean="0"/>
              <a:t>Existing </a:t>
            </a:r>
            <a:r>
              <a:rPr lang="en-US" dirty="0"/>
              <a:t>Social capital and </a:t>
            </a:r>
            <a:r>
              <a:rPr lang="en-US" dirty="0" smtClean="0"/>
              <a:t>teamwork; </a:t>
            </a:r>
          </a:p>
          <a:p>
            <a:pPr marL="285750" indent="-285750">
              <a:buFont typeface="Arial" panose="020B0604020202020204" pitchFamily="34" charset="0"/>
              <a:buChar char="•"/>
            </a:pPr>
            <a:r>
              <a:rPr lang="en-US" dirty="0" smtClean="0"/>
              <a:t>Diversity </a:t>
            </a:r>
            <a:r>
              <a:rPr lang="en-US" dirty="0"/>
              <a:t>(of audience and product</a:t>
            </a:r>
            <a:r>
              <a:rPr lang="en-US" dirty="0" smtClean="0"/>
              <a:t>); </a:t>
            </a:r>
          </a:p>
          <a:p>
            <a:pPr marL="285750" indent="-285750">
              <a:buFont typeface="Arial" panose="020B0604020202020204" pitchFamily="34" charset="0"/>
              <a:buChar char="•"/>
            </a:pPr>
            <a:r>
              <a:rPr lang="en-US" dirty="0" smtClean="0"/>
              <a:t>Ability </a:t>
            </a:r>
            <a:r>
              <a:rPr lang="en-US" dirty="0"/>
              <a:t>to scale</a:t>
            </a:r>
            <a:r>
              <a:rPr lang="en-US" dirty="0" smtClean="0"/>
              <a:t>… </a:t>
            </a:r>
          </a:p>
          <a:p>
            <a:endParaRPr lang="en-US" dirty="0" smtClean="0"/>
          </a:p>
          <a:p>
            <a:endParaRPr lang="en-US" dirty="0"/>
          </a:p>
          <a:p>
            <a:endParaRPr lang="en-US" dirty="0"/>
          </a:p>
          <a:p>
            <a:r>
              <a:rPr lang="en-US" dirty="0" smtClean="0"/>
              <a:t>but scale </a:t>
            </a:r>
            <a:r>
              <a:rPr lang="en-US" dirty="0"/>
              <a:t>only so </a:t>
            </a:r>
            <a:r>
              <a:rPr lang="en-US" dirty="0" smtClean="0"/>
              <a:t>far…</a:t>
            </a:r>
            <a:endParaRPr lang="en-US" dirty="0"/>
          </a:p>
          <a:p>
            <a:endParaRPr lang="en-US" dirty="0"/>
          </a:p>
          <a:p>
            <a:endParaRPr lang="en-US" dirty="0"/>
          </a:p>
          <a:p>
            <a:endParaRPr lang="en-GB" dirty="0" smtClean="0"/>
          </a:p>
        </p:txBody>
      </p:sp>
      <p:pic>
        <p:nvPicPr>
          <p:cNvPr id="5" name="Picture 4"/>
          <p:cNvPicPr>
            <a:picLocks noChangeAspect="1"/>
          </p:cNvPicPr>
          <p:nvPr/>
        </p:nvPicPr>
        <p:blipFill>
          <a:blip r:embed="rId2"/>
          <a:stretch>
            <a:fillRect/>
          </a:stretch>
        </p:blipFill>
        <p:spPr>
          <a:xfrm>
            <a:off x="7772400" y="4839256"/>
            <a:ext cx="4014744" cy="1612860"/>
          </a:xfrm>
          <a:prstGeom prst="rect">
            <a:avLst/>
          </a:prstGeom>
        </p:spPr>
      </p:pic>
      <p:sp>
        <p:nvSpPr>
          <p:cNvPr id="6" name="Rectangle 5"/>
          <p:cNvSpPr/>
          <p:nvPr/>
        </p:nvSpPr>
        <p:spPr>
          <a:xfrm>
            <a:off x="7772400" y="6452116"/>
            <a:ext cx="3607719" cy="369332"/>
          </a:xfrm>
          <a:prstGeom prst="rect">
            <a:avLst/>
          </a:prstGeom>
        </p:spPr>
        <p:txBody>
          <a:bodyPr wrap="none">
            <a:spAutoFit/>
          </a:bodyPr>
          <a:lstStyle/>
          <a:p>
            <a:r>
              <a:rPr lang="en-GB" dirty="0">
                <a:hlinkClick r:id="rId3"/>
              </a:rPr>
              <a:t>https://</a:t>
            </a:r>
            <a:r>
              <a:rPr lang="en-GB" dirty="0" smtClean="0">
                <a:hlinkClick r:id="rId3"/>
              </a:rPr>
              <a:t>doi.org/10.1111/geoj.12428</a:t>
            </a:r>
            <a:r>
              <a:rPr lang="en-GB" dirty="0" smtClean="0"/>
              <a:t> </a:t>
            </a:r>
            <a:endParaRPr lang="en-GB" dirty="0"/>
          </a:p>
        </p:txBody>
      </p:sp>
      <p:sp>
        <p:nvSpPr>
          <p:cNvPr id="8" name="Rectangle 7"/>
          <p:cNvSpPr/>
          <p:nvPr/>
        </p:nvSpPr>
        <p:spPr>
          <a:xfrm>
            <a:off x="3188009" y="3109496"/>
            <a:ext cx="6096000" cy="923330"/>
          </a:xfrm>
          <a:prstGeom prst="rect">
            <a:avLst/>
          </a:prstGeom>
        </p:spPr>
        <p:txBody>
          <a:bodyPr>
            <a:spAutoFit/>
          </a:bodyPr>
          <a:lstStyle/>
          <a:p>
            <a:r>
              <a:rPr lang="en-US" dirty="0"/>
              <a:t>“</a:t>
            </a:r>
            <a:r>
              <a:rPr lang="en-US" i="1" dirty="0"/>
              <a:t>So in the space of 2 weeks we went from 370 orders to 550 and it only stopped at 550 because we turned off the website and prevented new people from signing up</a:t>
            </a:r>
            <a:r>
              <a:rPr lang="en-US" dirty="0"/>
              <a:t>” (Box Scheme)</a:t>
            </a:r>
            <a:endParaRPr lang="en-US" dirty="0"/>
          </a:p>
        </p:txBody>
      </p:sp>
      <p:sp>
        <p:nvSpPr>
          <p:cNvPr id="9" name="Rectangle 8"/>
          <p:cNvSpPr/>
          <p:nvPr/>
        </p:nvSpPr>
        <p:spPr>
          <a:xfrm>
            <a:off x="527671" y="4697789"/>
            <a:ext cx="7054229" cy="1754326"/>
          </a:xfrm>
          <a:prstGeom prst="rect">
            <a:avLst/>
          </a:prstGeom>
        </p:spPr>
        <p:txBody>
          <a:bodyPr wrap="square">
            <a:spAutoFit/>
          </a:bodyPr>
          <a:lstStyle/>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Further barriers to scale</a:t>
            </a:r>
          </a:p>
          <a:p>
            <a:r>
              <a:rPr lang="en-US" dirty="0" smtClean="0">
                <a:latin typeface="Arial" panose="020B0604020202020204" pitchFamily="34" charset="0"/>
                <a:cs typeface="Arial" panose="020B0604020202020204" pitchFamily="34" charset="0"/>
              </a:rPr>
              <a:t>Limited </a:t>
            </a:r>
            <a:r>
              <a:rPr lang="en-US" dirty="0">
                <a:latin typeface="Arial" panose="020B0604020202020204" pitchFamily="34" charset="0"/>
                <a:cs typeface="Arial" panose="020B0604020202020204" pitchFamily="34" charset="0"/>
              </a:rPr>
              <a:t>consideration of the potential role of local food in the policy </a:t>
            </a:r>
            <a:r>
              <a:rPr lang="en-US" dirty="0" smtClean="0">
                <a:latin typeface="Arial" panose="020B0604020202020204" pitchFamily="34" charset="0"/>
                <a:cs typeface="Arial" panose="020B0604020202020204" pitchFamily="34" charset="0"/>
              </a:rPr>
              <a:t>sphere. </a:t>
            </a:r>
            <a:endParaRPr lang="en-GB"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Does Local </a:t>
            </a:r>
            <a:r>
              <a:rPr lang="en-US" dirty="0">
                <a:latin typeface="Arial" panose="020B0604020202020204" pitchFamily="34" charset="0"/>
                <a:cs typeface="Arial" panose="020B0604020202020204" pitchFamily="34" charset="0"/>
              </a:rPr>
              <a:t>food </a:t>
            </a:r>
            <a:r>
              <a:rPr lang="en-US" dirty="0" smtClean="0">
                <a:latin typeface="Arial" panose="020B0604020202020204" pitchFamily="34" charset="0"/>
                <a:cs typeface="Arial" panose="020B0604020202020204" pitchFamily="34" charset="0"/>
              </a:rPr>
              <a:t>have </a:t>
            </a:r>
            <a:r>
              <a:rPr lang="en-US" dirty="0">
                <a:latin typeface="Arial" panose="020B0604020202020204" pitchFamily="34" charset="0"/>
                <a:cs typeface="Arial" panose="020B0604020202020204" pitchFamily="34" charset="0"/>
              </a:rPr>
              <a:t>the ‘wrong kind’ of social capital to enter mainstream policy </a:t>
            </a:r>
            <a:r>
              <a:rPr lang="en-US" dirty="0" smtClean="0">
                <a:latin typeface="Arial" panose="020B0604020202020204" pitchFamily="34" charset="0"/>
                <a:cs typeface="Arial" panose="020B0604020202020204" pitchFamily="34" charset="0"/>
              </a:rPr>
              <a:t>debates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831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Alternative </a:t>
            </a:r>
            <a:r>
              <a:rPr lang="en-GB" dirty="0"/>
              <a:t>food </a:t>
            </a:r>
            <a:r>
              <a:rPr lang="en-GB" dirty="0" smtClean="0"/>
              <a:t>systems and food security</a:t>
            </a:r>
            <a:endParaRPr lang="en-GB" dirty="0"/>
          </a:p>
        </p:txBody>
      </p:sp>
      <p:sp>
        <p:nvSpPr>
          <p:cNvPr id="3" name="Text Placeholder 2"/>
          <p:cNvSpPr>
            <a:spLocks noGrp="1"/>
          </p:cNvSpPr>
          <p:nvPr>
            <p:ph type="body" idx="1"/>
          </p:nvPr>
        </p:nvSpPr>
        <p:spPr>
          <a:xfrm>
            <a:off x="696913" y="996270"/>
            <a:ext cx="10515600" cy="992187"/>
          </a:xfrm>
        </p:spPr>
        <p:txBody>
          <a:bodyPr/>
          <a:lstStyle/>
          <a:p>
            <a:r>
              <a:rPr lang="en-US" dirty="0"/>
              <a:t>Across England, Wales, and Northern Ireland, 85% of respondents were classified as food secure (72% high, 13% marginal) and </a:t>
            </a:r>
            <a:r>
              <a:rPr lang="en-US" b="1" dirty="0"/>
              <a:t>15% of respondents were classified as food insecure</a:t>
            </a:r>
            <a:r>
              <a:rPr lang="en-US" dirty="0"/>
              <a:t> (9% low, 6% very low).</a:t>
            </a:r>
            <a:endParaRPr lang="en-GB" dirty="0"/>
          </a:p>
        </p:txBody>
      </p:sp>
      <p:pic>
        <p:nvPicPr>
          <p:cNvPr id="4" name="Picture 3"/>
          <p:cNvPicPr>
            <a:picLocks noChangeAspect="1"/>
          </p:cNvPicPr>
          <p:nvPr/>
        </p:nvPicPr>
        <p:blipFill>
          <a:blip r:embed="rId2"/>
          <a:stretch>
            <a:fillRect/>
          </a:stretch>
        </p:blipFill>
        <p:spPr>
          <a:xfrm>
            <a:off x="3428494" y="1625910"/>
            <a:ext cx="4883656" cy="3551095"/>
          </a:xfrm>
          <a:prstGeom prst="rect">
            <a:avLst/>
          </a:prstGeom>
        </p:spPr>
      </p:pic>
      <p:sp>
        <p:nvSpPr>
          <p:cNvPr id="5" name="Rectangle 4"/>
          <p:cNvSpPr/>
          <p:nvPr/>
        </p:nvSpPr>
        <p:spPr>
          <a:xfrm>
            <a:off x="849472" y="5392449"/>
            <a:ext cx="11037728" cy="1200329"/>
          </a:xfrm>
          <a:prstGeom prst="rect">
            <a:avLst/>
          </a:prstGeom>
        </p:spPr>
        <p:txBody>
          <a:bodyPr wrap="square">
            <a:spAutoFit/>
          </a:bodyPr>
          <a:lstStyle/>
          <a:p>
            <a:r>
              <a:rPr lang="en-GB" sz="2400" dirty="0" smtClean="0"/>
              <a:t>As shown by their response to COVID-19, alternative local food systems can play a crucial role in food security and food system resilience. Two operation types of note:</a:t>
            </a:r>
          </a:p>
          <a:p>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  </a:t>
            </a:r>
            <a:r>
              <a:rPr lang="en-GB" sz="2400" dirty="0" smtClean="0"/>
              <a:t>Community Fridges </a:t>
            </a:r>
            <a:r>
              <a:rPr lang="en-GB" sz="2400" dirty="0"/>
              <a:t>				</a:t>
            </a:r>
            <a:r>
              <a:rPr lang="en-GB" sz="2400" dirty="0">
                <a:latin typeface="Arial" panose="020B0604020202020204" pitchFamily="34" charset="0"/>
                <a:cs typeface="Arial" panose="020B0604020202020204" pitchFamily="34" charset="0"/>
              </a:rPr>
              <a:t> •  </a:t>
            </a:r>
            <a:r>
              <a:rPr lang="en-GB" sz="2400" dirty="0"/>
              <a:t>Food Hubs</a:t>
            </a:r>
            <a:endParaRPr lang="en-GB" sz="2400" dirty="0" smtClean="0"/>
          </a:p>
        </p:txBody>
      </p:sp>
      <p:sp>
        <p:nvSpPr>
          <p:cNvPr id="6" name="Rectangle 5"/>
          <p:cNvSpPr/>
          <p:nvPr/>
        </p:nvSpPr>
        <p:spPr>
          <a:xfrm>
            <a:off x="7048464" y="4961562"/>
            <a:ext cx="6096000" cy="430887"/>
          </a:xfrm>
          <a:prstGeom prst="rect">
            <a:avLst/>
          </a:prstGeom>
        </p:spPr>
        <p:txBody>
          <a:bodyPr>
            <a:spAutoFit/>
          </a:bodyPr>
          <a:lstStyle/>
          <a:p>
            <a:r>
              <a:rPr lang="en-GB" sz="1100" dirty="0"/>
              <a:t>Sample Jun 2021, published Jan </a:t>
            </a:r>
            <a:r>
              <a:rPr lang="en-GB" sz="1100" dirty="0" smtClean="0"/>
              <a:t>2022</a:t>
            </a:r>
            <a:endParaRPr lang="en-GB" sz="1100" dirty="0">
              <a:hlinkClick r:id="rId3"/>
            </a:endParaRPr>
          </a:p>
          <a:p>
            <a:r>
              <a:rPr lang="en-GB" sz="1100" dirty="0" smtClean="0">
                <a:hlinkClick r:id="rId3"/>
              </a:rPr>
              <a:t>https</a:t>
            </a:r>
            <a:r>
              <a:rPr lang="en-GB" sz="1100" dirty="0">
                <a:hlinkClick r:id="rId3"/>
              </a:rPr>
              <a:t>://</a:t>
            </a:r>
            <a:r>
              <a:rPr lang="en-GB" sz="1100" dirty="0" smtClean="0">
                <a:hlinkClick r:id="rId3"/>
              </a:rPr>
              <a:t>www.food.gov.uk/research/food-and-you-2/food-and-you-2-wave-3</a:t>
            </a:r>
            <a:r>
              <a:rPr lang="en-GB" sz="1100" dirty="0" smtClean="0"/>
              <a:t> </a:t>
            </a:r>
            <a:endParaRPr lang="en-GB" sz="1100" dirty="0"/>
          </a:p>
        </p:txBody>
      </p:sp>
      <p:pic>
        <p:nvPicPr>
          <p:cNvPr id="7" name="Picture 6"/>
          <p:cNvPicPr>
            <a:picLocks noChangeAspect="1"/>
          </p:cNvPicPr>
          <p:nvPr/>
        </p:nvPicPr>
        <p:blipFill>
          <a:blip r:embed="rId4"/>
          <a:stretch>
            <a:fillRect/>
          </a:stretch>
        </p:blipFill>
        <p:spPr>
          <a:xfrm>
            <a:off x="8476184" y="3509992"/>
            <a:ext cx="982193" cy="1378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456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fridges</a:t>
            </a:r>
            <a:endParaRPr lang="en-GB" dirty="0"/>
          </a:p>
        </p:txBody>
      </p:sp>
      <p:sp>
        <p:nvSpPr>
          <p:cNvPr id="3" name="Text Placeholder 2"/>
          <p:cNvSpPr>
            <a:spLocks noGrp="1"/>
          </p:cNvSpPr>
          <p:nvPr>
            <p:ph type="body" idx="1"/>
          </p:nvPr>
        </p:nvSpPr>
        <p:spPr>
          <a:xfrm>
            <a:off x="527671" y="1025298"/>
            <a:ext cx="7825754" cy="4809444"/>
          </a:xfrm>
        </p:spPr>
        <p:txBody>
          <a:bodyPr>
            <a:normAutofit fontScale="92500" lnSpcReduction="20000"/>
          </a:bodyPr>
          <a:lstStyle/>
          <a:p>
            <a:r>
              <a:rPr lang="en-GB" i="1" dirty="0" smtClean="0"/>
              <a:t>“</a:t>
            </a:r>
            <a:r>
              <a:rPr lang="en-US" i="1" dirty="0"/>
              <a:t>A Community Fridge is a social space that brings people together to eat, connect, learn new skills and reduce food waste</a:t>
            </a:r>
            <a:r>
              <a:rPr lang="en-US" i="1" dirty="0" smtClean="0"/>
              <a:t>.”</a:t>
            </a:r>
          </a:p>
          <a:p>
            <a:endParaRPr lang="en-US" i="1" dirty="0"/>
          </a:p>
          <a:p>
            <a:r>
              <a:rPr lang="en-US" i="1" dirty="0" smtClean="0"/>
              <a:t>“</a:t>
            </a:r>
            <a:r>
              <a:rPr lang="en-US" i="1" dirty="0"/>
              <a:t>A Community Fridge can be accessed by anyone and everyone who wants to share food, volunteer or get involved with other food, environment or related activities the group have to offer</a:t>
            </a:r>
            <a:r>
              <a:rPr lang="en-US" i="1" dirty="0" smtClean="0"/>
              <a:t>.”</a:t>
            </a:r>
            <a:endParaRPr lang="en-GB" i="1" dirty="0" smtClean="0"/>
          </a:p>
          <a:p>
            <a:r>
              <a:rPr lang="en-GB" dirty="0" smtClean="0">
                <a:hlinkClick r:id="rId2"/>
              </a:rPr>
              <a:t>https</a:t>
            </a:r>
            <a:r>
              <a:rPr lang="en-GB" dirty="0">
                <a:hlinkClick r:id="rId2"/>
              </a:rPr>
              <a:t>://</a:t>
            </a:r>
            <a:r>
              <a:rPr lang="en-GB" dirty="0" smtClean="0">
                <a:hlinkClick r:id="rId2"/>
              </a:rPr>
              <a:t>www.hubbub.org.uk/the-community-fridge#find</a:t>
            </a:r>
            <a:r>
              <a:rPr lang="en-GB" dirty="0" smtClean="0"/>
              <a:t> </a:t>
            </a:r>
          </a:p>
          <a:p>
            <a:endParaRPr lang="en-GB" dirty="0"/>
          </a:p>
          <a:p>
            <a:r>
              <a:rPr lang="en-US" b="1" dirty="0" smtClean="0"/>
              <a:t>2016</a:t>
            </a:r>
            <a:r>
              <a:rPr lang="en-US" dirty="0" smtClean="0"/>
              <a:t> – charity Hubbub trialed </a:t>
            </a:r>
            <a:r>
              <a:rPr lang="en-US" dirty="0"/>
              <a:t>the concept in Derbyshire, </a:t>
            </a:r>
            <a:r>
              <a:rPr lang="en-US" dirty="0" smtClean="0"/>
              <a:t>UK. (similar </a:t>
            </a:r>
            <a:r>
              <a:rPr lang="en-US" dirty="0"/>
              <a:t>schemes in other countries like Spain and India, but none existed in the UK</a:t>
            </a:r>
            <a:r>
              <a:rPr lang="en-US" dirty="0" smtClean="0"/>
              <a:t>.). </a:t>
            </a:r>
            <a:endParaRPr lang="en-US" dirty="0"/>
          </a:p>
          <a:p>
            <a:r>
              <a:rPr lang="en-US" b="1" dirty="0" smtClean="0"/>
              <a:t>2017 </a:t>
            </a:r>
            <a:r>
              <a:rPr lang="en-US" dirty="0" smtClean="0"/>
              <a:t>– </a:t>
            </a:r>
            <a:r>
              <a:rPr lang="en-US" dirty="0"/>
              <a:t>to meet this demand, </a:t>
            </a:r>
            <a:r>
              <a:rPr lang="en-US" dirty="0" smtClean="0"/>
              <a:t>Hubbub </a:t>
            </a:r>
            <a:r>
              <a:rPr lang="en-US" dirty="0"/>
              <a:t>founded the Community Fridge Network to help any individual or group to set up and run safe, inclusive and impactful fridges</a:t>
            </a:r>
            <a:r>
              <a:rPr lang="en-US" dirty="0" smtClean="0"/>
              <a:t>.</a:t>
            </a:r>
          </a:p>
          <a:p>
            <a:r>
              <a:rPr lang="en-US" b="1" dirty="0" smtClean="0"/>
              <a:t>2022</a:t>
            </a:r>
            <a:r>
              <a:rPr lang="en-US" dirty="0" smtClean="0"/>
              <a:t> – now a 250 strong network with funding for an additional 250 fridges from a supermarket</a:t>
            </a:r>
          </a:p>
          <a:p>
            <a:endParaRPr lang="en-US" dirty="0"/>
          </a:p>
          <a:p>
            <a:r>
              <a:rPr lang="en-US" dirty="0"/>
              <a:t>Community Fridge Network </a:t>
            </a:r>
            <a:r>
              <a:rPr lang="en-US" dirty="0" smtClean="0"/>
              <a:t>(redistributes </a:t>
            </a:r>
            <a:r>
              <a:rPr lang="en-US" dirty="0"/>
              <a:t>the equivalent of over 17.1 million meals* (over 7,200 </a:t>
            </a:r>
            <a:r>
              <a:rPr lang="en-US" dirty="0" err="1"/>
              <a:t>tonnes</a:t>
            </a:r>
            <a:r>
              <a:rPr lang="en-US" dirty="0"/>
              <a:t> of food surplus) to over 460,000 </a:t>
            </a:r>
            <a:r>
              <a:rPr lang="en-US" dirty="0" smtClean="0"/>
              <a:t>visitors</a:t>
            </a:r>
            <a:r>
              <a:rPr lang="en-US" dirty="0"/>
              <a:t> </a:t>
            </a:r>
            <a:r>
              <a:rPr lang="en-US" dirty="0" smtClean="0"/>
              <a:t>each year.</a:t>
            </a:r>
            <a:endParaRPr lang="en-US" dirty="0"/>
          </a:p>
          <a:p>
            <a:r>
              <a:rPr lang="en-US" dirty="0" smtClean="0"/>
              <a:t>Each </a:t>
            </a:r>
            <a:r>
              <a:rPr lang="en-US" dirty="0"/>
              <a:t>fridge sharing an average of 2.4 </a:t>
            </a:r>
            <a:r>
              <a:rPr lang="en-US" dirty="0" err="1"/>
              <a:t>tonnes</a:t>
            </a:r>
            <a:r>
              <a:rPr lang="en-US" dirty="0"/>
              <a:t> of food per month</a:t>
            </a:r>
            <a:r>
              <a:rPr lang="en-US" dirty="0" smtClean="0"/>
              <a:t>,</a:t>
            </a:r>
          </a:p>
          <a:p>
            <a:endParaRPr lang="en-US" dirty="0"/>
          </a:p>
          <a:p>
            <a:endParaRPr lang="en-US" dirty="0"/>
          </a:p>
          <a:p>
            <a:endParaRPr lang="en-GB" dirty="0"/>
          </a:p>
        </p:txBody>
      </p:sp>
      <p:sp>
        <p:nvSpPr>
          <p:cNvPr id="4" name="TextBox 3"/>
          <p:cNvSpPr txBox="1"/>
          <p:nvPr/>
        </p:nvSpPr>
        <p:spPr>
          <a:xfrm>
            <a:off x="2993151" y="5900952"/>
            <a:ext cx="218400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Supermarket surplus</a:t>
            </a:r>
          </a:p>
          <a:p>
            <a:r>
              <a:rPr lang="en-GB" dirty="0" smtClean="0"/>
              <a:t>Local food sources</a:t>
            </a:r>
            <a:endParaRPr lang="en-GB" dirty="0"/>
          </a:p>
        </p:txBody>
      </p:sp>
      <p:sp>
        <p:nvSpPr>
          <p:cNvPr id="5" name="Right Arrow 4"/>
          <p:cNvSpPr/>
          <p:nvPr/>
        </p:nvSpPr>
        <p:spPr>
          <a:xfrm>
            <a:off x="5388998" y="5900952"/>
            <a:ext cx="836100" cy="566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355607" y="6005676"/>
            <a:ext cx="199781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Community fridge</a:t>
            </a:r>
            <a:endParaRPr lang="en-GB" dirty="0"/>
          </a:p>
        </p:txBody>
      </p:sp>
      <p:pic>
        <p:nvPicPr>
          <p:cNvPr id="8" name="Picture 7"/>
          <p:cNvPicPr>
            <a:picLocks noChangeAspect="1"/>
          </p:cNvPicPr>
          <p:nvPr/>
        </p:nvPicPr>
        <p:blipFill rotWithShape="1">
          <a:blip r:embed="rId3"/>
          <a:srcRect l="24902"/>
          <a:stretch/>
        </p:blipFill>
        <p:spPr>
          <a:xfrm>
            <a:off x="8983317" y="1797784"/>
            <a:ext cx="2599012" cy="4207892"/>
          </a:xfrm>
          <a:prstGeom prst="rect">
            <a:avLst/>
          </a:prstGeom>
        </p:spPr>
      </p:pic>
      <p:sp>
        <p:nvSpPr>
          <p:cNvPr id="9" name="Rectangle 8"/>
          <p:cNvSpPr/>
          <p:nvPr/>
        </p:nvSpPr>
        <p:spPr>
          <a:xfrm>
            <a:off x="8909115" y="949906"/>
            <a:ext cx="2747420" cy="646331"/>
          </a:xfrm>
          <a:prstGeom prst="rect">
            <a:avLst/>
          </a:prstGeom>
        </p:spPr>
        <p:txBody>
          <a:bodyPr wrap="none">
            <a:spAutoFit/>
          </a:bodyPr>
          <a:lstStyle/>
          <a:p>
            <a:pPr algn="ctr"/>
            <a:r>
              <a:rPr lang="en-US" dirty="0" smtClean="0"/>
              <a:t>Community Fridge network</a:t>
            </a:r>
          </a:p>
          <a:p>
            <a:pPr algn="ctr"/>
            <a:r>
              <a:rPr lang="en-US" dirty="0" smtClean="0"/>
              <a:t> </a:t>
            </a:r>
            <a:r>
              <a:rPr lang="en-US" dirty="0"/>
              <a:t>(2022) n=~ </a:t>
            </a:r>
            <a:r>
              <a:rPr lang="en-US" dirty="0" smtClean="0"/>
              <a:t>250</a:t>
            </a:r>
            <a:endParaRPr lang="en-US" dirty="0"/>
          </a:p>
        </p:txBody>
      </p:sp>
      <p:sp>
        <p:nvSpPr>
          <p:cNvPr id="12" name="TextBox 11"/>
          <p:cNvSpPr txBox="1"/>
          <p:nvPr/>
        </p:nvSpPr>
        <p:spPr>
          <a:xfrm>
            <a:off x="527671" y="5941089"/>
            <a:ext cx="149396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Mainstream</a:t>
            </a:r>
          </a:p>
          <a:p>
            <a:r>
              <a:rPr lang="en-GB" dirty="0" smtClean="0"/>
              <a:t>Alternative</a:t>
            </a:r>
            <a:endParaRPr lang="en-GB" dirty="0"/>
          </a:p>
        </p:txBody>
      </p:sp>
      <p:sp>
        <p:nvSpPr>
          <p:cNvPr id="13" name="Right Arrow 12"/>
          <p:cNvSpPr/>
          <p:nvPr/>
        </p:nvSpPr>
        <p:spPr>
          <a:xfrm>
            <a:off x="2126400" y="5947449"/>
            <a:ext cx="836100" cy="566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stCxn id="12" idx="1"/>
            <a:endCxn id="12" idx="3"/>
          </p:cNvCxnSpPr>
          <p:nvPr/>
        </p:nvCxnSpPr>
        <p:spPr>
          <a:xfrm>
            <a:off x="527671" y="6264255"/>
            <a:ext cx="144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72493" y="6224118"/>
            <a:ext cx="2047513" cy="63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503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fridge field work (2017)</a:t>
            </a:r>
            <a:endParaRPr lang="en-GB" dirty="0"/>
          </a:p>
        </p:txBody>
      </p:sp>
      <p:sp>
        <p:nvSpPr>
          <p:cNvPr id="3" name="Text Placeholder 2"/>
          <p:cNvSpPr>
            <a:spLocks noGrp="1"/>
          </p:cNvSpPr>
          <p:nvPr>
            <p:ph type="body" idx="1"/>
          </p:nvPr>
        </p:nvSpPr>
        <p:spPr/>
        <p:txBody>
          <a:bodyPr/>
          <a:lstStyle/>
          <a:p>
            <a:endParaRPr lang="en-GB"/>
          </a:p>
        </p:txBody>
      </p:sp>
      <p:pic>
        <p:nvPicPr>
          <p:cNvPr id="8194" name="Picture 2" descr="https://lh3.googleusercontent.com/fEzuInjxdbs9cGCJTbxUHNBai1AW5V8Jimke3bVtcZkbc-RnmpL2uck1eOOjvXua8-SQQav30iPdSg9mpxb29QShS2ZtH6prCUjLTSndgvQRaBTYnl5O7rjGFuKBodqNOkw40DERNSCj1AFVAJnImgfVy-U5NcPSOX1C68xquy-CaSoptnBoYh0Hmqy6OB0Jg7Rq7JS0cJxaFZMXNT6xTtVZG3jobHgCCzFdhYwAj9E3c0zZuWW4aC4p5p6xZO0kxu3eSbLVl2KEne75AJLE3gNt8gSM6DG84TRBqZbR2mUxGm3yNXtISwdOd7GPnf7LdF0oirC3QUywvkd5Jb4WAtsqcMY_eZQ5F2n2FQ1THoqgwYkqyxbi4cV5f-ivr2P31GOJlDjoPCJ2JGJPF91IQcKwrKYVUYjAXPbgT2cm1Q7qVh5QYKbTXkCCcfMe6GVNtPLBElJV_4cX75ztqF-gRpPnUcHSxIeHobivOw_DE4SqTEwVMQxuSOcrhiCEsSz-j1yHRkoHWzdgq4DlzJXEwdAVB3yowXivigTMGPc_OUOkLEwCLNRVcrGBUaEcH6cu1UUKGd6CfcpmVo63_u6syBIGMkowO9p4CqLJ0iIAgtgs1l_XvF17EPv1QI6pJnjVidn4JRBQad0Cw0CDoIBLXDJNcT5fpHlfMeiZTt7wHMoXaYdLVqUdYNrp4aV3Q0I0MQ1ZtVh_s2gyS-66Hl5s-QoJvA=w1174-h880-no?authuse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71" y="1173389"/>
            <a:ext cx="6741482" cy="50532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fk4gRi9dvnU9sRHzaefSxNgH0iWHx79M0tGV48dE3-VMSEbiBXM3r6M0cqRv-CWRSPjn70v9PLgzmfan5JzPAyysTmCt-yiJtlsGXyAkWremZ0_qDOIUnNpkpzk0ZUdZHO6HmlcZf2VjqEeu2UpAUJVJpIVoDmT7UeaTFou_DEucS9DNQJnqUTUlGW90Hdb2DU3sCQSklYka3x5gj7crGz-f3WTOG92lOKHXuftBhZWb1eWbTJHqZkvzaIuso8iaP8f7yw08wx9sVy27X0S2uDMUQiKMHJQ8bA7z3NdurY3QWA5VkjAEaPqd8GS8Eh7D82C3npnlYTKEBbTOSNYGEDSQ39gwmNEQDOJtGVGNY27TdPhItAKKl1SwEUjsVvvRjjTS3FWPgZcJLraUglhbOBBODuA66wprJqReZS3uleq3xHcicRHTAyMtiZrmxaqLmycKhYOYMTQlLIywyAmRrPfPT2cvngV7ljlq_veoFVs1MHZooEVBGBT8J4u0pdH_-hhbRfK47Qjxbf6YQa94ui1keK7T5ey93dk94KGMpn3sPAVeleCQVTgxQgfEk-4EwStoaX02QmzUfNCoumyfimqapoXLZwMimDI2E7URH1um9y0LrE--2w5t8ZBsCpDEqVED2vW8JA9sFCMFLeU_b-xHbUS1_gkJ_eDem6EmQonTHnqpodz33xPRq6uM1h1kkQJGhQEiuJTV5gMsBQgzegJIag=w660-h880-no?authuse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772" y="1013733"/>
            <a:ext cx="4051186" cy="540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991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Hubs</a:t>
            </a:r>
            <a:endParaRPr lang="en-GB" dirty="0"/>
          </a:p>
        </p:txBody>
      </p:sp>
      <p:sp>
        <p:nvSpPr>
          <p:cNvPr id="3" name="Text Placeholder 2"/>
          <p:cNvSpPr>
            <a:spLocks noGrp="1"/>
          </p:cNvSpPr>
          <p:nvPr>
            <p:ph type="body" idx="1"/>
          </p:nvPr>
        </p:nvSpPr>
        <p:spPr>
          <a:xfrm>
            <a:off x="534944" y="1138806"/>
            <a:ext cx="9475895" cy="4811938"/>
          </a:xfrm>
        </p:spPr>
        <p:txBody>
          <a:bodyPr>
            <a:normAutofit lnSpcReduction="10000"/>
          </a:bodyPr>
          <a:lstStyle/>
          <a:p>
            <a:r>
              <a:rPr lang="en-US" sz="2600" i="1" dirty="0" smtClean="0"/>
              <a:t>“Food </a:t>
            </a:r>
            <a:r>
              <a:rPr lang="en-US" sz="2600" i="1" dirty="0"/>
              <a:t>hubs are entities that sit between people who produce food and people who eat it, gathering food from growers and distributing it either to commercial customers or directly to consumers. </a:t>
            </a:r>
            <a:endParaRPr lang="en-US" sz="2600" i="1" dirty="0" smtClean="0"/>
          </a:p>
          <a:p>
            <a:r>
              <a:rPr lang="en-US" sz="2600" i="1" dirty="0" smtClean="0"/>
              <a:t>They </a:t>
            </a:r>
            <a:r>
              <a:rPr lang="en-US" sz="2600" i="1" dirty="0"/>
              <a:t>can fill gaps in local food infrastructure, help consumers find locally sourced produce, support new forms of food retail, incubate food enterprises, or create a space for community education and action</a:t>
            </a:r>
            <a:r>
              <a:rPr lang="en-US" sz="2600" i="1" dirty="0" smtClean="0"/>
              <a:t>.”.</a:t>
            </a:r>
          </a:p>
          <a:p>
            <a:r>
              <a:rPr lang="en-US" sz="2600" i="1" dirty="0" smtClean="0"/>
              <a:t/>
            </a:r>
            <a:br>
              <a:rPr lang="en-US" sz="2600" i="1" dirty="0" smtClean="0"/>
            </a:br>
            <a:r>
              <a:rPr lang="en-US" dirty="0"/>
              <a:t>Paola Guzman and Christian </a:t>
            </a:r>
            <a:r>
              <a:rPr lang="en-US" dirty="0" smtClean="0"/>
              <a:t>Reynolds </a:t>
            </a:r>
            <a:r>
              <a:rPr lang="en-US" i="1" dirty="0" smtClean="0"/>
              <a:t>, </a:t>
            </a:r>
            <a:r>
              <a:rPr lang="en-US" dirty="0" smtClean="0"/>
              <a:t>Food </a:t>
            </a:r>
            <a:r>
              <a:rPr lang="en-US" sz="2000" dirty="0"/>
              <a:t>Hubs in the UK: Where are we and what next?</a:t>
            </a:r>
          </a:p>
          <a:p>
            <a:endParaRPr lang="en-GB" dirty="0"/>
          </a:p>
          <a:p>
            <a:r>
              <a:rPr lang="en-GB" dirty="0" smtClean="0"/>
              <a:t>N=30 food hub survey in 2017/18</a:t>
            </a:r>
            <a:r>
              <a:rPr lang="en-GB" dirty="0"/>
              <a:t/>
            </a:r>
            <a:br>
              <a:rPr lang="en-GB" dirty="0"/>
            </a:br>
            <a:endParaRPr lang="en-GB" dirty="0"/>
          </a:p>
        </p:txBody>
      </p:sp>
      <p:pic>
        <p:nvPicPr>
          <p:cNvPr id="2052" name="Picture 4" descr="https://foodresearch.org.uk/wp-content/uploads/sites/8/2019/08/cover-pic-1-231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8112" y="3840981"/>
            <a:ext cx="1812710" cy="2354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s://foodresearch.org.uk/wp-content/uploads/sites/8/2021/10/Farmers-Survey-Layout-FINAL-cover-300x2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191" y="7178221"/>
            <a:ext cx="28575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3301662" y="2921907"/>
            <a:ext cx="3762375" cy="2590800"/>
          </a:xfrm>
          <a:prstGeom prst="rect">
            <a:avLst/>
          </a:prstGeom>
        </p:spPr>
      </p:pic>
      <p:pic>
        <p:nvPicPr>
          <p:cNvPr id="5" name="Picture 4"/>
          <p:cNvPicPr>
            <a:picLocks noChangeAspect="1"/>
          </p:cNvPicPr>
          <p:nvPr/>
        </p:nvPicPr>
        <p:blipFill>
          <a:blip r:embed="rId5"/>
          <a:stretch>
            <a:fillRect/>
          </a:stretch>
        </p:blipFill>
        <p:spPr>
          <a:xfrm>
            <a:off x="10370230" y="7462836"/>
            <a:ext cx="4933950" cy="3190875"/>
          </a:xfrm>
          <a:prstGeom prst="rect">
            <a:avLst/>
          </a:prstGeom>
        </p:spPr>
      </p:pic>
      <p:pic>
        <p:nvPicPr>
          <p:cNvPr id="6" name="Picture 5"/>
          <p:cNvPicPr>
            <a:picLocks noChangeAspect="1"/>
          </p:cNvPicPr>
          <p:nvPr/>
        </p:nvPicPr>
        <p:blipFill>
          <a:blip r:embed="rId6"/>
          <a:stretch>
            <a:fillRect/>
          </a:stretch>
        </p:blipFill>
        <p:spPr>
          <a:xfrm>
            <a:off x="15540037" y="6619873"/>
            <a:ext cx="1688892" cy="2438401"/>
          </a:xfrm>
          <a:prstGeom prst="rect">
            <a:avLst/>
          </a:prstGeom>
        </p:spPr>
      </p:pic>
      <p:sp>
        <p:nvSpPr>
          <p:cNvPr id="7" name="Rectangle 6"/>
          <p:cNvSpPr/>
          <p:nvPr/>
        </p:nvSpPr>
        <p:spPr>
          <a:xfrm>
            <a:off x="4519100" y="6195150"/>
            <a:ext cx="5156604" cy="369332"/>
          </a:xfrm>
          <a:prstGeom prst="rect">
            <a:avLst/>
          </a:prstGeom>
        </p:spPr>
        <p:txBody>
          <a:bodyPr wrap="none">
            <a:spAutoFit/>
          </a:bodyPr>
          <a:lstStyle/>
          <a:p>
            <a:r>
              <a:rPr lang="en-GB" dirty="0">
                <a:hlinkClick r:id="rId7"/>
              </a:rPr>
              <a:t>https://foodresearch.org.uk/publications/food-hubs/</a:t>
            </a:r>
            <a:endParaRPr lang="en-GB" dirty="0"/>
          </a:p>
        </p:txBody>
      </p:sp>
    </p:spTree>
    <p:extLst>
      <p:ext uri="{BB962C8B-B14F-4D97-AF65-F5344CB8AC3E}">
        <p14:creationId xmlns:p14="http://schemas.microsoft.com/office/powerpoint/2010/main" val="805989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Hubs </a:t>
            </a:r>
            <a:r>
              <a:rPr lang="en-GB" sz="2800" dirty="0" smtClean="0"/>
              <a:t>– a farmer perspective</a:t>
            </a:r>
            <a:endParaRPr lang="en-GB" sz="2800" dirty="0"/>
          </a:p>
        </p:txBody>
      </p:sp>
      <p:sp>
        <p:nvSpPr>
          <p:cNvPr id="3" name="Text Placeholder 2"/>
          <p:cNvSpPr>
            <a:spLocks noGrp="1"/>
          </p:cNvSpPr>
          <p:nvPr>
            <p:ph type="body" idx="1"/>
          </p:nvPr>
        </p:nvSpPr>
        <p:spPr>
          <a:xfrm>
            <a:off x="534944" y="1138806"/>
            <a:ext cx="6027781" cy="4811938"/>
          </a:xfrm>
        </p:spPr>
        <p:txBody>
          <a:bodyPr>
            <a:normAutofit lnSpcReduction="10000"/>
          </a:bodyPr>
          <a:lstStyle/>
          <a:p>
            <a:r>
              <a:rPr lang="en-US" i="1" dirty="0"/>
              <a:t> </a:t>
            </a:r>
            <a:r>
              <a:rPr lang="en-US" i="1" dirty="0" smtClean="0"/>
              <a:t>”Food </a:t>
            </a:r>
            <a:r>
              <a:rPr lang="en-US" i="1" dirty="0"/>
              <a:t>hubs, as a route to market, are largely seen as an opportunity to </a:t>
            </a:r>
            <a:r>
              <a:rPr lang="en-US" b="1" i="1" dirty="0"/>
              <a:t>increase farm incomes, improve logistics and broker and maintain commercial relationships</a:t>
            </a:r>
            <a:r>
              <a:rPr lang="en-US" i="1" dirty="0"/>
              <a:t>. </a:t>
            </a:r>
            <a:endParaRPr lang="en-US" i="1" dirty="0" smtClean="0"/>
          </a:p>
          <a:p>
            <a:r>
              <a:rPr lang="en-US" i="1" dirty="0" smtClean="0"/>
              <a:t>There </a:t>
            </a:r>
            <a:r>
              <a:rPr lang="en-US" i="1" dirty="0"/>
              <a:t>is also a strong belief that food hubs could help farmers improve animal welfare. There is a connection, though weaker, between selling through food hubs and delivering climate- and nature-friendly farming. </a:t>
            </a:r>
            <a:endParaRPr lang="en-US" i="1" dirty="0" smtClean="0"/>
          </a:p>
          <a:p>
            <a:r>
              <a:rPr lang="en-US" i="1" dirty="0" smtClean="0"/>
              <a:t>Direct </a:t>
            </a:r>
            <a:r>
              <a:rPr lang="en-US" i="1" dirty="0"/>
              <a:t>sales are seen by farmers to provide much greater opportunities for enhancing the environmental impact of farms. The surveyed farmers strongly believe that their food can be sold locally, but feel they lack the infrastructure, time and money to change their route to market</a:t>
            </a:r>
            <a:r>
              <a:rPr lang="en-US" i="1" dirty="0" smtClean="0"/>
              <a:t>.”</a:t>
            </a:r>
            <a:endParaRPr lang="en-GB" i="1" dirty="0"/>
          </a:p>
          <a:p>
            <a:pPr fontAlgn="base"/>
            <a:r>
              <a:rPr lang="en-US" sz="1600" dirty="0" smtClean="0"/>
              <a:t>The </a:t>
            </a:r>
            <a:r>
              <a:rPr lang="en-US" sz="1600" dirty="0"/>
              <a:t>Value of Food Hubs: Farmers' </a:t>
            </a:r>
            <a:r>
              <a:rPr lang="en-US" sz="1600" dirty="0" smtClean="0"/>
              <a:t>Perspectives</a:t>
            </a:r>
            <a:r>
              <a:rPr lang="en-US" sz="1600" dirty="0"/>
              <a:t/>
            </a:r>
            <a:br>
              <a:rPr lang="en-US" sz="1600" dirty="0"/>
            </a:br>
            <a:r>
              <a:rPr lang="en-GB" sz="1600" dirty="0"/>
              <a:t>Bella </a:t>
            </a:r>
            <a:r>
              <a:rPr lang="en-GB" sz="1600" dirty="0" err="1"/>
              <a:t>Driessen</a:t>
            </a:r>
            <a:r>
              <a:rPr lang="en-GB" sz="1600" dirty="0"/>
              <a:t> &amp; Creative Media by Gavin Wren</a:t>
            </a:r>
          </a:p>
          <a:p>
            <a:r>
              <a:rPr lang="en-GB" dirty="0" smtClean="0"/>
              <a:t>n=500 farmer survey</a:t>
            </a:r>
            <a:r>
              <a:rPr lang="en-GB" dirty="0"/>
              <a:t/>
            </a:r>
            <a:br>
              <a:rPr lang="en-GB" dirty="0"/>
            </a:br>
            <a:endParaRPr lang="en-GB" dirty="0"/>
          </a:p>
        </p:txBody>
      </p:sp>
      <p:pic>
        <p:nvPicPr>
          <p:cNvPr id="2056" name="Picture 8" descr="https://foodresearch.org.uk/wp-content/uploads/sites/8/2021/10/Farmers-Survey-Layout-FINAL-cover-300x2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304" y="4705350"/>
            <a:ext cx="2857500" cy="2076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693373" y="2519589"/>
            <a:ext cx="2838907" cy="1954893"/>
          </a:xfrm>
          <a:prstGeom prst="rect">
            <a:avLst/>
          </a:prstGeom>
        </p:spPr>
      </p:pic>
      <p:pic>
        <p:nvPicPr>
          <p:cNvPr id="5" name="Picture 4"/>
          <p:cNvPicPr>
            <a:picLocks noChangeAspect="1"/>
          </p:cNvPicPr>
          <p:nvPr/>
        </p:nvPicPr>
        <p:blipFill>
          <a:blip r:embed="rId4"/>
          <a:stretch>
            <a:fillRect/>
          </a:stretch>
        </p:blipFill>
        <p:spPr>
          <a:xfrm>
            <a:off x="8262588" y="106835"/>
            <a:ext cx="3561216" cy="2303103"/>
          </a:xfrm>
          <a:prstGeom prst="rect">
            <a:avLst/>
          </a:prstGeom>
        </p:spPr>
      </p:pic>
      <p:pic>
        <p:nvPicPr>
          <p:cNvPr id="6" name="Picture 5"/>
          <p:cNvPicPr>
            <a:picLocks noChangeAspect="1"/>
          </p:cNvPicPr>
          <p:nvPr/>
        </p:nvPicPr>
        <p:blipFill>
          <a:blip r:embed="rId5"/>
          <a:stretch>
            <a:fillRect/>
          </a:stretch>
        </p:blipFill>
        <p:spPr>
          <a:xfrm>
            <a:off x="6783603" y="2943564"/>
            <a:ext cx="1688892" cy="2438401"/>
          </a:xfrm>
          <a:prstGeom prst="rect">
            <a:avLst/>
          </a:prstGeom>
        </p:spPr>
      </p:pic>
      <p:sp>
        <p:nvSpPr>
          <p:cNvPr id="7" name="Rectangle 6"/>
          <p:cNvSpPr/>
          <p:nvPr/>
        </p:nvSpPr>
        <p:spPr>
          <a:xfrm>
            <a:off x="527671" y="6289448"/>
            <a:ext cx="8415061" cy="369332"/>
          </a:xfrm>
          <a:prstGeom prst="rect">
            <a:avLst/>
          </a:prstGeom>
        </p:spPr>
        <p:txBody>
          <a:bodyPr wrap="none">
            <a:spAutoFit/>
          </a:bodyPr>
          <a:lstStyle/>
          <a:p>
            <a:r>
              <a:rPr lang="en-GB" dirty="0">
                <a:hlinkClick r:id="rId6"/>
              </a:rPr>
              <a:t>https://foodresearch.org.uk/publications/the-value-of-food-hubs-farmers-perspectives</a:t>
            </a:r>
            <a:r>
              <a:rPr lang="en-GB" dirty="0" smtClean="0">
                <a:hlinkClick r:id="rId6"/>
              </a:rPr>
              <a:t>/</a:t>
            </a:r>
            <a:r>
              <a:rPr lang="en-GB" dirty="0" smtClean="0"/>
              <a:t> </a:t>
            </a:r>
            <a:endParaRPr lang="en-GB" dirty="0"/>
          </a:p>
        </p:txBody>
      </p:sp>
    </p:spTree>
    <p:extLst>
      <p:ext uri="{BB962C8B-B14F-4D97-AF65-F5344CB8AC3E}">
        <p14:creationId xmlns:p14="http://schemas.microsoft.com/office/powerpoint/2010/main" val="574406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Food hubs, Years </a:t>
            </a:r>
            <a:r>
              <a:rPr lang="en-GB" dirty="0" smtClean="0"/>
              <a:t>of </a:t>
            </a:r>
            <a:r>
              <a:rPr lang="en-GB" dirty="0" smtClean="0"/>
              <a:t>operation as of 2017/18</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885" y="1870074"/>
            <a:ext cx="8024565" cy="361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90701" y="5530675"/>
            <a:ext cx="8743950" cy="584775"/>
          </a:xfrm>
          <a:prstGeom prst="rect">
            <a:avLst/>
          </a:prstGeom>
        </p:spPr>
        <p:txBody>
          <a:bodyPr wrap="square">
            <a:spAutoFit/>
          </a:bodyPr>
          <a:lstStyle/>
          <a:p>
            <a:r>
              <a:rPr lang="en-GB" sz="1600" dirty="0"/>
              <a:t>G</a:t>
            </a:r>
            <a:r>
              <a:rPr lang="en-GB" sz="1600" dirty="0"/>
              <a:t>rowth </a:t>
            </a:r>
            <a:r>
              <a:rPr lang="en-GB" sz="1600" dirty="0"/>
              <a:t>of operators </a:t>
            </a:r>
            <a:r>
              <a:rPr lang="en-GB" sz="1600" dirty="0"/>
              <a:t>(post 2013) in </a:t>
            </a:r>
            <a:r>
              <a:rPr lang="en-GB" sz="1600" dirty="0"/>
              <a:t>keeping with the global resurgence of alternative, local, </a:t>
            </a:r>
            <a:r>
              <a:rPr lang="en-GB" sz="1600" dirty="0"/>
              <a:t>sustainable</a:t>
            </a:r>
            <a:r>
              <a:rPr lang="en-GB" sz="1600" dirty="0"/>
              <a:t>, and community food </a:t>
            </a:r>
            <a:r>
              <a:rPr lang="en-GB" sz="1600" dirty="0"/>
              <a:t>movements</a:t>
            </a:r>
            <a:r>
              <a:rPr lang="en-GB" sz="1600" dirty="0" smtClean="0"/>
              <a:t>. N=30</a:t>
            </a:r>
            <a:endParaRPr lang="en-GB" sz="1600" dirty="0"/>
          </a:p>
        </p:txBody>
      </p:sp>
    </p:spTree>
    <p:extLst>
      <p:ext uri="{BB962C8B-B14F-4D97-AF65-F5344CB8AC3E}">
        <p14:creationId xmlns:p14="http://schemas.microsoft.com/office/powerpoint/2010/main" val="3165026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development/set </a:t>
            </a:r>
            <a:r>
              <a:rPr lang="en-GB" dirty="0"/>
              <a:t>up </a:t>
            </a:r>
            <a:r>
              <a:rPr lang="en-GB" dirty="0" smtClean="0"/>
              <a:t>of food </a:t>
            </a:r>
            <a:r>
              <a:rPr lang="en-GB" dirty="0"/>
              <a:t>hub instigated </a:t>
            </a:r>
            <a:r>
              <a:rPr lang="en-GB" dirty="0" smtClean="0"/>
              <a:t>by…</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50" y="1752600"/>
            <a:ext cx="7480300" cy="460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276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9B50-791E-4168-A5ED-39C65D07F67F}"/>
              </a:ext>
            </a:extLst>
          </p:cNvPr>
          <p:cNvSpPr>
            <a:spLocks noGrp="1"/>
          </p:cNvSpPr>
          <p:nvPr>
            <p:ph type="ctrTitle"/>
          </p:nvPr>
        </p:nvSpPr>
        <p:spPr>
          <a:xfrm>
            <a:off x="3117272" y="407988"/>
            <a:ext cx="7550727" cy="3154362"/>
          </a:xfrm>
        </p:spPr>
        <p:txBody>
          <a:bodyPr>
            <a:noAutofit/>
          </a:bodyPr>
          <a:lstStyle/>
          <a:p>
            <a:pPr fontAlgn="base"/>
            <a:r>
              <a:rPr lang="en-US" sz="4400" b="1" dirty="0"/>
              <a:t>Alternative food systems for urban food security </a:t>
            </a:r>
            <a:endParaRPr lang="en-GB" sz="4000" dirty="0"/>
          </a:p>
        </p:txBody>
      </p:sp>
      <p:sp>
        <p:nvSpPr>
          <p:cNvPr id="3" name="Subtitle 2">
            <a:extLst>
              <a:ext uri="{FF2B5EF4-FFF2-40B4-BE49-F238E27FC236}">
                <a16:creationId xmlns:a16="http://schemas.microsoft.com/office/drawing/2014/main" id="{7B2C4D27-0290-49D8-8415-A364E931764A}"/>
              </a:ext>
            </a:extLst>
          </p:cNvPr>
          <p:cNvSpPr>
            <a:spLocks noGrp="1"/>
          </p:cNvSpPr>
          <p:nvPr>
            <p:ph type="subTitle" idx="1"/>
          </p:nvPr>
        </p:nvSpPr>
        <p:spPr>
          <a:xfrm>
            <a:off x="3202997" y="3706813"/>
            <a:ext cx="7550728" cy="1655762"/>
          </a:xfrm>
        </p:spPr>
        <p:txBody>
          <a:bodyPr>
            <a:normAutofit fontScale="92500" lnSpcReduction="20000"/>
          </a:bodyPr>
          <a:lstStyle/>
          <a:p>
            <a:r>
              <a:rPr lang="en-US" b="1" dirty="0"/>
              <a:t>3rd International Symposium on Nutrition (ISN 2022): Urban Food Policies for Sustainable Nutrition and Health</a:t>
            </a:r>
          </a:p>
          <a:p>
            <a:r>
              <a:rPr lang="en-US" sz="2000" dirty="0" smtClean="0"/>
              <a:t> 27th </a:t>
            </a:r>
            <a:r>
              <a:rPr lang="en-US" sz="2000" dirty="0"/>
              <a:t>January 2022</a:t>
            </a:r>
          </a:p>
          <a:p>
            <a:r>
              <a:rPr lang="en-GB" dirty="0" smtClean="0"/>
              <a:t>15:45-16:10 </a:t>
            </a:r>
            <a:r>
              <a:rPr lang="en-GB" dirty="0"/>
              <a:t> GMT/UK</a:t>
            </a:r>
          </a:p>
        </p:txBody>
      </p:sp>
      <p:sp>
        <p:nvSpPr>
          <p:cNvPr id="5" name="Google Shape;147;p25"/>
          <p:cNvSpPr txBox="1"/>
          <p:nvPr/>
        </p:nvSpPr>
        <p:spPr>
          <a:xfrm>
            <a:off x="3117272" y="5257800"/>
            <a:ext cx="5823771" cy="532500"/>
          </a:xfrm>
          <a:prstGeom prst="rect">
            <a:avLst/>
          </a:prstGeom>
          <a:noFill/>
          <a:ln>
            <a:noFill/>
          </a:ln>
        </p:spPr>
        <p:txBody>
          <a:bodyPr spcFirstLastPara="1" wrap="square" lIns="82275" tIns="41125" rIns="82275" bIns="41125" anchor="t" anchorCtr="0">
            <a:noAutofit/>
          </a:bodyPr>
          <a:lstStyle/>
          <a:p>
            <a:pPr marL="0" marR="0" lvl="0" indent="0" algn="l" rtl="0">
              <a:lnSpc>
                <a:spcPct val="90000"/>
              </a:lnSpc>
              <a:spcBef>
                <a:spcPts val="0"/>
              </a:spcBef>
              <a:spcAft>
                <a:spcPts val="0"/>
              </a:spcAft>
              <a:buClr>
                <a:schemeClr val="dk1"/>
              </a:buClr>
              <a:buSzPts val="400"/>
              <a:buFont typeface="Arial"/>
              <a:buNone/>
            </a:pPr>
            <a:endParaRPr sz="1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0"/>
              </a:spcBef>
              <a:spcAft>
                <a:spcPts val="0"/>
              </a:spcAft>
              <a:buClr>
                <a:schemeClr val="dk1"/>
              </a:buClr>
              <a:buSzPts val="400"/>
              <a:buFont typeface="Arial"/>
              <a:buNone/>
            </a:pPr>
            <a:r>
              <a:rPr lang="en-GB" sz="1600" b="0" i="0" u="none" strike="noStrike" cap="none" dirty="0">
                <a:solidFill>
                  <a:schemeClr val="dk1"/>
                </a:solidFill>
                <a:latin typeface="Arial" panose="020B0604020202020204" pitchFamily="34" charset="0"/>
                <a:ea typeface="Calibri"/>
                <a:cs typeface="Arial" panose="020B0604020202020204" pitchFamily="34" charset="0"/>
                <a:sym typeface="Calibri"/>
              </a:rPr>
              <a:t>Dr Christian Reynolds </a:t>
            </a:r>
            <a:endParaRPr dirty="0">
              <a:latin typeface="Arial" panose="020B0604020202020204" pitchFamily="34" charset="0"/>
              <a:cs typeface="Arial" panose="020B0604020202020204" pitchFamily="34" charset="0"/>
            </a:endParaRPr>
          </a:p>
          <a:p>
            <a:pPr marL="0" marR="0" lvl="0" indent="0" algn="l" rtl="0">
              <a:lnSpc>
                <a:spcPct val="90000"/>
              </a:lnSpc>
              <a:spcBef>
                <a:spcPts val="675"/>
              </a:spcBef>
              <a:spcAft>
                <a:spcPts val="0"/>
              </a:spcAft>
              <a:buClr>
                <a:schemeClr val="dk1"/>
              </a:buClr>
              <a:buSzPts val="400"/>
              <a:buFont typeface="Calibri"/>
              <a:buNone/>
            </a:pPr>
            <a:r>
              <a:rPr lang="en-GB" sz="1600" b="0" i="1" u="none" strike="noStrike" cap="none" dirty="0">
                <a:solidFill>
                  <a:schemeClr val="dk1"/>
                </a:solidFill>
                <a:latin typeface="Arial" panose="020B0604020202020204" pitchFamily="34" charset="0"/>
                <a:ea typeface="Calibri"/>
                <a:cs typeface="Arial" panose="020B0604020202020204" pitchFamily="34" charset="0"/>
                <a:sym typeface="Calibri"/>
              </a:rPr>
              <a:t>Centre for Food Policy, City, University of London		</a:t>
            </a:r>
            <a:endParaRPr dirty="0">
              <a:latin typeface="Arial" panose="020B0604020202020204" pitchFamily="34" charset="0"/>
              <a:cs typeface="Arial" panose="020B0604020202020204" pitchFamily="34" charset="0"/>
            </a:endParaRPr>
          </a:p>
          <a:p>
            <a:pPr>
              <a:lnSpc>
                <a:spcPct val="90000"/>
              </a:lnSpc>
              <a:spcBef>
                <a:spcPts val="675"/>
              </a:spcBef>
              <a:buClr>
                <a:schemeClr val="dk1"/>
              </a:buClr>
              <a:buSzPts val="400"/>
            </a:pPr>
            <a:r>
              <a:rPr lang="en-GB" sz="1600" b="1" i="1" u="none" strike="noStrike" cap="none" dirty="0" smtClean="0">
                <a:solidFill>
                  <a:srgbClr val="000000"/>
                </a:solidFill>
                <a:latin typeface="Arial" panose="020B0604020202020204" pitchFamily="34" charset="0"/>
                <a:ea typeface="Calibri"/>
                <a:cs typeface="Arial" panose="020B0604020202020204" pitchFamily="34" charset="0"/>
                <a:sym typeface="Calibri"/>
              </a:rPr>
              <a:t>@</a:t>
            </a:r>
            <a:r>
              <a:rPr lang="en-GB" sz="1600" b="1" i="1" u="none" strike="noStrike" cap="none" dirty="0" err="1" smtClean="0">
                <a:solidFill>
                  <a:srgbClr val="000000"/>
                </a:solidFill>
                <a:latin typeface="Arial" panose="020B0604020202020204" pitchFamily="34" charset="0"/>
                <a:ea typeface="Calibri"/>
                <a:cs typeface="Arial" panose="020B0604020202020204" pitchFamily="34" charset="0"/>
                <a:sym typeface="Calibri"/>
              </a:rPr>
              <a:t>sartorialfoodie</a:t>
            </a:r>
            <a:r>
              <a:rPr lang="en-GB" sz="1600" b="1" i="1" u="none" strike="noStrike" cap="none" dirty="0" smtClean="0">
                <a:solidFill>
                  <a:srgbClr val="000000"/>
                </a:solidFill>
                <a:latin typeface="Arial" panose="020B0604020202020204" pitchFamily="34" charset="0"/>
                <a:ea typeface="Calibri"/>
                <a:cs typeface="Arial" panose="020B0604020202020204" pitchFamily="34" charset="0"/>
                <a:sym typeface="Calibri"/>
              </a:rPr>
              <a:t> </a:t>
            </a:r>
            <a:r>
              <a:rPr lang="en-US" sz="1600" b="1" dirty="0">
                <a:solidFill>
                  <a:prstClr val="black"/>
                </a:solidFill>
                <a:latin typeface="Helvetica" pitchFamily="2" charset="0"/>
              </a:rPr>
              <a:t>@</a:t>
            </a:r>
            <a:r>
              <a:rPr lang="en-US" sz="1600" b="1" dirty="0" err="1">
                <a:solidFill>
                  <a:prstClr val="black"/>
                </a:solidFill>
                <a:latin typeface="Helvetica" pitchFamily="2" charset="0"/>
              </a:rPr>
              <a:t>NutritionSoc</a:t>
            </a:r>
            <a:r>
              <a:rPr lang="en-US" sz="1600" b="1" dirty="0">
                <a:solidFill>
                  <a:prstClr val="black"/>
                </a:solidFill>
                <a:latin typeface="Helvetica" pitchFamily="2" charset="0"/>
              </a:rPr>
              <a:t> #</a:t>
            </a:r>
            <a:r>
              <a:rPr lang="en-US" sz="1600" b="1" dirty="0" smtClean="0">
                <a:solidFill>
                  <a:prstClr val="black"/>
                </a:solidFill>
                <a:latin typeface="Helvetica" pitchFamily="2" charset="0"/>
              </a:rPr>
              <a:t>ISN2022</a:t>
            </a:r>
            <a:endParaRPr lang="en-GB" sz="1600" b="1" i="1" u="none" strike="noStrike" cap="none" dirty="0" smtClean="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675"/>
              </a:spcBef>
              <a:spcAft>
                <a:spcPts val="0"/>
              </a:spcAft>
              <a:buClr>
                <a:schemeClr val="dk1"/>
              </a:buClr>
              <a:buSzPts val="400"/>
              <a:buFont typeface="Calibri"/>
              <a:buNone/>
            </a:pPr>
            <a:r>
              <a:rPr lang="en-GB" sz="1600" b="1" i="1" dirty="0" smtClean="0">
                <a:solidFill>
                  <a:srgbClr val="000000"/>
                </a:solidFill>
                <a:latin typeface="Arial" panose="020B0604020202020204" pitchFamily="34" charset="0"/>
                <a:ea typeface="Calibri"/>
                <a:cs typeface="Arial" panose="020B0604020202020204" pitchFamily="34" charset="0"/>
                <a:sym typeface="Calibri"/>
                <a:hlinkClick r:id="rId2"/>
              </a:rPr>
              <a:t>christian.reynolds@city.ac.uk</a:t>
            </a:r>
            <a:r>
              <a:rPr lang="en-GB" sz="1600" b="1" i="1" dirty="0" smtClean="0">
                <a:solidFill>
                  <a:srgbClr val="000000"/>
                </a:solidFill>
                <a:latin typeface="Arial" panose="020B0604020202020204" pitchFamily="34" charset="0"/>
                <a:ea typeface="Calibri"/>
                <a:cs typeface="Arial" panose="020B0604020202020204" pitchFamily="34" charset="0"/>
                <a:sym typeface="Calibri"/>
              </a:rPr>
              <a:t> </a:t>
            </a:r>
            <a:endParaRPr sz="1600" b="1" i="1"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pic>
        <p:nvPicPr>
          <p:cNvPr id="6" name="Google Shape;148;p25"/>
          <p:cNvPicPr preferRelativeResize="0"/>
          <p:nvPr/>
        </p:nvPicPr>
        <p:blipFill rotWithShape="1">
          <a:blip r:embed="rId3">
            <a:alphaModFix/>
          </a:blip>
          <a:srcRect/>
          <a:stretch/>
        </p:blipFill>
        <p:spPr>
          <a:xfrm>
            <a:off x="2775029" y="6075678"/>
            <a:ext cx="327914" cy="327914"/>
          </a:xfrm>
          <a:prstGeom prst="rect">
            <a:avLst/>
          </a:prstGeom>
          <a:noFill/>
          <a:ln>
            <a:noFill/>
          </a:ln>
        </p:spPr>
      </p:pic>
      <p:sp>
        <p:nvSpPr>
          <p:cNvPr id="4"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6004" tIns="0" rIns="15235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6CBF"/>
                </a:solidFill>
                <a:effectLst/>
                <a:latin typeface="Arial" panose="020B0604020202020204" pitchFamily="34" charset="0"/>
                <a:ea typeface="inherit"/>
              </a:rPr>
              <a:t>Informal Working Group Meeting- 13 January 2022</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Segoe UI" panose="020B0502040204020203" pitchFamily="34" charset="0"/>
                <a:ea typeface="controlIcons"/>
                <a:cs typeface="Segoe UI" panose="020B0502040204020203" pitchFamily="34" charset="0"/>
              </a:rPr>
              <a:t></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323130"/>
                </a:solidFill>
                <a:effectLst/>
                <a:latin typeface="Segoe UI" panose="020B0502040204020203" pitchFamily="34" charset="0"/>
                <a:cs typeface="Segoe UI" panose="020B0502040204020203" pitchFamily="34" charset="0"/>
              </a:rPr>
              <a:t/>
            </a:r>
            <a:br>
              <a:rPr kumimoji="0" lang="en-US" altLang="en-US" sz="1000" b="0" i="0" u="none" strike="noStrike" cap="none" normalizeH="0" baseline="0" smtClean="0">
                <a:ln>
                  <a:noFill/>
                </a:ln>
                <a:solidFill>
                  <a:srgbClr val="323130"/>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p:nvPr/>
        </p:nvSpPr>
        <p:spPr>
          <a:xfrm>
            <a:off x="4846252" y="6075678"/>
            <a:ext cx="184731" cy="369332"/>
          </a:xfrm>
          <a:prstGeom prst="rect">
            <a:avLst/>
          </a:prstGeom>
        </p:spPr>
        <p:txBody>
          <a:bodyPr wrap="none">
            <a:spAutoFit/>
          </a:bodyPr>
          <a:lstStyle/>
          <a:p>
            <a:pPr lvl="0">
              <a:defRPr/>
            </a:pPr>
            <a:endParaRPr lang="en-US" dirty="0">
              <a:solidFill>
                <a:prstClr val="black"/>
              </a:solidFill>
              <a:latin typeface="Helvetica" pitchFamily="2" charset="0"/>
            </a:endParaRPr>
          </a:p>
        </p:txBody>
      </p:sp>
    </p:spTree>
    <p:extLst>
      <p:ext uri="{BB962C8B-B14F-4D97-AF65-F5344CB8AC3E}">
        <p14:creationId xmlns:p14="http://schemas.microsoft.com/office/powerpoint/2010/main" val="1537500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 of operation</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7390"/>
            <a:ext cx="6426200" cy="386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98625" y="5620231"/>
            <a:ext cx="8512175" cy="646331"/>
          </a:xfrm>
          <a:prstGeom prst="rect">
            <a:avLst/>
          </a:prstGeom>
        </p:spPr>
        <p:txBody>
          <a:bodyPr wrap="square">
            <a:spAutoFit/>
          </a:bodyPr>
          <a:lstStyle/>
          <a:p>
            <a:r>
              <a:rPr lang="en-GB" dirty="0"/>
              <a:t>O</a:t>
            </a:r>
            <a:r>
              <a:rPr lang="en-GB" dirty="0"/>
              <a:t>ver </a:t>
            </a:r>
            <a:r>
              <a:rPr lang="en-GB" dirty="0"/>
              <a:t>half (15) of the operators ran single sites, with the remainder being multi-site (12), or entirely virtual operations (4).</a:t>
            </a:r>
          </a:p>
        </p:txBody>
      </p:sp>
    </p:spTree>
    <p:extLst>
      <p:ext uri="{BB962C8B-B14F-4D97-AF65-F5344CB8AC3E}">
        <p14:creationId xmlns:p14="http://schemas.microsoft.com/office/powerpoint/2010/main" val="1408065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There is not one typical type of food hub </a:t>
            </a:r>
            <a:r>
              <a:rPr lang="en-GB" dirty="0"/>
              <a:t>premises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822450"/>
            <a:ext cx="6064250" cy="364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373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a:t>
            </a:r>
            <a:r>
              <a:rPr lang="en-GB" dirty="0" smtClean="0"/>
              <a:t>upply </a:t>
            </a:r>
            <a:r>
              <a:rPr lang="en-GB" dirty="0"/>
              <a:t>chain functions </a:t>
            </a:r>
            <a:r>
              <a:rPr lang="en-GB" dirty="0" smtClean="0"/>
              <a:t>vary based on the hubs objectives</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658" y="1930400"/>
            <a:ext cx="6222093"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19703" y="5753100"/>
            <a:ext cx="8667297" cy="923330"/>
          </a:xfrm>
          <a:prstGeom prst="rect">
            <a:avLst/>
          </a:prstGeom>
        </p:spPr>
        <p:txBody>
          <a:bodyPr wrap="square">
            <a:spAutoFit/>
          </a:bodyPr>
          <a:lstStyle/>
          <a:p>
            <a:r>
              <a:rPr lang="en-GB" dirty="0"/>
              <a:t>The supply chain operation fulfilled </a:t>
            </a:r>
            <a:r>
              <a:rPr lang="en-GB" dirty="0"/>
              <a:t> (and aspired to) by </a:t>
            </a:r>
            <a:r>
              <a:rPr lang="en-GB" dirty="0"/>
              <a:t>the hubs </a:t>
            </a:r>
            <a:r>
              <a:rPr lang="en-GB" dirty="0"/>
              <a:t>are varied </a:t>
            </a:r>
            <a:r>
              <a:rPr lang="en-GB" dirty="0"/>
              <a:t>due to the differing roles and objectives of each operation. </a:t>
            </a:r>
            <a:r>
              <a:rPr lang="en-GB" dirty="0"/>
              <a:t>The </a:t>
            </a:r>
            <a:r>
              <a:rPr lang="en-GB" dirty="0"/>
              <a:t>most common supply chain operation was distribution of food (Including redistribution of surplus and food waste)</a:t>
            </a:r>
          </a:p>
        </p:txBody>
      </p:sp>
    </p:spTree>
    <p:extLst>
      <p:ext uri="{BB962C8B-B14F-4D97-AF65-F5344CB8AC3E}">
        <p14:creationId xmlns:p14="http://schemas.microsoft.com/office/powerpoint/2010/main" val="2290363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0" y="237857"/>
            <a:ext cx="9086849" cy="617677"/>
          </a:xfrm>
        </p:spPr>
        <p:txBody>
          <a:bodyPr>
            <a:normAutofit fontScale="90000"/>
          </a:bodyPr>
          <a:lstStyle/>
          <a:p>
            <a:r>
              <a:rPr lang="en-GB" dirty="0" smtClean="0"/>
              <a:t>Types of food on offer … more than just fruit and veg</a:t>
            </a:r>
            <a:br>
              <a:rPr lang="en-GB" dirty="0" smtClean="0"/>
            </a:br>
            <a:r>
              <a:rPr lang="en-GB" sz="1800" dirty="0"/>
              <a:t>(Shift towards higher profit items/complex </a:t>
            </a:r>
            <a:r>
              <a:rPr lang="en-GB" sz="1800" dirty="0"/>
              <a:t>foods </a:t>
            </a:r>
            <a:r>
              <a:rPr lang="en-GB" sz="1800" dirty="0"/>
              <a:t>(high labour) in established hubs)</a:t>
            </a:r>
            <a:endParaRPr lang="en-GB"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1" y="1838326"/>
            <a:ext cx="8515349" cy="476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71650" y="6246912"/>
            <a:ext cx="4091376" cy="369332"/>
          </a:xfrm>
          <a:prstGeom prst="rect">
            <a:avLst/>
          </a:prstGeom>
        </p:spPr>
        <p:txBody>
          <a:bodyPr wrap="none">
            <a:spAutoFit/>
          </a:bodyPr>
          <a:lstStyle/>
          <a:p>
            <a:r>
              <a:rPr lang="en-GB" dirty="0">
                <a:solidFill>
                  <a:srgbClr val="FF0000"/>
                </a:solidFill>
              </a:rPr>
              <a:t>Online shopping available at 1/3</a:t>
            </a:r>
            <a:r>
              <a:rPr lang="en-GB" baseline="30000" dirty="0">
                <a:solidFill>
                  <a:srgbClr val="FF0000"/>
                </a:solidFill>
              </a:rPr>
              <a:t>rd</a:t>
            </a:r>
            <a:r>
              <a:rPr lang="en-GB" dirty="0">
                <a:solidFill>
                  <a:srgbClr val="FF0000"/>
                </a:solidFill>
              </a:rPr>
              <a:t> of hubs</a:t>
            </a:r>
            <a:endParaRPr lang="en-GB" dirty="0">
              <a:solidFill>
                <a:srgbClr val="FF0000"/>
              </a:solidFill>
            </a:endParaRPr>
          </a:p>
        </p:txBody>
      </p:sp>
    </p:spTree>
    <p:extLst>
      <p:ext uri="{BB962C8B-B14F-4D97-AF65-F5344CB8AC3E}">
        <p14:creationId xmlns:p14="http://schemas.microsoft.com/office/powerpoint/2010/main" val="479813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Hub ethos varies but similar, multiple, and overlapping</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938" y="2051050"/>
            <a:ext cx="6400712" cy="384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365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Number of farmers engaged with depends on type and ambition of hub </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900" y="1905000"/>
            <a:ext cx="7092950" cy="426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409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
            </a:r>
            <a:r>
              <a:rPr lang="en-GB" dirty="0" smtClean="0"/>
              <a:t>ommercial income activities </a:t>
            </a:r>
            <a:r>
              <a:rPr lang="en-GB" sz="2000" dirty="0"/>
              <a:t>(beyond those derived </a:t>
            </a:r>
            <a:r>
              <a:rPr lang="en-GB" sz="2000" dirty="0"/>
              <a:t>directly from food supply/retail </a:t>
            </a:r>
            <a:r>
              <a:rPr lang="en-GB" sz="2000" dirty="0"/>
              <a:t>functions)</a:t>
            </a:r>
            <a:endParaRPr lang="en-GB"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6" y="1817688"/>
            <a:ext cx="8239125" cy="480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184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
            </a:r>
            <a:r>
              <a:rPr lang="en-GB" dirty="0" smtClean="0"/>
              <a:t>on-commercial functions are important</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5" y="1755775"/>
            <a:ext cx="8907730" cy="462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852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Summary…</a:t>
            </a:r>
            <a:endParaRPr lang="en-GB" dirty="0"/>
          </a:p>
        </p:txBody>
      </p:sp>
      <p:sp>
        <p:nvSpPr>
          <p:cNvPr id="3" name="Text Placeholder 2"/>
          <p:cNvSpPr>
            <a:spLocks noGrp="1"/>
          </p:cNvSpPr>
          <p:nvPr>
            <p:ph type="body" idx="1"/>
          </p:nvPr>
        </p:nvSpPr>
        <p:spPr>
          <a:xfrm>
            <a:off x="527670" y="1446213"/>
            <a:ext cx="11340479" cy="3665652"/>
          </a:xfrm>
        </p:spPr>
        <p:txBody>
          <a:bodyPr/>
          <a:lstStyle/>
          <a:p>
            <a:pPr marL="285750" indent="-285750">
              <a:buFont typeface="Arial" panose="020B0604020202020204" pitchFamily="34" charset="0"/>
              <a:buChar char="•"/>
            </a:pPr>
            <a:r>
              <a:rPr lang="en-GB" dirty="0" smtClean="0"/>
              <a:t>Local food systems could provide much more food to UK/urban communities</a:t>
            </a:r>
          </a:p>
          <a:p>
            <a:pPr marL="285750" indent="-285750">
              <a:buFont typeface="Arial" panose="020B0604020202020204" pitchFamily="34" charset="0"/>
              <a:buChar char="•"/>
            </a:pPr>
            <a:r>
              <a:rPr lang="en-GB" dirty="0" smtClean="0"/>
              <a:t>Current local alternative food systems are complex with many organisation types</a:t>
            </a:r>
          </a:p>
          <a:p>
            <a:pPr marL="285750" indent="-285750">
              <a:buFont typeface="Arial" panose="020B0604020202020204" pitchFamily="34" charset="0"/>
              <a:buChar char="•"/>
            </a:pPr>
            <a:r>
              <a:rPr lang="en-GB" dirty="0" smtClean="0"/>
              <a:t>This complexity provides resilience and has allowed for an different response to COVID-19 and Food Security issues</a:t>
            </a:r>
          </a:p>
          <a:p>
            <a:pPr marL="285750" indent="-285750">
              <a:buFont typeface="Arial" panose="020B0604020202020204" pitchFamily="34" charset="0"/>
              <a:buChar char="•"/>
            </a:pPr>
            <a:r>
              <a:rPr lang="en-GB" dirty="0"/>
              <a:t>A</a:t>
            </a:r>
            <a:r>
              <a:rPr lang="en-GB" dirty="0" smtClean="0"/>
              <a:t>lternative </a:t>
            </a:r>
            <a:r>
              <a:rPr lang="en-GB" dirty="0"/>
              <a:t>local food systems can play a crucial role in food security and food system resilience. Two operation types of note:</a:t>
            </a:r>
          </a:p>
          <a:p>
            <a:r>
              <a:rPr lang="en-GB" dirty="0"/>
              <a:t>		•  Community Fridges 				 •  Food Hubs</a:t>
            </a:r>
          </a:p>
          <a:p>
            <a:endParaRPr lang="en-GB" dirty="0" smtClean="0"/>
          </a:p>
          <a:p>
            <a:endParaRPr lang="en-GB" dirty="0"/>
          </a:p>
        </p:txBody>
      </p:sp>
    </p:spTree>
    <p:extLst>
      <p:ext uri="{BB962C8B-B14F-4D97-AF65-F5344CB8AC3E}">
        <p14:creationId xmlns:p14="http://schemas.microsoft.com/office/powerpoint/2010/main" val="1573157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39DB-40E7-4ADF-9101-389BA19963C8}"/>
              </a:ext>
            </a:extLst>
          </p:cNvPr>
          <p:cNvSpPr>
            <a:spLocks noGrp="1"/>
          </p:cNvSpPr>
          <p:nvPr>
            <p:ph type="title"/>
          </p:nvPr>
        </p:nvSpPr>
        <p:spPr>
          <a:xfrm>
            <a:off x="527672" y="60325"/>
            <a:ext cx="8624642" cy="1325563"/>
          </a:xfrm>
        </p:spPr>
        <p:txBody>
          <a:bodyPr>
            <a:normAutofit/>
          </a:bodyPr>
          <a:lstStyle/>
          <a:p>
            <a:r>
              <a:rPr lang="en-US" b="1" dirty="0">
                <a:solidFill>
                  <a:schemeClr val="dk1"/>
                </a:solidFill>
                <a:ea typeface="Arial"/>
                <a:sym typeface="Arial"/>
              </a:rPr>
              <a:t>Please do get in touch </a:t>
            </a:r>
            <a:endParaRPr lang="en-GB" b="1" dirty="0"/>
          </a:p>
        </p:txBody>
      </p:sp>
      <p:sp>
        <p:nvSpPr>
          <p:cNvPr id="5" name="Google Shape;838;p92"/>
          <p:cNvSpPr txBox="1"/>
          <p:nvPr/>
        </p:nvSpPr>
        <p:spPr>
          <a:xfrm>
            <a:off x="3532779" y="902826"/>
            <a:ext cx="5311964" cy="1325563"/>
          </a:xfrm>
          <a:prstGeom prst="rect">
            <a:avLst/>
          </a:prstGeom>
          <a:solidFill>
            <a:schemeClr val="lt1"/>
          </a:solidFill>
          <a:ln>
            <a:noFill/>
          </a:ln>
        </p:spPr>
        <p:txBody>
          <a:bodyPr spcFirstLastPara="1" wrap="square" lIns="82275" tIns="41125" rIns="82275" bIns="41125" anchor="t" anchorCtr="0">
            <a:noAutofit/>
          </a:bodyPr>
          <a:lstStyle/>
          <a:p>
            <a:pPr marL="0" marR="0" lvl="0" indent="0" algn="l" rtl="0">
              <a:lnSpc>
                <a:spcPct val="90000"/>
              </a:lnSpc>
              <a:spcBef>
                <a:spcPts val="0"/>
              </a:spcBef>
              <a:spcAft>
                <a:spcPts val="0"/>
              </a:spcAft>
              <a:buClr>
                <a:schemeClr val="dk1"/>
              </a:buClr>
              <a:buSzPts val="400"/>
              <a:buFont typeface="Arial"/>
              <a:buNone/>
            </a:pPr>
            <a:endParaRPr sz="16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457200" marR="0" lvl="1" indent="0" algn="l" rtl="0">
              <a:lnSpc>
                <a:spcPct val="90000"/>
              </a:lnSpc>
              <a:spcBef>
                <a:spcPts val="0"/>
              </a:spcBef>
              <a:spcAft>
                <a:spcPts val="0"/>
              </a:spcAft>
              <a:buClr>
                <a:schemeClr val="dk1"/>
              </a:buClr>
              <a:buSzPts val="400"/>
              <a:buFont typeface="Arial"/>
              <a:buNone/>
            </a:pPr>
            <a:r>
              <a:rPr lang="en-GB" sz="1600" b="0" i="0" u="none" strike="noStrike" cap="none" dirty="0">
                <a:solidFill>
                  <a:schemeClr val="dk1"/>
                </a:solidFill>
                <a:latin typeface="Arial" panose="020B0604020202020204" pitchFamily="34" charset="0"/>
                <a:ea typeface="Arial"/>
                <a:cs typeface="Arial" panose="020B0604020202020204" pitchFamily="34" charset="0"/>
                <a:sym typeface="Arial"/>
              </a:rPr>
              <a:t>Dr Christian Reynolds </a:t>
            </a:r>
            <a:endParaRPr dirty="0">
              <a:latin typeface="Arial" panose="020B0604020202020204" pitchFamily="34" charset="0"/>
              <a:cs typeface="Arial" panose="020B0604020202020204" pitchFamily="34" charset="0"/>
            </a:endParaRPr>
          </a:p>
          <a:p>
            <a:pPr marL="457200" marR="0" lvl="1" indent="0" algn="l" rtl="0">
              <a:lnSpc>
                <a:spcPct val="90000"/>
              </a:lnSpc>
              <a:spcBef>
                <a:spcPts val="675"/>
              </a:spcBef>
              <a:spcAft>
                <a:spcPts val="0"/>
              </a:spcAft>
              <a:buClr>
                <a:schemeClr val="dk1"/>
              </a:buClr>
              <a:buSzPts val="400"/>
              <a:buFont typeface="Arial"/>
              <a:buNone/>
            </a:pPr>
            <a:r>
              <a:rPr lang="en-GB" sz="1600" b="0" i="1" u="none" strike="noStrike" cap="none" dirty="0">
                <a:solidFill>
                  <a:schemeClr val="dk1"/>
                </a:solidFill>
                <a:latin typeface="Arial" panose="020B0604020202020204" pitchFamily="34" charset="0"/>
                <a:ea typeface="Arial"/>
                <a:cs typeface="Arial" panose="020B0604020202020204" pitchFamily="34" charset="0"/>
                <a:sym typeface="Arial"/>
              </a:rPr>
              <a:t>Centre for Food Policy, City, University of London</a:t>
            </a:r>
            <a:endParaRPr dirty="0">
              <a:latin typeface="Arial" panose="020B0604020202020204" pitchFamily="34" charset="0"/>
              <a:cs typeface="Arial" panose="020B0604020202020204" pitchFamily="34" charset="0"/>
            </a:endParaRPr>
          </a:p>
          <a:p>
            <a:pPr marL="457200" marR="0" lvl="1" indent="0" algn="l" rtl="0">
              <a:lnSpc>
                <a:spcPct val="90000"/>
              </a:lnSpc>
              <a:spcBef>
                <a:spcPts val="675"/>
              </a:spcBef>
              <a:spcAft>
                <a:spcPts val="0"/>
              </a:spcAft>
              <a:buClr>
                <a:schemeClr val="dk1"/>
              </a:buClr>
              <a:buSzPts val="400"/>
              <a:buFont typeface="Arial"/>
              <a:buNone/>
            </a:pPr>
            <a:r>
              <a:rPr lang="en-GB" sz="1600" b="1" i="1" u="none" strike="noStrike" cap="none" dirty="0">
                <a:solidFill>
                  <a:srgbClr val="000000"/>
                </a:solidFill>
                <a:latin typeface="Arial" panose="020B0604020202020204" pitchFamily="34" charset="0"/>
                <a:ea typeface="Arial"/>
                <a:cs typeface="Arial" panose="020B0604020202020204" pitchFamily="34" charset="0"/>
                <a:sym typeface="Arial"/>
              </a:rPr>
              <a:t>@</a:t>
            </a:r>
            <a:r>
              <a:rPr lang="en-GB" sz="1600" b="1" i="1" u="none" strike="noStrike" cap="none" dirty="0" err="1">
                <a:solidFill>
                  <a:srgbClr val="000000"/>
                </a:solidFill>
                <a:latin typeface="Arial" panose="020B0604020202020204" pitchFamily="34" charset="0"/>
                <a:ea typeface="Arial"/>
                <a:cs typeface="Arial" panose="020B0604020202020204" pitchFamily="34" charset="0"/>
                <a:sym typeface="Arial"/>
              </a:rPr>
              <a:t>sartorialfoodie</a:t>
            </a:r>
            <a:r>
              <a:rPr lang="en-GB" sz="1600" b="1" i="1"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n-GB" sz="1600" b="1" i="1" u="none" strike="noStrike" cap="none" dirty="0">
                <a:solidFill>
                  <a:srgbClr val="000000"/>
                </a:solidFill>
                <a:latin typeface="Arial" panose="020B0604020202020204" pitchFamily="34" charset="0"/>
                <a:ea typeface="Arial"/>
                <a:cs typeface="Arial" panose="020B0604020202020204" pitchFamily="34" charset="0"/>
                <a:sym typeface="Arial"/>
                <a:hlinkClick r:id="rId2"/>
              </a:rPr>
              <a:t>christian.reynolds@city.ac.uk</a:t>
            </a:r>
            <a:r>
              <a:rPr lang="en-GB" sz="1600" b="1" i="1" u="none" strike="noStrike" cap="none" dirty="0">
                <a:solidFill>
                  <a:srgbClr val="000000"/>
                </a:solidFill>
                <a:latin typeface="Arial" panose="020B0604020202020204" pitchFamily="34" charset="0"/>
                <a:ea typeface="Arial"/>
                <a:cs typeface="Arial" panose="020B0604020202020204" pitchFamily="34" charset="0"/>
                <a:sym typeface="Arial"/>
              </a:rPr>
              <a:t> </a:t>
            </a:r>
            <a:endParaRPr sz="1600" b="1" i="1"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pic>
        <p:nvPicPr>
          <p:cNvPr id="6" name="Google Shape;839;p92"/>
          <p:cNvPicPr preferRelativeResize="0"/>
          <p:nvPr/>
        </p:nvPicPr>
        <p:blipFill rotWithShape="1">
          <a:blip r:embed="rId3">
            <a:alphaModFix/>
          </a:blip>
          <a:srcRect/>
          <a:stretch/>
        </p:blipFill>
        <p:spPr>
          <a:xfrm>
            <a:off x="3675911" y="1737797"/>
            <a:ext cx="327914" cy="327914"/>
          </a:xfrm>
          <a:prstGeom prst="rect">
            <a:avLst/>
          </a:prstGeom>
          <a:solidFill>
            <a:schemeClr val="lt1"/>
          </a:solidFill>
          <a:ln>
            <a:noFill/>
          </a:ln>
        </p:spPr>
      </p:pic>
      <p:sp>
        <p:nvSpPr>
          <p:cNvPr id="7" name="Rectangle 6"/>
          <p:cNvSpPr/>
          <p:nvPr/>
        </p:nvSpPr>
        <p:spPr>
          <a:xfrm>
            <a:off x="2331655" y="2228389"/>
            <a:ext cx="8865588" cy="2562240"/>
          </a:xfrm>
          <a:prstGeom prst="rect">
            <a:avLst/>
          </a:prstGeom>
          <a:solidFill>
            <a:schemeClr val="bg1"/>
          </a:solidFill>
          <a:effectLst/>
        </p:spPr>
        <p:txBody>
          <a:bodyPr wrap="square">
            <a:spAutoFit/>
          </a:bodyPr>
          <a:lstStyle/>
          <a:p>
            <a:endParaRPr lang="en-US" i="1" dirty="0">
              <a:solidFill>
                <a:schemeClr val="dk1"/>
              </a:solidFill>
              <a:latin typeface="Arial" panose="020B0604020202020204" pitchFamily="34" charset="0"/>
              <a:ea typeface="Arial"/>
              <a:cs typeface="Arial" panose="020B0604020202020204" pitchFamily="34" charset="0"/>
              <a:sym typeface="Arial"/>
            </a:endParaRPr>
          </a:p>
          <a:p>
            <a:r>
              <a:rPr lang="en-US" dirty="0">
                <a:solidFill>
                  <a:schemeClr val="dk1"/>
                </a:solidFill>
                <a:latin typeface="Arial" panose="020B0604020202020204" pitchFamily="34" charset="0"/>
                <a:ea typeface="Arial"/>
                <a:cs typeface="Arial" panose="020B0604020202020204" pitchFamily="34" charset="0"/>
                <a:sym typeface="Arial"/>
              </a:rPr>
              <a:t>The Centre for Food Policy, City, University of London</a:t>
            </a:r>
            <a:r>
              <a:rPr lang="en-US" dirty="0">
                <a:solidFill>
                  <a:schemeClr val="dk1"/>
                </a:solidFill>
                <a:latin typeface="Arial" panose="020B0604020202020204" pitchFamily="34" charset="0"/>
                <a:cs typeface="Arial" panose="020B0604020202020204" pitchFamily="34" charset="0"/>
                <a:sym typeface="Arial"/>
              </a:rPr>
              <a:t> offers the following courses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Nutrition and Food Policy BSc (Hons)</a:t>
            </a:r>
          </a:p>
          <a:p>
            <a:r>
              <a:rPr lang="en-US" sz="1400" dirty="0">
                <a:latin typeface="Arial" panose="020B0604020202020204" pitchFamily="34" charset="0"/>
                <a:cs typeface="Arial" panose="020B0604020202020204" pitchFamily="34" charset="0"/>
              </a:rPr>
              <a:t>	Undergraduate degree</a:t>
            </a:r>
            <a:endParaRPr lang="en-US" sz="1400" b="1"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0" dirty="0">
                <a:effectLst/>
                <a:latin typeface="Arial" panose="020B0604020202020204" pitchFamily="34" charset="0"/>
                <a:cs typeface="Arial" panose="020B0604020202020204" pitchFamily="34" charset="0"/>
              </a:rPr>
              <a:t>Food Policy MSc/PGDip/</a:t>
            </a:r>
            <a:r>
              <a:rPr lang="en-US" b="1" i="0" dirty="0" err="1">
                <a:effectLst/>
                <a:latin typeface="Arial" panose="020B0604020202020204" pitchFamily="34" charset="0"/>
                <a:cs typeface="Arial" panose="020B0604020202020204" pitchFamily="34" charset="0"/>
              </a:rPr>
              <a:t>PGCert</a:t>
            </a:r>
            <a:r>
              <a:rPr lang="en-US" b="1" i="0" dirty="0">
                <a:effectLst/>
                <a:latin typeface="Arial" panose="020B0604020202020204" pitchFamily="34" charset="0"/>
                <a:cs typeface="Arial" panose="020B0604020202020204" pitchFamily="34" charset="0"/>
              </a:rPr>
              <a:t>/MSc Distance Learning</a:t>
            </a:r>
          </a:p>
          <a:p>
            <a:r>
              <a:rPr lang="en-US" sz="1400" b="0" i="0" dirty="0">
                <a:effectLst/>
                <a:latin typeface="Arial" panose="020B0604020202020204" pitchFamily="34" charset="0"/>
                <a:cs typeface="Arial" panose="020B0604020202020204" pitchFamily="34" charset="0"/>
              </a:rPr>
              <a:t>	Postgraduate taught degree</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PhD/MPhil Food Policy</a:t>
            </a:r>
          </a:p>
          <a:p>
            <a:r>
              <a:rPr lang="en-US" sz="1400" dirty="0">
                <a:latin typeface="Arial" panose="020B0604020202020204" pitchFamily="34" charset="0"/>
                <a:cs typeface="Arial" panose="020B0604020202020204" pitchFamily="34" charset="0"/>
              </a:rPr>
              <a:t>	Postgraduate research degree</a:t>
            </a:r>
          </a:p>
          <a:p>
            <a:r>
              <a:rPr lang="en-US" b="0" i="0" dirty="0">
                <a:solidFill>
                  <a:srgbClr val="FFFFFF"/>
                </a:solidFill>
                <a:effectLst/>
                <a:latin typeface="Arial" panose="020B0604020202020204" pitchFamily="34" charset="0"/>
                <a:cs typeface="Arial" panose="020B0604020202020204" pitchFamily="34" charset="0"/>
                <a:hlinkClick r:id="rId4"/>
              </a:rPr>
              <a:t>https://www.city.ac.uk/prospective-students/courses/postgraduate/food-policy</a:t>
            </a:r>
            <a:endParaRPr lang="en-US" b="0" i="0" dirty="0">
              <a:solidFill>
                <a:srgbClr val="FFFFFF"/>
              </a:solidFill>
              <a:effectLst/>
              <a:latin typeface="Arial" panose="020B0604020202020204" pitchFamily="34" charset="0"/>
              <a:cs typeface="Arial" panose="020B0604020202020204" pitchFamily="34" charset="0"/>
            </a:endParaRPr>
          </a:p>
          <a:p>
            <a:endParaRPr lang="en-US" sz="1050" b="0" i="0" dirty="0">
              <a:solidFill>
                <a:srgbClr val="FFFFFF"/>
              </a:solidFill>
              <a:effectLst/>
              <a:latin typeface="Arial" panose="020B0604020202020204" pitchFamily="34" charset="0"/>
              <a:cs typeface="Arial" panose="020B0604020202020204" pitchFamily="34" charset="0"/>
            </a:endParaRPr>
          </a:p>
        </p:txBody>
      </p:sp>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1738" y="4793187"/>
            <a:ext cx="1765739" cy="1694943"/>
          </a:xfrm>
          <a:prstGeom prst="rect">
            <a:avLst/>
          </a:prstGeom>
        </p:spPr>
      </p:pic>
      <p:sp>
        <p:nvSpPr>
          <p:cNvPr id="3" name="Rectangle 2"/>
          <p:cNvSpPr/>
          <p:nvPr/>
        </p:nvSpPr>
        <p:spPr>
          <a:xfrm>
            <a:off x="527672" y="6038404"/>
            <a:ext cx="6399101" cy="646331"/>
          </a:xfrm>
          <a:prstGeom prst="rect">
            <a:avLst/>
          </a:prstGeom>
        </p:spPr>
        <p:txBody>
          <a:bodyPr wrap="square">
            <a:spAutoFit/>
          </a:bodyPr>
          <a:lstStyle/>
          <a:p>
            <a:r>
              <a:rPr lang="en-GB" dirty="0" smtClean="0"/>
              <a:t>Thanks to the many research collaborators, and the wider alternative food network communities for engagement since 2015.</a:t>
            </a:r>
            <a:endParaRPr lang="en-GB" dirty="0"/>
          </a:p>
        </p:txBody>
      </p:sp>
    </p:spTree>
    <p:extLst>
      <p:ext uri="{BB962C8B-B14F-4D97-AF65-F5344CB8AC3E}">
        <p14:creationId xmlns:p14="http://schemas.microsoft.com/office/powerpoint/2010/main" val="2312946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326" y="1482612"/>
            <a:ext cx="1856270" cy="2330093"/>
          </a:xfrm>
          <a:prstGeom prst="rect">
            <a:avLst/>
          </a:prstGeom>
        </p:spPr>
      </p:pic>
      <p:sp>
        <p:nvSpPr>
          <p:cNvPr id="2" name="Title 1"/>
          <p:cNvSpPr>
            <a:spLocks noGrp="1"/>
          </p:cNvSpPr>
          <p:nvPr>
            <p:ph type="title"/>
          </p:nvPr>
        </p:nvSpPr>
        <p:spPr/>
        <p:txBody>
          <a:bodyPr/>
          <a:lstStyle/>
          <a:p>
            <a:r>
              <a:rPr lang="en-GB" b="1" dirty="0"/>
              <a:t>Who am I? – Christian Reynolds</a:t>
            </a:r>
          </a:p>
        </p:txBody>
      </p:sp>
      <p:sp>
        <p:nvSpPr>
          <p:cNvPr id="5" name="Google Shape;158;p26"/>
          <p:cNvSpPr txBox="1"/>
          <p:nvPr/>
        </p:nvSpPr>
        <p:spPr>
          <a:xfrm>
            <a:off x="615142" y="1378654"/>
            <a:ext cx="10892254" cy="42569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525"/>
              <a:buFont typeface="Arial"/>
              <a:buNone/>
            </a:pPr>
            <a:r>
              <a:rPr lang="en-GB" sz="2100" b="0" i="0" u="none" strike="noStrike" cap="none" dirty="0">
                <a:solidFill>
                  <a:schemeClr val="dk1"/>
                </a:solidFill>
                <a:latin typeface="Arial" panose="020B0604020202020204" pitchFamily="34" charset="0"/>
                <a:ea typeface="Calibri"/>
                <a:cs typeface="Arial" panose="020B0604020202020204" pitchFamily="34" charset="0"/>
                <a:sym typeface="Calibri"/>
              </a:rPr>
              <a:t>Senior Lecturer at the Centre for Food Policy</a:t>
            </a:r>
          </a:p>
          <a:p>
            <a:pPr marL="0" marR="0" lvl="0" indent="0" algn="l" rtl="0">
              <a:lnSpc>
                <a:spcPct val="90000"/>
              </a:lnSpc>
              <a:spcBef>
                <a:spcPts val="0"/>
              </a:spcBef>
              <a:spcAft>
                <a:spcPts val="0"/>
              </a:spcAft>
              <a:buClr>
                <a:schemeClr val="dk1"/>
              </a:buClr>
              <a:buSzPts val="525"/>
              <a:buFont typeface="Arial"/>
              <a:buNone/>
            </a:pP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750"/>
              </a:spcBef>
              <a:spcAft>
                <a:spcPts val="0"/>
              </a:spcAft>
              <a:buClr>
                <a:schemeClr val="dk1"/>
              </a:buClr>
              <a:buSzPts val="2100"/>
              <a:buFont typeface="Arial"/>
              <a:buNone/>
            </a:pPr>
            <a:r>
              <a:rPr lang="en-GB" sz="2100" b="0" i="0" u="none" strike="noStrike" cap="none" dirty="0">
                <a:solidFill>
                  <a:schemeClr val="dk1"/>
                </a:solidFill>
                <a:latin typeface="Arial" panose="020B0604020202020204" pitchFamily="34" charset="0"/>
                <a:ea typeface="Calibri"/>
                <a:cs typeface="Arial" panose="020B0604020202020204" pitchFamily="34" charset="0"/>
                <a:sym typeface="Calibri"/>
              </a:rPr>
              <a:t>Focus: healthy sustainable diets and food consumption (including waste)</a:t>
            </a:r>
            <a:endParaRPr dirty="0">
              <a:latin typeface="Arial" panose="020B0604020202020204" pitchFamily="34" charset="0"/>
              <a:cs typeface="Arial" panose="020B0604020202020204" pitchFamily="34" charset="0"/>
            </a:endParaRPr>
          </a:p>
          <a:p>
            <a:pPr marL="171446" marR="0" lvl="0" indent="-171446" algn="l" rtl="0">
              <a:lnSpc>
                <a:spcPct val="90000"/>
              </a:lnSpc>
              <a:spcBef>
                <a:spcPts val="750"/>
              </a:spcBef>
              <a:spcAft>
                <a:spcPts val="0"/>
              </a:spcAft>
              <a:buClr>
                <a:schemeClr val="dk1"/>
              </a:buClr>
              <a:buSzPts val="2100"/>
              <a:buFont typeface="Arial"/>
              <a:buNone/>
            </a:pPr>
            <a:endParaRPr sz="21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pic>
        <p:nvPicPr>
          <p:cNvPr id="6" name="Google Shape;159;p26"/>
          <p:cNvPicPr preferRelativeResize="0"/>
          <p:nvPr/>
        </p:nvPicPr>
        <p:blipFill rotWithShape="1">
          <a:blip r:embed="rId3">
            <a:alphaModFix/>
          </a:blip>
          <a:srcRect/>
          <a:stretch/>
        </p:blipFill>
        <p:spPr>
          <a:xfrm>
            <a:off x="10486008" y="187600"/>
            <a:ext cx="1351977" cy="1927974"/>
          </a:xfrm>
          <a:prstGeom prst="rect">
            <a:avLst/>
          </a:prstGeom>
          <a:noFill/>
          <a:ln>
            <a:noFill/>
          </a:ln>
          <a:effectLst>
            <a:outerShdw blurRad="50800" dist="38100" dir="2700000" algn="tl" rotWithShape="0">
              <a:srgbClr val="000000">
                <a:alpha val="40000"/>
              </a:srgbClr>
            </a:outerShdw>
          </a:effectLst>
        </p:spPr>
      </p:pic>
      <p:pic>
        <p:nvPicPr>
          <p:cNvPr id="7" name="Google Shape;160;p26"/>
          <p:cNvPicPr preferRelativeResize="0"/>
          <p:nvPr/>
        </p:nvPicPr>
        <p:blipFill rotWithShape="1">
          <a:blip r:embed="rId4">
            <a:alphaModFix/>
          </a:blip>
          <a:srcRect/>
          <a:stretch/>
        </p:blipFill>
        <p:spPr>
          <a:xfrm>
            <a:off x="6413037" y="4573199"/>
            <a:ext cx="3269215" cy="1192826"/>
          </a:xfrm>
          <a:prstGeom prst="rect">
            <a:avLst/>
          </a:prstGeom>
          <a:solidFill>
            <a:schemeClr val="lt1"/>
          </a:solidFill>
          <a:ln w="12700" cap="flat" cmpd="sng">
            <a:solidFill>
              <a:schemeClr val="dk1"/>
            </a:solidFill>
            <a:prstDash val="solid"/>
            <a:miter lim="800000"/>
            <a:headEnd type="none" w="sm" len="sm"/>
            <a:tailEnd type="none" w="sm" len="sm"/>
          </a:ln>
        </p:spPr>
      </p:pic>
      <p:pic>
        <p:nvPicPr>
          <p:cNvPr id="8" name="Google Shape;161;p26"/>
          <p:cNvPicPr preferRelativeResize="0"/>
          <p:nvPr/>
        </p:nvPicPr>
        <p:blipFill rotWithShape="1">
          <a:blip r:embed="rId5">
            <a:alphaModFix/>
          </a:blip>
          <a:srcRect/>
          <a:stretch/>
        </p:blipFill>
        <p:spPr>
          <a:xfrm>
            <a:off x="2092959" y="4555168"/>
            <a:ext cx="4031537" cy="1293546"/>
          </a:xfrm>
          <a:prstGeom prst="rect">
            <a:avLst/>
          </a:prstGeom>
          <a:solidFill>
            <a:schemeClr val="lt1"/>
          </a:solidFill>
          <a:ln w="12700" cap="flat" cmpd="sng">
            <a:solidFill>
              <a:schemeClr val="dk1"/>
            </a:solidFill>
            <a:prstDash val="solid"/>
            <a:miter lim="800000"/>
            <a:headEnd type="none" w="sm" len="sm"/>
            <a:tailEnd type="none" w="sm" len="sm"/>
          </a:ln>
        </p:spPr>
      </p:pic>
      <p:pic>
        <p:nvPicPr>
          <p:cNvPr id="9" name="Google Shape;162;p26" descr="https://www-p.unisa.edu.au/styleguide/logos/images/logo_unisa_RGB-blue_h.png"/>
          <p:cNvPicPr preferRelativeResize="0"/>
          <p:nvPr/>
        </p:nvPicPr>
        <p:blipFill rotWithShape="1">
          <a:blip r:embed="rId6">
            <a:alphaModFix/>
          </a:blip>
          <a:srcRect/>
          <a:stretch/>
        </p:blipFill>
        <p:spPr>
          <a:xfrm>
            <a:off x="398600" y="2864144"/>
            <a:ext cx="1905532" cy="755751"/>
          </a:xfrm>
          <a:prstGeom prst="rect">
            <a:avLst/>
          </a:prstGeom>
          <a:noFill/>
          <a:ln>
            <a:noFill/>
          </a:ln>
        </p:spPr>
      </p:pic>
      <p:pic>
        <p:nvPicPr>
          <p:cNvPr id="10" name="Google Shape;163;p26"/>
          <p:cNvPicPr preferRelativeResize="0"/>
          <p:nvPr/>
        </p:nvPicPr>
        <p:blipFill rotWithShape="1">
          <a:blip r:embed="rId7">
            <a:alphaModFix/>
          </a:blip>
          <a:srcRect/>
          <a:stretch/>
        </p:blipFill>
        <p:spPr>
          <a:xfrm>
            <a:off x="2309070" y="2820190"/>
            <a:ext cx="1336272" cy="948178"/>
          </a:xfrm>
          <a:prstGeom prst="rect">
            <a:avLst/>
          </a:prstGeom>
          <a:noFill/>
          <a:ln>
            <a:noFill/>
          </a:ln>
        </p:spPr>
      </p:pic>
      <p:pic>
        <p:nvPicPr>
          <p:cNvPr id="11" name="Google Shape;164;p26" descr="https://lh5.googleusercontent.com/Zoyebnj_E5lAe1oWNkXjDvvxTkALwY2V7dcq301mRw_b8ssF-B6sUg-6PlcOMP5lXv_9G04r-lThIyDReIN3RRwo8xJt3W90GUWvnpsD3RkGAAMJ0nrNLEjdDQ7ofnXirWlJy12w"/>
          <p:cNvPicPr preferRelativeResize="0"/>
          <p:nvPr/>
        </p:nvPicPr>
        <p:blipFill rotWithShape="1">
          <a:blip r:embed="rId8">
            <a:alphaModFix/>
          </a:blip>
          <a:srcRect/>
          <a:stretch/>
        </p:blipFill>
        <p:spPr>
          <a:xfrm>
            <a:off x="2121448" y="2125445"/>
            <a:ext cx="1578134" cy="649233"/>
          </a:xfrm>
          <a:prstGeom prst="rect">
            <a:avLst/>
          </a:prstGeom>
          <a:noFill/>
          <a:ln>
            <a:noFill/>
          </a:ln>
        </p:spPr>
      </p:pic>
      <p:pic>
        <p:nvPicPr>
          <p:cNvPr id="12" name="Google Shape;165;p26"/>
          <p:cNvPicPr preferRelativeResize="0"/>
          <p:nvPr/>
        </p:nvPicPr>
        <p:blipFill rotWithShape="1">
          <a:blip r:embed="rId9">
            <a:alphaModFix/>
          </a:blip>
          <a:srcRect/>
          <a:stretch/>
        </p:blipFill>
        <p:spPr>
          <a:xfrm>
            <a:off x="615142" y="2278034"/>
            <a:ext cx="1247775" cy="476250"/>
          </a:xfrm>
          <a:prstGeom prst="rect">
            <a:avLst/>
          </a:prstGeom>
          <a:noFill/>
          <a:ln>
            <a:noFill/>
          </a:ln>
        </p:spPr>
      </p:pic>
      <p:pic>
        <p:nvPicPr>
          <p:cNvPr id="13" name="Google Shape;166;p26" descr="Image result for Institute for Sustainable Food sheffield"/>
          <p:cNvPicPr preferRelativeResize="0"/>
          <p:nvPr/>
        </p:nvPicPr>
        <p:blipFill rotWithShape="1">
          <a:blip r:embed="rId10">
            <a:alphaModFix/>
          </a:blip>
          <a:srcRect/>
          <a:stretch/>
        </p:blipFill>
        <p:spPr>
          <a:xfrm>
            <a:off x="3811918" y="2904217"/>
            <a:ext cx="1935864" cy="752836"/>
          </a:xfrm>
          <a:prstGeom prst="rect">
            <a:avLst/>
          </a:prstGeom>
          <a:noFill/>
          <a:ln>
            <a:noFill/>
          </a:ln>
        </p:spPr>
      </p:pic>
      <p:sp>
        <p:nvSpPr>
          <p:cNvPr id="14" name="Google Shape;167;p26"/>
          <p:cNvSpPr/>
          <p:nvPr/>
        </p:nvSpPr>
        <p:spPr>
          <a:xfrm>
            <a:off x="1230806" y="6205005"/>
            <a:ext cx="9948041" cy="748923"/>
          </a:xfrm>
          <a:prstGeom prst="rect">
            <a:avLst/>
          </a:prstGeom>
          <a:noFill/>
          <a:ln>
            <a:noFill/>
          </a:ln>
        </p:spPr>
        <p:txBody>
          <a:bodyPr spcFirstLastPara="1" wrap="square" lIns="91425" tIns="45700" rIns="91425" bIns="45700" anchor="t" anchorCtr="0">
            <a:noAutofit/>
          </a:bodyPr>
          <a:lstStyle/>
          <a:p>
            <a:pPr marL="171446" marR="0" lvl="0" indent="-171446" algn="ctr" rtl="0">
              <a:lnSpc>
                <a:spcPct val="90000"/>
              </a:lnSpc>
              <a:spcBef>
                <a:spcPts val="0"/>
              </a:spcBef>
              <a:spcAft>
                <a:spcPts val="0"/>
              </a:spcAft>
              <a:buClr>
                <a:schemeClr val="dk1"/>
              </a:buClr>
              <a:buSzPts val="2000"/>
              <a:buFont typeface="Calibri"/>
              <a:buNone/>
            </a:pPr>
            <a:r>
              <a:rPr lang="en-GB" sz="2000" b="0" i="0" u="none" strike="noStrike" cap="none" dirty="0">
                <a:solidFill>
                  <a:srgbClr val="000000"/>
                </a:solidFill>
                <a:latin typeface="Arial" panose="020B0604020202020204" pitchFamily="34" charset="0"/>
                <a:ea typeface="Calibri"/>
                <a:cs typeface="Arial" panose="020B0604020202020204" pitchFamily="34" charset="0"/>
                <a:sym typeface="Calibri"/>
              </a:rPr>
              <a:t>Previously: Food waste politics/history, social sciences approaches</a:t>
            </a:r>
            <a:endParaRPr dirty="0">
              <a:latin typeface="Arial" panose="020B0604020202020204" pitchFamily="34" charset="0"/>
              <a:cs typeface="Arial" panose="020B0604020202020204" pitchFamily="34" charset="0"/>
            </a:endParaRPr>
          </a:p>
        </p:txBody>
      </p:sp>
      <p:pic>
        <p:nvPicPr>
          <p:cNvPr id="15" name="Google Shape;168;p26"/>
          <p:cNvPicPr preferRelativeResize="0"/>
          <p:nvPr/>
        </p:nvPicPr>
        <p:blipFill rotWithShape="1">
          <a:blip r:embed="rId11">
            <a:alphaModFix/>
          </a:blip>
          <a:srcRect l="32847" t="15418" r="32834" b="63110"/>
          <a:stretch/>
        </p:blipFill>
        <p:spPr>
          <a:xfrm>
            <a:off x="2070232" y="4526624"/>
            <a:ext cx="4091703" cy="1440000"/>
          </a:xfrm>
          <a:prstGeom prst="rect">
            <a:avLst/>
          </a:prstGeom>
          <a:noFill/>
          <a:ln w="9525" cap="flat" cmpd="sng">
            <a:solidFill>
              <a:schemeClr val="dk1"/>
            </a:solidFill>
            <a:prstDash val="solid"/>
            <a:round/>
            <a:headEnd type="none" w="sm" len="sm"/>
            <a:tailEnd type="none" w="sm" len="sm"/>
          </a:ln>
        </p:spPr>
      </p:pic>
      <p:pic>
        <p:nvPicPr>
          <p:cNvPr id="16" name="Google Shape;169;p26"/>
          <p:cNvPicPr preferRelativeResize="0"/>
          <p:nvPr/>
        </p:nvPicPr>
        <p:blipFill rotWithShape="1">
          <a:blip r:embed="rId12">
            <a:alphaModFix/>
          </a:blip>
          <a:srcRect l="35351" t="12275" r="31213" b="65991"/>
          <a:stretch/>
        </p:blipFill>
        <p:spPr>
          <a:xfrm>
            <a:off x="6277929" y="4530295"/>
            <a:ext cx="3938313" cy="1440000"/>
          </a:xfrm>
          <a:prstGeom prst="rect">
            <a:avLst/>
          </a:prstGeom>
          <a:noFill/>
          <a:ln w="9525" cap="flat" cmpd="sng">
            <a:solidFill>
              <a:schemeClr val="dk1"/>
            </a:solidFill>
            <a:prstDash val="solid"/>
            <a:round/>
            <a:headEnd type="none" w="sm" len="sm"/>
            <a:tailEnd type="none" w="sm" len="sm"/>
          </a:ln>
        </p:spPr>
      </p:pic>
      <p:pic>
        <p:nvPicPr>
          <p:cNvPr id="17" name="Google Shape;170;p26"/>
          <p:cNvPicPr preferRelativeResize="0"/>
          <p:nvPr/>
        </p:nvPicPr>
        <p:blipFill rotWithShape="1">
          <a:blip r:embed="rId13">
            <a:alphaModFix/>
          </a:blip>
          <a:srcRect/>
          <a:stretch/>
        </p:blipFill>
        <p:spPr>
          <a:xfrm>
            <a:off x="3801454" y="2133535"/>
            <a:ext cx="1890696" cy="648000"/>
          </a:xfrm>
          <a:prstGeom prst="rect">
            <a:avLst/>
          </a:prstGeom>
          <a:noFill/>
          <a:ln>
            <a:noFill/>
          </a:ln>
        </p:spPr>
      </p:pic>
      <p:pic>
        <p:nvPicPr>
          <p:cNvPr id="18" name="Google Shape;171;p26" descr="Image result for uk data service"/>
          <p:cNvPicPr preferRelativeResize="0"/>
          <p:nvPr/>
        </p:nvPicPr>
        <p:blipFill rotWithShape="1">
          <a:blip r:embed="rId14">
            <a:alphaModFix/>
          </a:blip>
          <a:srcRect/>
          <a:stretch/>
        </p:blipFill>
        <p:spPr>
          <a:xfrm>
            <a:off x="5889823" y="2967054"/>
            <a:ext cx="2729589" cy="648000"/>
          </a:xfrm>
          <a:prstGeom prst="rect">
            <a:avLst/>
          </a:prstGeom>
          <a:noFill/>
          <a:ln>
            <a:noFill/>
          </a:ln>
        </p:spPr>
      </p:pic>
      <p:pic>
        <p:nvPicPr>
          <p:cNvPr id="1026" name="Picture 2" descr="Ho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4022" y="1892259"/>
            <a:ext cx="2875830" cy="95861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8779242" y="2459863"/>
            <a:ext cx="497761" cy="643344"/>
          </a:xfrm>
          <a:prstGeom prst="rightArrow">
            <a:avLst/>
          </a:prstGeom>
          <a:solidFill>
            <a:srgbClr val="8A5E8F"/>
          </a:solidFill>
          <a:ln>
            <a:solidFill>
              <a:srgbClr val="836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4" descr="https://foodresearch.org.uk/wp-content/uploads/sites/8/2019/08/cover-pic-1-231x30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99802" y="4382111"/>
            <a:ext cx="1558090" cy="2023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31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talk</a:t>
            </a:r>
            <a:endParaRPr lang="en-GB" dirty="0"/>
          </a:p>
        </p:txBody>
      </p:sp>
      <p:sp>
        <p:nvSpPr>
          <p:cNvPr id="3" name="Text Placeholder 2"/>
          <p:cNvSpPr>
            <a:spLocks noGrp="1"/>
          </p:cNvSpPr>
          <p:nvPr>
            <p:ph type="body" idx="1"/>
          </p:nvPr>
        </p:nvSpPr>
        <p:spPr>
          <a:xfrm>
            <a:off x="880096" y="2265363"/>
            <a:ext cx="10515600" cy="2230437"/>
          </a:xfrm>
        </p:spPr>
        <p:txBody>
          <a:bodyPr>
            <a:normAutofit/>
          </a:bodyPr>
          <a:lstStyle/>
          <a:p>
            <a:pPr marL="285750" indent="-285750">
              <a:buFont typeface="Arial" panose="020B0604020202020204" pitchFamily="34" charset="0"/>
              <a:buChar char="•"/>
            </a:pPr>
            <a:r>
              <a:rPr lang="en-GB" dirty="0" smtClean="0"/>
              <a:t>The promise and the reality of local food.</a:t>
            </a:r>
          </a:p>
          <a:p>
            <a:pPr marL="285750" indent="-285750">
              <a:buFont typeface="Arial" panose="020B0604020202020204" pitchFamily="34" charset="0"/>
              <a:buChar char="•"/>
            </a:pPr>
            <a:r>
              <a:rPr lang="en-GB" dirty="0" smtClean="0"/>
              <a:t>How alternative food bridges the gap between many food systems</a:t>
            </a:r>
          </a:p>
          <a:p>
            <a:pPr marL="285750" indent="-285750">
              <a:buFont typeface="Arial" panose="020B0604020202020204" pitchFamily="34" charset="0"/>
              <a:buChar char="•"/>
            </a:pPr>
            <a:r>
              <a:rPr lang="en-GB" dirty="0" smtClean="0"/>
              <a:t>2020 was a transformation point for the complexity of alternative local food systems</a:t>
            </a:r>
          </a:p>
          <a:p>
            <a:pPr marL="285750" indent="-285750">
              <a:buFont typeface="Arial" panose="020B0604020202020204" pitchFamily="34" charset="0"/>
              <a:buChar char="•"/>
            </a:pPr>
            <a:r>
              <a:rPr lang="en-GB" dirty="0" smtClean="0"/>
              <a:t>Specific operations for food security in </a:t>
            </a:r>
            <a:r>
              <a:rPr lang="en-GB" dirty="0"/>
              <a:t>alternative local food </a:t>
            </a:r>
            <a:r>
              <a:rPr lang="en-GB" dirty="0" smtClean="0"/>
              <a:t>systems </a:t>
            </a:r>
          </a:p>
          <a:p>
            <a:pPr marL="742950" lvl="1" indent="-285750">
              <a:buFont typeface="Arial" panose="020B0604020202020204" pitchFamily="34" charset="0"/>
              <a:buChar char="•"/>
            </a:pPr>
            <a:r>
              <a:rPr lang="en-GB" dirty="0" smtClean="0">
                <a:solidFill>
                  <a:schemeClr val="tx1"/>
                </a:solidFill>
              </a:rPr>
              <a:t>Food Hubs</a:t>
            </a:r>
          </a:p>
          <a:p>
            <a:pPr marL="742950" lvl="1" indent="-285750">
              <a:buFont typeface="Arial" panose="020B0604020202020204" pitchFamily="34" charset="0"/>
              <a:buChar char="•"/>
            </a:pPr>
            <a:r>
              <a:rPr lang="en-GB" dirty="0" smtClean="0">
                <a:solidFill>
                  <a:schemeClr val="tx1"/>
                </a:solidFill>
              </a:rPr>
              <a:t>Community Fridges</a:t>
            </a:r>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65595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DI0F2cuXoAAqcb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44" y="1470013"/>
            <a:ext cx="6463682" cy="4571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530" y="216418"/>
            <a:ext cx="10625906" cy="617677"/>
          </a:xfrm>
        </p:spPr>
        <p:txBody>
          <a:bodyPr>
            <a:normAutofit fontScale="90000"/>
          </a:bodyPr>
          <a:lstStyle/>
          <a:p>
            <a:r>
              <a:rPr lang="en-GB" dirty="0" err="1" smtClean="0"/>
              <a:t>Brexit</a:t>
            </a:r>
            <a:r>
              <a:rPr lang="en-GB" dirty="0" smtClean="0"/>
              <a:t>, </a:t>
            </a:r>
            <a:r>
              <a:rPr lang="en-GB" dirty="0" err="1" smtClean="0"/>
              <a:t>Covid</a:t>
            </a:r>
            <a:r>
              <a:rPr lang="en-GB" dirty="0" smtClean="0"/>
              <a:t> </a:t>
            </a:r>
            <a:r>
              <a:rPr lang="en-GB" dirty="0" smtClean="0"/>
              <a:t>and (urban) food security...</a:t>
            </a:r>
            <a:r>
              <a:rPr lang="en-GB" dirty="0"/>
              <a:t/>
            </a:r>
            <a:br>
              <a:rPr lang="en-GB" dirty="0"/>
            </a:br>
            <a:r>
              <a:rPr lang="en-GB" dirty="0" smtClean="0"/>
              <a:t>What is a “</a:t>
            </a:r>
            <a:r>
              <a:rPr lang="en-GB" dirty="0"/>
              <a:t>local” </a:t>
            </a:r>
            <a:r>
              <a:rPr lang="en-GB" dirty="0" smtClean="0"/>
              <a:t>diet?</a:t>
            </a:r>
            <a:r>
              <a:rPr lang="en-GB" dirty="0"/>
              <a:t/>
            </a:r>
            <a:br>
              <a:rPr lang="en-GB" dirty="0"/>
            </a:br>
            <a:endParaRPr lang="en-GB" dirty="0"/>
          </a:p>
        </p:txBody>
      </p:sp>
      <p:sp>
        <p:nvSpPr>
          <p:cNvPr id="9" name="TextBox 8"/>
          <p:cNvSpPr txBox="1"/>
          <p:nvPr/>
        </p:nvSpPr>
        <p:spPr>
          <a:xfrm>
            <a:off x="8668096" y="1047475"/>
            <a:ext cx="2720340" cy="2554545"/>
          </a:xfrm>
          <a:prstGeom prst="rect">
            <a:avLst/>
          </a:prstGeom>
          <a:noFill/>
        </p:spPr>
        <p:txBody>
          <a:bodyPr wrap="square" rtlCol="0">
            <a:spAutoFit/>
          </a:bodyPr>
          <a:lstStyle/>
          <a:p>
            <a:r>
              <a:rPr lang="en-GB" sz="2000" b="1" dirty="0"/>
              <a:t>The UK is currently importing over 50% of its food and feed. </a:t>
            </a:r>
          </a:p>
          <a:p>
            <a:endParaRPr lang="en-GB" sz="2000" b="1" dirty="0"/>
          </a:p>
          <a:p>
            <a:r>
              <a:rPr lang="en-GB" sz="2000" dirty="0"/>
              <a:t>70% and 64% of the associated cropland and GHGE impacts are located abroad. </a:t>
            </a:r>
          </a:p>
        </p:txBody>
      </p:sp>
      <p:sp>
        <p:nvSpPr>
          <p:cNvPr id="3" name="Rectangle 2"/>
          <p:cNvSpPr/>
          <p:nvPr/>
        </p:nvSpPr>
        <p:spPr>
          <a:xfrm>
            <a:off x="7557426" y="3720743"/>
            <a:ext cx="4256292" cy="2492990"/>
          </a:xfrm>
          <a:prstGeom prst="rect">
            <a:avLst/>
          </a:prstGeom>
        </p:spPr>
        <p:txBody>
          <a:bodyPr wrap="square">
            <a:spAutoFit/>
          </a:bodyPr>
          <a:lstStyle/>
          <a:p>
            <a:r>
              <a:rPr lang="en-GB" sz="2400" dirty="0"/>
              <a:t>	Area 	</a:t>
            </a:r>
            <a:r>
              <a:rPr lang="en-GB" sz="2400" dirty="0" smtClean="0"/>
              <a:t>	UK </a:t>
            </a:r>
            <a:r>
              <a:rPr lang="en-GB" sz="2400" dirty="0"/>
              <a:t>supply</a:t>
            </a:r>
          </a:p>
          <a:p>
            <a:r>
              <a:rPr lang="en-GB" sz="2400" dirty="0"/>
              <a:t>Veg:	1390 km</a:t>
            </a:r>
            <a:r>
              <a:rPr lang="en-GB" sz="2400" baseline="30000" dirty="0"/>
              <a:t>2</a:t>
            </a:r>
            <a:r>
              <a:rPr lang="en-GB" sz="2400" dirty="0"/>
              <a:t> </a:t>
            </a:r>
            <a:r>
              <a:rPr lang="en-GB" sz="2400" dirty="0" smtClean="0"/>
              <a:t>	54</a:t>
            </a:r>
            <a:r>
              <a:rPr lang="en-GB" sz="2400" dirty="0"/>
              <a:t>%</a:t>
            </a:r>
          </a:p>
          <a:p>
            <a:r>
              <a:rPr lang="en-GB" sz="2400" dirty="0"/>
              <a:t>Fruit : 	294 </a:t>
            </a:r>
            <a:r>
              <a:rPr lang="en-GB" sz="2400" dirty="0" smtClean="0"/>
              <a:t>km</a:t>
            </a:r>
            <a:r>
              <a:rPr lang="en-GB" sz="2400" baseline="30000" dirty="0" smtClean="0"/>
              <a:t>2	</a:t>
            </a:r>
            <a:r>
              <a:rPr lang="en-GB" sz="2400" dirty="0" smtClean="0"/>
              <a:t>17</a:t>
            </a:r>
            <a:r>
              <a:rPr lang="en-GB" sz="2400" dirty="0"/>
              <a:t>%</a:t>
            </a:r>
          </a:p>
          <a:p>
            <a:endParaRPr lang="en-GB" sz="2400" dirty="0"/>
          </a:p>
          <a:p>
            <a:r>
              <a:rPr lang="en-GB" sz="2000" dirty="0">
                <a:solidFill>
                  <a:schemeClr val="accent6"/>
                </a:solidFill>
              </a:rPr>
              <a:t>UK urban areas cover &gt;21,500 km2 – approx. 50% is </a:t>
            </a:r>
            <a:r>
              <a:rPr lang="en-GB" sz="2000" dirty="0" smtClean="0">
                <a:solidFill>
                  <a:schemeClr val="accent6"/>
                </a:solidFill>
              </a:rPr>
              <a:t>greenspace… could this be used for food?</a:t>
            </a:r>
            <a:endParaRPr lang="en-GB" sz="2000" dirty="0">
              <a:solidFill>
                <a:schemeClr val="accent6"/>
              </a:solidFill>
            </a:endParaRPr>
          </a:p>
        </p:txBody>
      </p:sp>
      <p:sp>
        <p:nvSpPr>
          <p:cNvPr id="4" name="Rectangle 3"/>
          <p:cNvSpPr/>
          <p:nvPr/>
        </p:nvSpPr>
        <p:spPr>
          <a:xfrm>
            <a:off x="2464468" y="6108793"/>
            <a:ext cx="4903074" cy="369332"/>
          </a:xfrm>
          <a:prstGeom prst="rect">
            <a:avLst/>
          </a:prstGeom>
        </p:spPr>
        <p:txBody>
          <a:bodyPr wrap="none">
            <a:spAutoFit/>
          </a:bodyPr>
          <a:lstStyle/>
          <a:p>
            <a:r>
              <a:rPr lang="en-GB" dirty="0" smtClean="0"/>
              <a:t>Supply </a:t>
            </a:r>
            <a:r>
              <a:rPr lang="en-GB" dirty="0"/>
              <a:t>chain complexities</a:t>
            </a:r>
            <a:r>
              <a:rPr lang="en-GB" dirty="0" smtClean="0"/>
              <a:t>? Milling, abattoirs, etc.  </a:t>
            </a:r>
            <a:endParaRPr lang="en-GB" dirty="0"/>
          </a:p>
        </p:txBody>
      </p:sp>
      <p:sp>
        <p:nvSpPr>
          <p:cNvPr id="5" name="Rectangle 4"/>
          <p:cNvSpPr/>
          <p:nvPr/>
        </p:nvSpPr>
        <p:spPr>
          <a:xfrm>
            <a:off x="497118" y="6488668"/>
            <a:ext cx="9937805" cy="369332"/>
          </a:xfrm>
          <a:prstGeom prst="rect">
            <a:avLst/>
          </a:prstGeom>
        </p:spPr>
        <p:txBody>
          <a:bodyPr wrap="square">
            <a:spAutoFit/>
          </a:bodyPr>
          <a:lstStyle/>
          <a:p>
            <a:r>
              <a:rPr lang="en-GB" dirty="0">
                <a:hlinkClick r:id="rId4"/>
              </a:rPr>
              <a:t>https://</a:t>
            </a:r>
            <a:r>
              <a:rPr lang="en-GB" dirty="0" smtClean="0">
                <a:hlinkClick r:id="rId4"/>
              </a:rPr>
              <a:t>data.gov.uk/dataset/be5d88c9-acfb-4052-bf6b-ee9a416cfe60/crop-map-of-england-crome-2020</a:t>
            </a:r>
            <a:r>
              <a:rPr lang="en-GB" dirty="0" smtClean="0"/>
              <a:t> </a:t>
            </a:r>
            <a:endParaRPr lang="en-GB" dirty="0"/>
          </a:p>
        </p:txBody>
      </p:sp>
    </p:spTree>
    <p:extLst>
      <p:ext uri="{BB962C8B-B14F-4D97-AF65-F5344CB8AC3E}">
        <p14:creationId xmlns:p14="http://schemas.microsoft.com/office/powerpoint/2010/main" val="398996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1346829" cy="1325563"/>
          </a:xfrm>
        </p:spPr>
        <p:txBody>
          <a:bodyPr>
            <a:normAutofit/>
          </a:bodyPr>
          <a:lstStyle/>
          <a:p>
            <a:r>
              <a:rPr lang="en-GB" dirty="0"/>
              <a:t>Potential: urban spaces for food</a:t>
            </a:r>
          </a:p>
        </p:txBody>
      </p:sp>
      <p:pic>
        <p:nvPicPr>
          <p:cNvPr id="4" name="Picture 3"/>
          <p:cNvPicPr>
            <a:picLocks noChangeAspect="1"/>
          </p:cNvPicPr>
          <p:nvPr/>
        </p:nvPicPr>
        <p:blipFill>
          <a:blip r:embed="rId2"/>
          <a:stretch>
            <a:fillRect/>
          </a:stretch>
        </p:blipFill>
        <p:spPr>
          <a:xfrm>
            <a:off x="8334375" y="5348008"/>
            <a:ext cx="3672753" cy="1089334"/>
          </a:xfrm>
          <a:prstGeom prst="rect">
            <a:avLst/>
          </a:prstGeom>
        </p:spPr>
      </p:pic>
      <p:sp>
        <p:nvSpPr>
          <p:cNvPr id="5" name="Rectangle 4"/>
          <p:cNvSpPr/>
          <p:nvPr/>
        </p:nvSpPr>
        <p:spPr>
          <a:xfrm>
            <a:off x="8334374" y="6460420"/>
            <a:ext cx="3672753" cy="276999"/>
          </a:xfrm>
          <a:prstGeom prst="rect">
            <a:avLst/>
          </a:prstGeom>
        </p:spPr>
        <p:txBody>
          <a:bodyPr wrap="square">
            <a:spAutoFit/>
          </a:bodyPr>
          <a:lstStyle/>
          <a:p>
            <a:r>
              <a:rPr lang="en-GB" sz="1200" u="sng" dirty="0">
                <a:solidFill>
                  <a:srgbClr val="006EB2"/>
                </a:solidFill>
                <a:latin typeface="-apple-system"/>
                <a:hlinkClick r:id="rId3"/>
              </a:rPr>
              <a:t>https://doi.org/10.1088/1748-9326/ac4730</a:t>
            </a:r>
            <a:endParaRPr lang="en-GB" sz="1200" dirty="0"/>
          </a:p>
        </p:txBody>
      </p:sp>
      <p:pic>
        <p:nvPicPr>
          <p:cNvPr id="1026" name="Picture 2" descr="Figure 1."/>
          <p:cNvPicPr>
            <a:picLocks noChangeAspect="1" noChangeArrowheads="1"/>
          </p:cNvPicPr>
          <p:nvPr/>
        </p:nvPicPr>
        <p:blipFill rotWithShape="1">
          <a:blip r:embed="rId4">
            <a:extLst>
              <a:ext uri="{28A0092B-C50C-407E-A947-70E740481C1C}">
                <a14:useLocalDpi xmlns:a14="http://schemas.microsoft.com/office/drawing/2010/main" val="0"/>
              </a:ext>
            </a:extLst>
          </a:blip>
          <a:srcRect b="48413"/>
          <a:stretch/>
        </p:blipFill>
        <p:spPr bwMode="auto">
          <a:xfrm>
            <a:off x="775285" y="903754"/>
            <a:ext cx="5197687" cy="39732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5677" y="5015512"/>
            <a:ext cx="7413897" cy="1754326"/>
          </a:xfrm>
          <a:prstGeom prst="rect">
            <a:avLst/>
          </a:prstGeom>
        </p:spPr>
        <p:txBody>
          <a:bodyPr wrap="square">
            <a:spAutoFit/>
          </a:bodyPr>
          <a:lstStyle/>
          <a:p>
            <a:r>
              <a:rPr lang="en-US" dirty="0">
                <a:solidFill>
                  <a:srgbClr val="333333"/>
                </a:solidFill>
                <a:latin typeface="-apple-system"/>
              </a:rPr>
              <a:t>Characteristics of green space in GB. </a:t>
            </a:r>
            <a:endParaRPr lang="en-US" dirty="0" smtClean="0">
              <a:solidFill>
                <a:srgbClr val="333333"/>
              </a:solidFill>
              <a:latin typeface="-apple-system"/>
            </a:endParaRPr>
          </a:p>
          <a:p>
            <a:pPr marL="342900" indent="-342900">
              <a:buAutoNum type="alphaLcParenBoth"/>
            </a:pPr>
            <a:r>
              <a:rPr lang="en-US" dirty="0" smtClean="0">
                <a:solidFill>
                  <a:srgbClr val="333333"/>
                </a:solidFill>
                <a:latin typeface="-apple-system"/>
              </a:rPr>
              <a:t>Comparison </a:t>
            </a:r>
            <a:r>
              <a:rPr lang="en-US" dirty="0">
                <a:solidFill>
                  <a:srgbClr val="333333"/>
                </a:solidFill>
                <a:latin typeface="-apple-system"/>
              </a:rPr>
              <a:t>of the green spaces in GB by total area and as a cumulative percentage of the total green space area (in km</a:t>
            </a:r>
            <a:r>
              <a:rPr lang="en-US" baseline="30000" dirty="0">
                <a:solidFill>
                  <a:srgbClr val="333333"/>
                </a:solidFill>
                <a:latin typeface="-apple-system"/>
              </a:rPr>
              <a:t>2</a:t>
            </a:r>
            <a:r>
              <a:rPr lang="en-US" dirty="0">
                <a:solidFill>
                  <a:srgbClr val="333333"/>
                </a:solidFill>
                <a:latin typeface="-apple-system"/>
              </a:rPr>
              <a:t>) across England, Wales and Scotland. </a:t>
            </a:r>
            <a:endParaRPr lang="en-US" dirty="0" smtClean="0">
              <a:solidFill>
                <a:srgbClr val="333333"/>
              </a:solidFill>
              <a:latin typeface="-apple-system"/>
            </a:endParaRPr>
          </a:p>
          <a:p>
            <a:pPr marL="342900" indent="-342900">
              <a:buAutoNum type="alphaLcParenBoth"/>
            </a:pPr>
            <a:r>
              <a:rPr lang="en-US" dirty="0" smtClean="0">
                <a:solidFill>
                  <a:srgbClr val="333333"/>
                </a:solidFill>
                <a:latin typeface="-apple-system"/>
              </a:rPr>
              <a:t>Total </a:t>
            </a:r>
            <a:r>
              <a:rPr lang="en-US" dirty="0">
                <a:solidFill>
                  <a:srgbClr val="333333"/>
                </a:solidFill>
                <a:latin typeface="-apple-system"/>
              </a:rPr>
              <a:t>number of land parcels in each category and their mean area (in m</a:t>
            </a:r>
            <a:r>
              <a:rPr lang="en-US" baseline="30000" dirty="0">
                <a:solidFill>
                  <a:srgbClr val="333333"/>
                </a:solidFill>
                <a:latin typeface="-apple-system"/>
              </a:rPr>
              <a:t>2</a:t>
            </a:r>
            <a:r>
              <a:rPr lang="en-US" dirty="0">
                <a:solidFill>
                  <a:srgbClr val="333333"/>
                </a:solidFill>
                <a:latin typeface="-apple-system"/>
              </a:rPr>
              <a:t>).</a:t>
            </a:r>
            <a:endParaRPr lang="en-GB" dirty="0"/>
          </a:p>
        </p:txBody>
      </p:sp>
      <p:pic>
        <p:nvPicPr>
          <p:cNvPr id="1028" name="Picture 4" descr="Fig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71447" y="-6790016"/>
            <a:ext cx="5476875" cy="56864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693638" y="-45273"/>
            <a:ext cx="6096000" cy="2862322"/>
          </a:xfrm>
          <a:prstGeom prst="rect">
            <a:avLst/>
          </a:prstGeom>
        </p:spPr>
        <p:txBody>
          <a:bodyPr>
            <a:spAutoFit/>
          </a:bodyPr>
          <a:lstStyle/>
          <a:p>
            <a:pPr fontAlgn="base"/>
            <a:r>
              <a:rPr lang="en-US" b="1" dirty="0">
                <a:solidFill>
                  <a:srgbClr val="333333"/>
                </a:solidFill>
                <a:latin typeface="inherit"/>
              </a:rPr>
              <a:t>Figure 2.</a:t>
            </a:r>
            <a:r>
              <a:rPr lang="en-US" dirty="0">
                <a:solidFill>
                  <a:srgbClr val="333333"/>
                </a:solidFill>
                <a:latin typeface="-apple-system"/>
              </a:rPr>
              <a:t> Estimated national production potential of FF&amp;V expressed as MT per year (MT yr</a:t>
            </a:r>
            <a:r>
              <a:rPr lang="en-US" baseline="30000" dirty="0">
                <a:solidFill>
                  <a:srgbClr val="333333"/>
                </a:solidFill>
                <a:latin typeface="inherit"/>
              </a:rPr>
              <a:t>−1</a:t>
            </a:r>
            <a:r>
              <a:rPr lang="en-US" dirty="0">
                <a:solidFill>
                  <a:srgbClr val="333333"/>
                </a:solidFill>
                <a:latin typeface="-apple-system"/>
              </a:rPr>
              <a:t>) for GB green spaces compared with domestic production and imports. Section </a:t>
            </a:r>
            <a:r>
              <a:rPr lang="en-US" u="sng" dirty="0">
                <a:solidFill>
                  <a:srgbClr val="006EB2"/>
                </a:solidFill>
                <a:latin typeface="-apple-system"/>
                <a:hlinkClick r:id="rId6"/>
              </a:rPr>
              <a:t>2.3</a:t>
            </a:r>
            <a:r>
              <a:rPr lang="en-US" dirty="0">
                <a:solidFill>
                  <a:srgbClr val="333333"/>
                </a:solidFill>
                <a:latin typeface="-apple-system"/>
              </a:rPr>
              <a:t> further described that estimates were based on three options. (a) Total production per land allocation: equal-split option. (b) Breakdown by crop category: domestic-</a:t>
            </a:r>
            <a:r>
              <a:rPr lang="en-US" dirty="0" err="1">
                <a:solidFill>
                  <a:srgbClr val="333333"/>
                </a:solidFill>
                <a:latin typeface="-apple-system"/>
              </a:rPr>
              <a:t>poduction</a:t>
            </a:r>
            <a:r>
              <a:rPr lang="en-US" dirty="0">
                <a:solidFill>
                  <a:srgbClr val="333333"/>
                </a:solidFill>
                <a:latin typeface="-apple-system"/>
              </a:rPr>
              <a:t> option. (c) Breakdown by economic value: price-option.</a:t>
            </a:r>
          </a:p>
          <a:p>
            <a:r>
              <a:rPr lang="en-US" dirty="0"/>
              <a:t/>
            </a:r>
            <a:br>
              <a:rPr lang="en-US" dirty="0"/>
            </a:br>
            <a:endParaRPr lang="en-GB" dirty="0"/>
          </a:p>
        </p:txBody>
      </p:sp>
      <p:pic>
        <p:nvPicPr>
          <p:cNvPr id="1030" name="Picture 6" descr="Fig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5514" y="-2019966"/>
            <a:ext cx="4762500" cy="77724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200900" y="6368087"/>
            <a:ext cx="6096000" cy="1477328"/>
          </a:xfrm>
          <a:prstGeom prst="rect">
            <a:avLst/>
          </a:prstGeom>
        </p:spPr>
        <p:txBody>
          <a:bodyPr>
            <a:spAutoFit/>
          </a:bodyPr>
          <a:lstStyle/>
          <a:p>
            <a:pPr fontAlgn="base"/>
            <a:r>
              <a:rPr lang="en-US" b="1" dirty="0">
                <a:solidFill>
                  <a:srgbClr val="333333"/>
                </a:solidFill>
                <a:latin typeface="inherit"/>
              </a:rPr>
              <a:t>Figure 3.</a:t>
            </a:r>
            <a:r>
              <a:rPr lang="en-US" dirty="0">
                <a:solidFill>
                  <a:srgbClr val="333333"/>
                </a:solidFill>
                <a:latin typeface="-apple-system"/>
              </a:rPr>
              <a:t> The location of 26 GB towns and cities </a:t>
            </a:r>
            <a:r>
              <a:rPr lang="en-US" dirty="0" err="1">
                <a:solidFill>
                  <a:srgbClr val="333333"/>
                </a:solidFill>
                <a:latin typeface="-apple-system"/>
              </a:rPr>
              <a:t>analysed</a:t>
            </a:r>
            <a:r>
              <a:rPr lang="en-US" dirty="0">
                <a:solidFill>
                  <a:srgbClr val="333333"/>
                </a:solidFill>
                <a:latin typeface="-apple-system"/>
              </a:rPr>
              <a:t> for their urban FF&amp;V production expressed as kg per year (kg yr</a:t>
            </a:r>
            <a:r>
              <a:rPr lang="en-US" baseline="30000" dirty="0">
                <a:solidFill>
                  <a:srgbClr val="333333"/>
                </a:solidFill>
                <a:latin typeface="inherit"/>
              </a:rPr>
              <a:t>−1</a:t>
            </a:r>
            <a:r>
              <a:rPr lang="en-US" dirty="0">
                <a:solidFill>
                  <a:srgbClr val="333333"/>
                </a:solidFill>
                <a:latin typeface="-apple-system"/>
              </a:rPr>
              <a:t>) in relation to town and city size.</a:t>
            </a:r>
          </a:p>
          <a:p>
            <a:r>
              <a:rPr lang="en-US" dirty="0"/>
              <a:t/>
            </a:r>
            <a:br>
              <a:rPr lang="en-US" dirty="0"/>
            </a:br>
            <a:endParaRPr lang="en-GB" dirty="0"/>
          </a:p>
        </p:txBody>
      </p:sp>
      <p:pic>
        <p:nvPicPr>
          <p:cNvPr id="12" name="Picture 2" descr="Figure 1."/>
          <p:cNvPicPr>
            <a:picLocks noChangeAspect="1" noChangeArrowheads="1"/>
          </p:cNvPicPr>
          <p:nvPr/>
        </p:nvPicPr>
        <p:blipFill rotWithShape="1">
          <a:blip r:embed="rId4">
            <a:extLst>
              <a:ext uri="{28A0092B-C50C-407E-A947-70E740481C1C}">
                <a14:useLocalDpi xmlns:a14="http://schemas.microsoft.com/office/drawing/2010/main" val="0"/>
              </a:ext>
            </a:extLst>
          </a:blip>
          <a:srcRect t="50463"/>
          <a:stretch/>
        </p:blipFill>
        <p:spPr bwMode="auto">
          <a:xfrm>
            <a:off x="5972972" y="903754"/>
            <a:ext cx="5752303" cy="422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67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1346829" cy="1325563"/>
          </a:xfrm>
        </p:spPr>
        <p:txBody>
          <a:bodyPr>
            <a:normAutofit/>
          </a:bodyPr>
          <a:lstStyle/>
          <a:p>
            <a:r>
              <a:rPr lang="en-GB" dirty="0" smtClean="0"/>
              <a:t>Potential: urban spaces for food</a:t>
            </a:r>
            <a:endParaRPr lang="en-GB" dirty="0"/>
          </a:p>
        </p:txBody>
      </p:sp>
      <p:sp>
        <p:nvSpPr>
          <p:cNvPr id="3" name="Text Placeholder 2"/>
          <p:cNvSpPr>
            <a:spLocks noGrp="1"/>
          </p:cNvSpPr>
          <p:nvPr>
            <p:ph type="body" idx="1"/>
          </p:nvPr>
        </p:nvSpPr>
        <p:spPr>
          <a:xfrm>
            <a:off x="1151587" y="6437342"/>
            <a:ext cx="5793100" cy="1154112"/>
          </a:xfrm>
        </p:spPr>
        <p:txBody>
          <a:bodyPr/>
          <a:lstStyle/>
          <a:p>
            <a:r>
              <a:rPr lang="en-US" sz="1200" dirty="0">
                <a:solidFill>
                  <a:srgbClr val="333333"/>
                </a:solidFill>
                <a:latin typeface="-apple-system"/>
              </a:rPr>
              <a:t>Estimated national production potential of FF&amp;V expressed as MT per year (MT yr</a:t>
            </a:r>
            <a:r>
              <a:rPr lang="en-US" sz="1200" baseline="30000" dirty="0">
                <a:solidFill>
                  <a:srgbClr val="333333"/>
                </a:solidFill>
                <a:latin typeface="inherit"/>
              </a:rPr>
              <a:t>−1</a:t>
            </a:r>
            <a:r>
              <a:rPr lang="en-US" sz="1200" dirty="0">
                <a:solidFill>
                  <a:srgbClr val="333333"/>
                </a:solidFill>
                <a:latin typeface="-apple-system"/>
              </a:rPr>
              <a:t>) for GB green spaces compared with domestic production and imports. </a:t>
            </a:r>
            <a:endParaRPr lang="en-US" sz="1200" dirty="0" smtClean="0">
              <a:solidFill>
                <a:srgbClr val="333333"/>
              </a:solidFill>
              <a:latin typeface="-apple-system"/>
            </a:endParaRPr>
          </a:p>
          <a:p>
            <a:endParaRPr lang="en-GB" dirty="0"/>
          </a:p>
        </p:txBody>
      </p:sp>
      <p:pic>
        <p:nvPicPr>
          <p:cNvPr id="4" name="Picture 3"/>
          <p:cNvPicPr>
            <a:picLocks noChangeAspect="1"/>
          </p:cNvPicPr>
          <p:nvPr/>
        </p:nvPicPr>
        <p:blipFill>
          <a:blip r:embed="rId2"/>
          <a:stretch>
            <a:fillRect/>
          </a:stretch>
        </p:blipFill>
        <p:spPr>
          <a:xfrm>
            <a:off x="8334375" y="5348008"/>
            <a:ext cx="3672753" cy="1089334"/>
          </a:xfrm>
          <a:prstGeom prst="rect">
            <a:avLst/>
          </a:prstGeom>
        </p:spPr>
      </p:pic>
      <p:sp>
        <p:nvSpPr>
          <p:cNvPr id="5" name="Rectangle 4"/>
          <p:cNvSpPr/>
          <p:nvPr/>
        </p:nvSpPr>
        <p:spPr>
          <a:xfrm>
            <a:off x="8334374" y="6460420"/>
            <a:ext cx="3672753" cy="276999"/>
          </a:xfrm>
          <a:prstGeom prst="rect">
            <a:avLst/>
          </a:prstGeom>
        </p:spPr>
        <p:txBody>
          <a:bodyPr wrap="square">
            <a:spAutoFit/>
          </a:bodyPr>
          <a:lstStyle/>
          <a:p>
            <a:r>
              <a:rPr lang="en-GB" sz="1200" u="sng" dirty="0">
                <a:solidFill>
                  <a:srgbClr val="006EB2"/>
                </a:solidFill>
                <a:latin typeface="-apple-system"/>
                <a:hlinkClick r:id="rId3"/>
              </a:rPr>
              <a:t>https://doi.org/10.1088/1748-9326/ac4730</a:t>
            </a:r>
            <a:endParaRPr lang="en-GB" sz="1200" dirty="0"/>
          </a:p>
        </p:txBody>
      </p:sp>
      <p:pic>
        <p:nvPicPr>
          <p:cNvPr id="1028" name="Picture 4" descr="Fig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1" y="750917"/>
            <a:ext cx="5476875" cy="56864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693638" y="-45273"/>
            <a:ext cx="6096000" cy="646331"/>
          </a:xfrm>
          <a:prstGeom prst="rect">
            <a:avLst/>
          </a:prstGeom>
        </p:spPr>
        <p:txBody>
          <a:bodyPr>
            <a:spAutoFit/>
          </a:bodyPr>
          <a:lstStyle/>
          <a:p>
            <a:pPr fontAlgn="base"/>
            <a:r>
              <a:rPr lang="en-US" b="1" dirty="0">
                <a:solidFill>
                  <a:srgbClr val="333333"/>
                </a:solidFill>
                <a:latin typeface="inherit"/>
              </a:rPr>
              <a:t>Figure 2.</a:t>
            </a:r>
            <a:r>
              <a:rPr lang="en-US" dirty="0">
                <a:solidFill>
                  <a:srgbClr val="333333"/>
                </a:solidFill>
                <a:latin typeface="-apple-system"/>
              </a:rPr>
              <a:t> </a:t>
            </a:r>
            <a:r>
              <a:rPr lang="en-US" dirty="0"/>
              <a:t/>
            </a:r>
            <a:br>
              <a:rPr lang="en-US" dirty="0"/>
            </a:br>
            <a:endParaRPr lang="en-GB" dirty="0"/>
          </a:p>
        </p:txBody>
      </p:sp>
      <p:sp>
        <p:nvSpPr>
          <p:cNvPr id="8" name="Rectangle 7"/>
          <p:cNvSpPr/>
          <p:nvPr/>
        </p:nvSpPr>
        <p:spPr>
          <a:xfrm>
            <a:off x="-7200900" y="6368087"/>
            <a:ext cx="6096000" cy="1477328"/>
          </a:xfrm>
          <a:prstGeom prst="rect">
            <a:avLst/>
          </a:prstGeom>
        </p:spPr>
        <p:txBody>
          <a:bodyPr>
            <a:spAutoFit/>
          </a:bodyPr>
          <a:lstStyle/>
          <a:p>
            <a:pPr fontAlgn="base"/>
            <a:r>
              <a:rPr lang="en-US" b="1" dirty="0">
                <a:solidFill>
                  <a:srgbClr val="333333"/>
                </a:solidFill>
                <a:latin typeface="inherit"/>
              </a:rPr>
              <a:t>Figure 3.</a:t>
            </a:r>
            <a:r>
              <a:rPr lang="en-US" dirty="0">
                <a:solidFill>
                  <a:srgbClr val="333333"/>
                </a:solidFill>
                <a:latin typeface="-apple-system"/>
              </a:rPr>
              <a:t> The location of 26 GB towns and cities </a:t>
            </a:r>
            <a:r>
              <a:rPr lang="en-US" dirty="0" err="1">
                <a:solidFill>
                  <a:srgbClr val="333333"/>
                </a:solidFill>
                <a:latin typeface="-apple-system"/>
              </a:rPr>
              <a:t>analysed</a:t>
            </a:r>
            <a:r>
              <a:rPr lang="en-US" dirty="0">
                <a:solidFill>
                  <a:srgbClr val="333333"/>
                </a:solidFill>
                <a:latin typeface="-apple-system"/>
              </a:rPr>
              <a:t> for their urban FF&amp;V production expressed as kg per year (kg yr</a:t>
            </a:r>
            <a:r>
              <a:rPr lang="en-US" baseline="30000" dirty="0">
                <a:solidFill>
                  <a:srgbClr val="333333"/>
                </a:solidFill>
                <a:latin typeface="inherit"/>
              </a:rPr>
              <a:t>−1</a:t>
            </a:r>
            <a:r>
              <a:rPr lang="en-US" dirty="0">
                <a:solidFill>
                  <a:srgbClr val="333333"/>
                </a:solidFill>
                <a:latin typeface="-apple-system"/>
              </a:rPr>
              <a:t>) in relation to town and city size.</a:t>
            </a:r>
          </a:p>
          <a:p>
            <a:r>
              <a:rPr lang="en-US" dirty="0"/>
              <a:t/>
            </a:r>
            <a:br>
              <a:rPr lang="en-US" dirty="0"/>
            </a:br>
            <a:endParaRPr lang="en-GB" dirty="0"/>
          </a:p>
        </p:txBody>
      </p:sp>
      <p:pic>
        <p:nvPicPr>
          <p:cNvPr id="12" name="Picture 6" descr="Fig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0352"/>
          <a:stretch/>
        </p:blipFill>
        <p:spPr bwMode="auto">
          <a:xfrm>
            <a:off x="7681722" y="841902"/>
            <a:ext cx="2959017" cy="38463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944687" y="4733897"/>
            <a:ext cx="5352398" cy="461665"/>
          </a:xfrm>
          <a:prstGeom prst="rect">
            <a:avLst/>
          </a:prstGeom>
        </p:spPr>
        <p:txBody>
          <a:bodyPr wrap="square">
            <a:spAutoFit/>
          </a:bodyPr>
          <a:lstStyle/>
          <a:p>
            <a:pPr fontAlgn="base"/>
            <a:r>
              <a:rPr lang="en-US" sz="1200" dirty="0" smtClean="0">
                <a:solidFill>
                  <a:srgbClr val="333333"/>
                </a:solidFill>
                <a:latin typeface="-apple-system"/>
              </a:rPr>
              <a:t>Potential urban </a:t>
            </a:r>
            <a:r>
              <a:rPr lang="en-US" sz="1200" dirty="0">
                <a:solidFill>
                  <a:srgbClr val="333333"/>
                </a:solidFill>
                <a:latin typeface="-apple-system"/>
              </a:rPr>
              <a:t>FF&amp;V production expressed as kg per year (kg yr</a:t>
            </a:r>
            <a:r>
              <a:rPr lang="en-US" sz="1200" baseline="30000" dirty="0">
                <a:solidFill>
                  <a:srgbClr val="333333"/>
                </a:solidFill>
                <a:latin typeface="inherit"/>
              </a:rPr>
              <a:t>−1</a:t>
            </a:r>
            <a:r>
              <a:rPr lang="en-US" sz="1200" dirty="0">
                <a:solidFill>
                  <a:srgbClr val="333333"/>
                </a:solidFill>
                <a:latin typeface="-apple-system"/>
              </a:rPr>
              <a:t>) in relation to town and city size.</a:t>
            </a:r>
            <a:endParaRPr lang="en-US" sz="1200" dirty="0">
              <a:solidFill>
                <a:srgbClr val="333333"/>
              </a:solidFill>
              <a:latin typeface="-apple-system"/>
            </a:endParaRPr>
          </a:p>
        </p:txBody>
      </p:sp>
    </p:spTree>
    <p:extLst>
      <p:ext uri="{BB962C8B-B14F-4D97-AF65-F5344CB8AC3E}">
        <p14:creationId xmlns:p14="http://schemas.microsoft.com/office/powerpoint/2010/main" val="2383443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2" y="60325"/>
            <a:ext cx="7997204" cy="1325563"/>
          </a:xfrm>
        </p:spPr>
        <p:txBody>
          <a:bodyPr>
            <a:normAutofit/>
          </a:bodyPr>
          <a:lstStyle/>
          <a:p>
            <a:r>
              <a:rPr lang="en-GB" sz="3600" dirty="0"/>
              <a:t>Currently no City in the UK can be self sufficient…</a:t>
            </a:r>
          </a:p>
        </p:txBody>
      </p:sp>
      <p:sp>
        <p:nvSpPr>
          <p:cNvPr id="3" name="Text Placeholder 2"/>
          <p:cNvSpPr>
            <a:spLocks noGrp="1"/>
          </p:cNvSpPr>
          <p:nvPr>
            <p:ph type="body" idx="1"/>
          </p:nvPr>
        </p:nvSpPr>
        <p:spPr>
          <a:xfrm>
            <a:off x="527670" y="1446213"/>
            <a:ext cx="11492879" cy="3665652"/>
          </a:xfrm>
        </p:spPr>
        <p:txBody>
          <a:bodyPr/>
          <a:lstStyle/>
          <a:p>
            <a:r>
              <a:rPr lang="en-GB" dirty="0"/>
              <a:t>	</a:t>
            </a:r>
            <a:r>
              <a:rPr lang="en-GB" dirty="0" smtClean="0"/>
              <a:t>But understanding </a:t>
            </a:r>
            <a:r>
              <a:rPr lang="en-GB" dirty="0" smtClean="0"/>
              <a:t>“local” alternative food systems can </a:t>
            </a:r>
            <a:r>
              <a:rPr lang="en-GB" dirty="0" smtClean="0"/>
              <a:t>make a </a:t>
            </a:r>
            <a:r>
              <a:rPr lang="en-GB" dirty="0" smtClean="0"/>
              <a:t>difference </a:t>
            </a:r>
            <a:r>
              <a:rPr lang="en-GB" dirty="0" smtClean="0"/>
              <a:t>to HOW we feed ourselves</a:t>
            </a:r>
            <a:r>
              <a:rPr lang="en-GB" dirty="0" smtClean="0"/>
              <a:t>.</a:t>
            </a:r>
          </a:p>
          <a:p>
            <a:endParaRPr lang="en-GB" dirty="0" smtClean="0"/>
          </a:p>
          <a:p>
            <a:r>
              <a:rPr lang="en-GB" dirty="0" smtClean="0"/>
              <a:t>		</a:t>
            </a:r>
            <a:r>
              <a:rPr lang="en-GB" b="1" dirty="0" smtClean="0"/>
              <a:t>Production environment </a:t>
            </a:r>
            <a:r>
              <a:rPr lang="en-GB" dirty="0" smtClean="0"/>
              <a:t>				</a:t>
            </a:r>
            <a:r>
              <a:rPr lang="en-GB" b="1" dirty="0" smtClean="0"/>
              <a:t>Consumption environment</a:t>
            </a:r>
            <a:endParaRPr lang="en-GB" b="1" dirty="0"/>
          </a:p>
        </p:txBody>
      </p:sp>
      <p:pic>
        <p:nvPicPr>
          <p:cNvPr id="2050" name="Picture 2" descr="Fig. 2"/>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765950" y="2875729"/>
            <a:ext cx="5073625" cy="36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 5"/>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52907" y="2850128"/>
            <a:ext cx="5101657" cy="3600000"/>
          </a:xfrm>
          <a:prstGeom prst="rect">
            <a:avLst/>
          </a:prstGeom>
          <a:noFill/>
          <a:extLst>
            <a:ext uri="{909E8E84-426E-40DD-AFC4-6F175D3DCCD1}">
              <a14:hiddenFill xmlns:a14="http://schemas.microsoft.com/office/drawing/2010/main">
                <a:solidFill>
                  <a:srgbClr val="FFFFFF"/>
                </a:solidFill>
              </a14:hiddenFill>
            </a:ext>
          </a:extLst>
        </p:spPr>
      </p:pic>
      <p:sp>
        <p:nvSpPr>
          <p:cNvPr id="5" name="Left-Right Arrow 4"/>
          <p:cNvSpPr/>
          <p:nvPr/>
        </p:nvSpPr>
        <p:spPr>
          <a:xfrm>
            <a:off x="5562600" y="2336515"/>
            <a:ext cx="1885950" cy="2935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140116" y="6507958"/>
            <a:ext cx="1975541" cy="369332"/>
          </a:xfrm>
          <a:prstGeom prst="rect">
            <a:avLst/>
          </a:prstGeom>
        </p:spPr>
        <p:txBody>
          <a:bodyPr wrap="none">
            <a:spAutoFit/>
          </a:bodyPr>
          <a:lstStyle/>
          <a:p>
            <a:r>
              <a:rPr lang="en-GB" dirty="0"/>
              <a:t>Leeds – </a:t>
            </a:r>
            <a:r>
              <a:rPr lang="en-GB" dirty="0" smtClean="0"/>
              <a:t>case </a:t>
            </a:r>
            <a:r>
              <a:rPr lang="en-GB" dirty="0"/>
              <a:t>study</a:t>
            </a:r>
          </a:p>
        </p:txBody>
      </p:sp>
      <p:pic>
        <p:nvPicPr>
          <p:cNvPr id="4" name="Picture 3"/>
          <p:cNvPicPr>
            <a:picLocks noChangeAspect="1"/>
          </p:cNvPicPr>
          <p:nvPr/>
        </p:nvPicPr>
        <p:blipFill>
          <a:blip r:embed="rId4"/>
          <a:stretch>
            <a:fillRect/>
          </a:stretch>
        </p:blipFill>
        <p:spPr>
          <a:xfrm>
            <a:off x="8839200" y="107950"/>
            <a:ext cx="3086099" cy="1140515"/>
          </a:xfrm>
          <a:prstGeom prst="rect">
            <a:avLst/>
          </a:prstGeom>
        </p:spPr>
      </p:pic>
    </p:spTree>
    <p:extLst>
      <p:ext uri="{BB962C8B-B14F-4D97-AF65-F5344CB8AC3E}">
        <p14:creationId xmlns:p14="http://schemas.microsoft.com/office/powerpoint/2010/main" val="2288166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671" y="60325"/>
            <a:ext cx="11244759" cy="1325563"/>
          </a:xfrm>
        </p:spPr>
        <p:txBody>
          <a:bodyPr>
            <a:noAutofit/>
          </a:bodyPr>
          <a:lstStyle/>
          <a:p>
            <a:r>
              <a:rPr lang="en-GB" sz="3200" dirty="0"/>
              <a:t>How (and </a:t>
            </a:r>
            <a:r>
              <a:rPr lang="en-GB" sz="3200" dirty="0" smtClean="0"/>
              <a:t>where</a:t>
            </a:r>
            <a:r>
              <a:rPr lang="en-GB" sz="3200" dirty="0"/>
              <a:t>) we purchase food </a:t>
            </a:r>
            <a:r>
              <a:rPr lang="en-GB" sz="3200" dirty="0" smtClean="0"/>
              <a:t>is always changing.</a:t>
            </a:r>
            <a:br>
              <a:rPr lang="en-GB" sz="3200" dirty="0" smtClean="0"/>
            </a:br>
            <a:r>
              <a:rPr lang="en-GB" sz="3200" dirty="0" smtClean="0"/>
              <a:t>Alt. food is part of the system.</a:t>
            </a:r>
            <a:endParaRPr lang="en-GB" sz="3200" dirty="0"/>
          </a:p>
        </p:txBody>
      </p:sp>
      <p:sp>
        <p:nvSpPr>
          <p:cNvPr id="4" name="Title 1"/>
          <p:cNvSpPr txBox="1">
            <a:spLocks/>
          </p:cNvSpPr>
          <p:nvPr/>
        </p:nvSpPr>
        <p:spPr>
          <a:xfrm>
            <a:off x="301519" y="1188023"/>
            <a:ext cx="8295830" cy="617677"/>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10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GB" dirty="0"/>
          </a:p>
        </p:txBody>
      </p:sp>
      <p:sp>
        <p:nvSpPr>
          <p:cNvPr id="5" name="Rectangle 4"/>
          <p:cNvSpPr/>
          <p:nvPr/>
        </p:nvSpPr>
        <p:spPr>
          <a:xfrm>
            <a:off x="457200" y="5619232"/>
            <a:ext cx="6450676" cy="769441"/>
          </a:xfrm>
          <a:prstGeom prst="rect">
            <a:avLst/>
          </a:prstGeom>
        </p:spPr>
        <p:txBody>
          <a:bodyPr wrap="square">
            <a:spAutoFit/>
          </a:bodyPr>
          <a:lstStyle/>
          <a:p>
            <a:r>
              <a:rPr lang="en-GB" sz="1100" dirty="0"/>
              <a:t>UK % market share of supermarkets – Groceries </a:t>
            </a:r>
            <a:r>
              <a:rPr lang="en-GB" sz="1100" dirty="0" smtClean="0"/>
              <a:t>market (yearly </a:t>
            </a:r>
            <a:r>
              <a:rPr lang="en-GB" sz="1100" dirty="0"/>
              <a:t>average </a:t>
            </a:r>
            <a:r>
              <a:rPr lang="en-GB" sz="1100" dirty="0" smtClean="0"/>
              <a:t>values). </a:t>
            </a:r>
          </a:p>
          <a:p>
            <a:r>
              <a:rPr lang="en-GB" sz="1100" i="1" dirty="0" smtClean="0"/>
              <a:t>Sources</a:t>
            </a:r>
            <a:r>
              <a:rPr lang="en-GB" sz="1100" i="1" dirty="0"/>
              <a:t>, Kantar, IGD </a:t>
            </a:r>
            <a:r>
              <a:rPr lang="en-GB" sz="1100" i="1" dirty="0">
                <a:hlinkClick r:id="rId2"/>
              </a:rPr>
              <a:t>http://</a:t>
            </a:r>
            <a:r>
              <a:rPr lang="en-GB" sz="1100" i="1" dirty="0" smtClean="0">
                <a:hlinkClick r:id="rId2"/>
              </a:rPr>
              <a:t>www.fooddeserts.org/images/supshare.htm</a:t>
            </a:r>
            <a:r>
              <a:rPr lang="en-GB" sz="1100" i="1" dirty="0"/>
              <a:t>, </a:t>
            </a:r>
            <a:r>
              <a:rPr lang="en-GB" sz="1100" i="1" dirty="0">
                <a:hlinkClick r:id="rId3"/>
              </a:rPr>
              <a:t>http://</a:t>
            </a:r>
            <a:r>
              <a:rPr lang="en-GB" sz="1100" i="1" dirty="0" smtClean="0">
                <a:hlinkClick r:id="rId3"/>
              </a:rPr>
              <a:t>www.telegraph.co.uk/finance/newsbysector/retailandconsumer/11057120/The-rise-and-fall-of-British-supermarkets.html</a:t>
            </a:r>
            <a:r>
              <a:rPr lang="en-GB" sz="1100" i="1" dirty="0" smtClean="0"/>
              <a:t> </a:t>
            </a:r>
            <a:endParaRPr lang="en-GB" sz="1100" i="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71" y="1520913"/>
            <a:ext cx="5766954" cy="3844636"/>
          </a:xfrm>
          <a:prstGeom prst="rect">
            <a:avLst/>
          </a:prstGeom>
        </p:spPr>
      </p:pic>
      <p:pic>
        <p:nvPicPr>
          <p:cNvPr id="8" name="Picture 7"/>
          <p:cNvPicPr>
            <a:picLocks noChangeAspect="1"/>
          </p:cNvPicPr>
          <p:nvPr/>
        </p:nvPicPr>
        <p:blipFill>
          <a:blip r:embed="rId5"/>
          <a:stretch>
            <a:fillRect/>
          </a:stretch>
        </p:blipFill>
        <p:spPr>
          <a:xfrm>
            <a:off x="7035205" y="621506"/>
            <a:ext cx="4695825" cy="4924425"/>
          </a:xfrm>
          <a:prstGeom prst="rect">
            <a:avLst/>
          </a:prstGeom>
        </p:spPr>
      </p:pic>
      <p:sp>
        <p:nvSpPr>
          <p:cNvPr id="9" name="Rectangle 8"/>
          <p:cNvSpPr/>
          <p:nvPr/>
        </p:nvSpPr>
        <p:spPr>
          <a:xfrm>
            <a:off x="7239000" y="6239202"/>
            <a:ext cx="3423908" cy="600164"/>
          </a:xfrm>
          <a:prstGeom prst="rect">
            <a:avLst/>
          </a:prstGeom>
        </p:spPr>
        <p:txBody>
          <a:bodyPr wrap="square">
            <a:spAutoFit/>
          </a:bodyPr>
          <a:lstStyle/>
          <a:p>
            <a:r>
              <a:rPr lang="en-GB" sz="1100" dirty="0"/>
              <a:t>Sample Jun 2021, published Jan </a:t>
            </a:r>
            <a:r>
              <a:rPr lang="en-GB" sz="1100" dirty="0" smtClean="0"/>
              <a:t>2022</a:t>
            </a:r>
            <a:endParaRPr lang="en-GB" sz="1100" dirty="0">
              <a:hlinkClick r:id="rId6"/>
            </a:endParaRPr>
          </a:p>
          <a:p>
            <a:r>
              <a:rPr lang="en-GB" sz="1100" dirty="0" smtClean="0">
                <a:hlinkClick r:id="rId6"/>
              </a:rPr>
              <a:t>https</a:t>
            </a:r>
            <a:r>
              <a:rPr lang="en-GB" sz="1100" dirty="0">
                <a:hlinkClick r:id="rId6"/>
              </a:rPr>
              <a:t>://</a:t>
            </a:r>
            <a:r>
              <a:rPr lang="en-GB" sz="1100" dirty="0" smtClean="0">
                <a:hlinkClick r:id="rId6"/>
              </a:rPr>
              <a:t>www.food.gov.uk/research/food-and-you-2/food-and-you-2-wave-3</a:t>
            </a:r>
            <a:r>
              <a:rPr lang="en-GB" sz="1100" dirty="0" smtClean="0"/>
              <a:t> </a:t>
            </a:r>
            <a:endParaRPr lang="en-GB" sz="1100" dirty="0"/>
          </a:p>
        </p:txBody>
      </p:sp>
      <p:pic>
        <p:nvPicPr>
          <p:cNvPr id="7" name="Picture 6"/>
          <p:cNvPicPr>
            <a:picLocks noChangeAspect="1"/>
          </p:cNvPicPr>
          <p:nvPr/>
        </p:nvPicPr>
        <p:blipFill>
          <a:blip r:embed="rId7"/>
          <a:stretch>
            <a:fillRect/>
          </a:stretch>
        </p:blipFill>
        <p:spPr>
          <a:xfrm>
            <a:off x="10790237" y="5314614"/>
            <a:ext cx="982193" cy="1378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328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2609</TotalTime>
  <Words>1910</Words>
  <Application>Microsoft Office PowerPoint</Application>
  <PresentationFormat>Widescreen</PresentationFormat>
  <Paragraphs>185</Paragraphs>
  <Slides>29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-apple-system</vt:lpstr>
      <vt:lpstr>controlIcons</vt:lpstr>
      <vt:lpstr>HELVETICANEUE-LIGHTEXT</vt:lpstr>
      <vt:lpstr>inherit</vt:lpstr>
      <vt:lpstr>Arial</vt:lpstr>
      <vt:lpstr>Calibri</vt:lpstr>
      <vt:lpstr>Calibri Light</vt:lpstr>
      <vt:lpstr>Helvetica</vt:lpstr>
      <vt:lpstr>Segoe UI</vt:lpstr>
      <vt:lpstr>Office Theme</vt:lpstr>
      <vt:lpstr>1_Office Theme</vt:lpstr>
      <vt:lpstr>PowerPoint Presentation</vt:lpstr>
      <vt:lpstr>Alternative food systems for urban food security </vt:lpstr>
      <vt:lpstr>Who am I? – Christian Reynolds</vt:lpstr>
      <vt:lpstr>Todays talk</vt:lpstr>
      <vt:lpstr>Brexit, Covid and (urban) food security... What is a “local” diet? </vt:lpstr>
      <vt:lpstr>Potential: urban spaces for food</vt:lpstr>
      <vt:lpstr>Potential: urban spaces for food</vt:lpstr>
      <vt:lpstr>Currently no City in the UK can be self sufficient…</vt:lpstr>
      <vt:lpstr>How (and where) we purchase food is always changing. Alt. food is part of the system.</vt:lpstr>
      <vt:lpstr>2018 to 2022 New alternative food systems emerging</vt:lpstr>
      <vt:lpstr>2020 a transformation point for alternative local food in resilience and complexity</vt:lpstr>
      <vt:lpstr>2020 a transformation point for alternative local food</vt:lpstr>
      <vt:lpstr>Alternative food systems and food security</vt:lpstr>
      <vt:lpstr>Community fridges</vt:lpstr>
      <vt:lpstr>Community fridge field work (2017)</vt:lpstr>
      <vt:lpstr>Food Hubs</vt:lpstr>
      <vt:lpstr>Food Hubs – a farmer perspective</vt:lpstr>
      <vt:lpstr>Food hubs, Years of operation as of 2017/18</vt:lpstr>
      <vt:lpstr>The development/set up of food hub instigated by…</vt:lpstr>
      <vt:lpstr>Type of operation</vt:lpstr>
      <vt:lpstr>There is not one typical type of food hub premises</vt:lpstr>
      <vt:lpstr>Supply chain functions vary based on the hubs objectives</vt:lpstr>
      <vt:lpstr>Types of food on offer … more than just fruit and veg (Shift towards higher profit items/complex foods (high labour) in established hubs)</vt:lpstr>
      <vt:lpstr>Hub ethos varies but similar, multiple, and overlapping</vt:lpstr>
      <vt:lpstr>Number of farmers engaged with depends on type and ambition of hub </vt:lpstr>
      <vt:lpstr>Commercial income activities (beyond those derived directly from food supply/retail functions)</vt:lpstr>
      <vt:lpstr>Non-commercial functions are important</vt:lpstr>
      <vt:lpstr>In Summary…</vt:lpstr>
      <vt:lpstr>Please do get in touch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Lord, Rowan</dc:creator>
  <cp:lastModifiedBy>Reynolds, Christian</cp:lastModifiedBy>
  <cp:revision>42</cp:revision>
  <dcterms:created xsi:type="dcterms:W3CDTF">2021-06-11T08:47:55Z</dcterms:created>
  <dcterms:modified xsi:type="dcterms:W3CDTF">2022-01-27T07:58:29Z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c24981-b6df-48f8-949b-0896357b9b03_Enabled">
    <vt:lpwstr>true</vt:lpwstr>
  </property>
  <property fmtid="{D5CDD505-2E9C-101B-9397-08002B2CF9AE}" pid="3" name="MSIP_Label_06c24981-b6df-48f8-949b-0896357b9b03_SetDate">
    <vt:lpwstr>2021-06-11T08:57:27Z</vt:lpwstr>
  </property>
  <property fmtid="{D5CDD505-2E9C-101B-9397-08002B2CF9AE}" pid="4" name="MSIP_Label_06c24981-b6df-48f8-949b-0896357b9b03_Method">
    <vt:lpwstr>Privileged</vt:lpwstr>
  </property>
  <property fmtid="{D5CDD505-2E9C-101B-9397-08002B2CF9AE}" pid="5" name="MSIP_Label_06c24981-b6df-48f8-949b-0896357b9b03_Name">
    <vt:lpwstr>Official</vt:lpwstr>
  </property>
  <property fmtid="{D5CDD505-2E9C-101B-9397-08002B2CF9AE}" pid="6" name="MSIP_Label_06c24981-b6df-48f8-949b-0896357b9b03_SiteId">
    <vt:lpwstr>dd615949-5bd0-4da0-ac52-28ef8d336373</vt:lpwstr>
  </property>
  <property fmtid="{D5CDD505-2E9C-101B-9397-08002B2CF9AE}" pid="7" name="MSIP_Label_06c24981-b6df-48f8-949b-0896357b9b03_ActionId">
    <vt:lpwstr>961c1d83-2c53-43d6-9b12-338123cb12ea</vt:lpwstr>
  </property>
  <property fmtid="{D5CDD505-2E9C-101B-9397-08002B2CF9AE}" pid="8" name="MSIP_Label_06c24981-b6df-48f8-949b-0896357b9b03_ContentBits">
    <vt:lpwstr>0</vt:lpwstr>
  </property>
</Properties>
</file>