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3" r:id="rId2"/>
    <p:sldMasterId id="2147483745" r:id="rId3"/>
    <p:sldMasterId id="2147483759" r:id="rId4"/>
  </p:sldMasterIdLst>
  <p:notesMasterIdLst>
    <p:notesMasterId r:id="rId33"/>
  </p:notesMasterIdLst>
  <p:sldIdLst>
    <p:sldId id="317" r:id="rId5"/>
    <p:sldId id="258" r:id="rId6"/>
    <p:sldId id="278" r:id="rId7"/>
    <p:sldId id="269" r:id="rId8"/>
    <p:sldId id="327" r:id="rId9"/>
    <p:sldId id="328" r:id="rId10"/>
    <p:sldId id="329" r:id="rId11"/>
    <p:sldId id="549" r:id="rId12"/>
    <p:sldId id="263" r:id="rId13"/>
    <p:sldId id="573" r:id="rId14"/>
    <p:sldId id="326" r:id="rId15"/>
    <p:sldId id="267" r:id="rId16"/>
    <p:sldId id="576" r:id="rId17"/>
    <p:sldId id="276" r:id="rId18"/>
    <p:sldId id="322" r:id="rId19"/>
    <p:sldId id="320" r:id="rId20"/>
    <p:sldId id="581" r:id="rId21"/>
    <p:sldId id="577" r:id="rId22"/>
    <p:sldId id="574" r:id="rId23"/>
    <p:sldId id="578" r:id="rId24"/>
    <p:sldId id="280" r:id="rId25"/>
    <p:sldId id="579" r:id="rId26"/>
    <p:sldId id="304" r:id="rId27"/>
    <p:sldId id="306" r:id="rId28"/>
    <p:sldId id="580" r:id="rId29"/>
    <p:sldId id="582" r:id="rId30"/>
    <p:sldId id="273"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75"/>
    <p:restoredTop sz="79456"/>
  </p:normalViewPr>
  <p:slideViewPr>
    <p:cSldViewPr snapToGrid="0" snapToObjects="1">
      <p:cViewPr varScale="1">
        <p:scale>
          <a:sx n="100" d="100"/>
          <a:sy n="100" d="100"/>
        </p:scale>
        <p:origin x="808"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image" Target="../media/image47.jpeg"/><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image" Target="../media/image47.jpeg"/><Relationship Id="rId6" Type="http://schemas.openxmlformats.org/officeDocument/2006/relationships/image" Target="../media/image53.jpeg"/><Relationship Id="rId5" Type="http://schemas.openxmlformats.org/officeDocument/2006/relationships/image" Target="../media/image51.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616EA-167E-5F43-964C-956FF5EB2B04}" type="doc">
      <dgm:prSet loTypeId="urn:microsoft.com/office/officeart/2005/8/layout/default" loCatId="process" qsTypeId="urn:microsoft.com/office/officeart/2005/8/quickstyle/simple4" qsCatId="simple" csTypeId="urn:microsoft.com/office/officeart/2005/8/colors/colorful1" csCatId="colorful" phldr="1"/>
      <dgm:spPr/>
      <dgm:t>
        <a:bodyPr/>
        <a:lstStyle/>
        <a:p>
          <a:endParaRPr lang="en-US"/>
        </a:p>
      </dgm:t>
    </dgm:pt>
    <dgm:pt modelId="{02ABD206-FD51-4A44-939D-0E4677AEB353}">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Expanding the  definition of IL</a:t>
          </a:r>
        </a:p>
      </dgm:t>
    </dgm:pt>
    <dgm:pt modelId="{C12040F2-E8DF-104C-BD59-B566BC45A69F}" type="parTrans" cxnId="{A8CD1FA7-D535-E14A-B2BE-92E3F88DC1DD}">
      <dgm:prSet/>
      <dgm:spPr/>
      <dgm:t>
        <a:bodyPr/>
        <a:lstStyle/>
        <a:p>
          <a:endParaRPr lang="en-US"/>
        </a:p>
      </dgm:t>
    </dgm:pt>
    <dgm:pt modelId="{3F79A1D3-859B-3946-B143-50DDE594758A}" type="sibTrans" cxnId="{A8CD1FA7-D535-E14A-B2BE-92E3F88DC1DD}">
      <dgm:prSet/>
      <dgm:spPr/>
      <dgm:t>
        <a:bodyPr/>
        <a:lstStyle/>
        <a:p>
          <a:endParaRPr lang="en-US"/>
        </a:p>
      </dgm:t>
    </dgm:pt>
    <dgm:pt modelId="{2DA49A2E-0AAF-3A4D-ACD2-3A39EAD5548B}">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Advocating for IL outside the library</a:t>
          </a:r>
        </a:p>
      </dgm:t>
    </dgm:pt>
    <dgm:pt modelId="{CD992C1A-0DCD-1C4B-AE8A-E79BC063C0D5}" type="parTrans" cxnId="{A6AE3CBF-D057-B944-8933-B028AE971274}">
      <dgm:prSet/>
      <dgm:spPr/>
      <dgm:t>
        <a:bodyPr/>
        <a:lstStyle/>
        <a:p>
          <a:endParaRPr lang="en-US"/>
        </a:p>
      </dgm:t>
    </dgm:pt>
    <dgm:pt modelId="{FF25DE1A-C359-4F4E-8D08-FBA33A32843A}" type="sibTrans" cxnId="{A6AE3CBF-D057-B944-8933-B028AE971274}">
      <dgm:prSet/>
      <dgm:spPr/>
      <dgm:t>
        <a:bodyPr/>
        <a:lstStyle/>
        <a:p>
          <a:endParaRPr lang="en-US"/>
        </a:p>
      </dgm:t>
    </dgm:pt>
    <dgm:pt modelId="{DC10A398-7EC7-EB4E-987D-D3DF26A3BE25}">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Collaboration &amp; partnerships</a:t>
          </a:r>
        </a:p>
      </dgm:t>
    </dgm:pt>
    <dgm:pt modelId="{FE87EF52-4B36-2B45-9C4A-0A50610D0C9B}" type="parTrans" cxnId="{6DF886E7-349F-8748-9385-BCD32F0A89EA}">
      <dgm:prSet/>
      <dgm:spPr/>
      <dgm:t>
        <a:bodyPr/>
        <a:lstStyle/>
        <a:p>
          <a:endParaRPr lang="en-US"/>
        </a:p>
      </dgm:t>
    </dgm:pt>
    <dgm:pt modelId="{5C2BD4D1-56AD-DE4A-92E2-42DFF85CD59C}" type="sibTrans" cxnId="{6DF886E7-349F-8748-9385-BCD32F0A89EA}">
      <dgm:prSet/>
      <dgm:spPr/>
      <dgm:t>
        <a:bodyPr/>
        <a:lstStyle/>
        <a:p>
          <a:endParaRPr lang="en-US"/>
        </a:p>
      </dgm:t>
    </dgm:pt>
    <dgm:pt modelId="{3C3A8D1B-C173-6949-9149-BB190FA65711}">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Information literacy in higher education</a:t>
          </a:r>
        </a:p>
      </dgm:t>
    </dgm:pt>
    <dgm:pt modelId="{66ED1CFA-3BDD-E642-BBEE-13FD65A54F54}" type="parTrans" cxnId="{7996D0EA-8C67-AB4A-B244-B5C273E62F48}">
      <dgm:prSet/>
      <dgm:spPr/>
      <dgm:t>
        <a:bodyPr/>
        <a:lstStyle/>
        <a:p>
          <a:endParaRPr lang="en-US"/>
        </a:p>
      </dgm:t>
    </dgm:pt>
    <dgm:pt modelId="{067F2CFA-01B2-C042-84B4-017328AD1B0E}" type="sibTrans" cxnId="{7996D0EA-8C67-AB4A-B244-B5C273E62F48}">
      <dgm:prSet/>
      <dgm:spPr/>
      <dgm:t>
        <a:bodyPr/>
        <a:lstStyle/>
        <a:p>
          <a:endParaRPr lang="en-US"/>
        </a:p>
      </dgm:t>
    </dgm:pt>
    <dgm:pt modelId="{3BFC6401-9989-1B4B-AA07-74FD2221AF08}" type="pres">
      <dgm:prSet presAssocID="{6B7616EA-167E-5F43-964C-956FF5EB2B04}" presName="diagram" presStyleCnt="0">
        <dgm:presLayoutVars>
          <dgm:dir/>
          <dgm:resizeHandles val="exact"/>
        </dgm:presLayoutVars>
      </dgm:prSet>
      <dgm:spPr/>
    </dgm:pt>
    <dgm:pt modelId="{FD315795-B58F-A746-8525-B14BAF506F47}" type="pres">
      <dgm:prSet presAssocID="{3C3A8D1B-C173-6949-9149-BB190FA65711}" presName="node" presStyleLbl="node1" presStyleIdx="0" presStyleCnt="4">
        <dgm:presLayoutVars>
          <dgm:bulletEnabled val="1"/>
        </dgm:presLayoutVars>
      </dgm:prSet>
      <dgm:spPr/>
    </dgm:pt>
    <dgm:pt modelId="{D561AB1C-3676-004A-9849-75D2BB1C351C}" type="pres">
      <dgm:prSet presAssocID="{067F2CFA-01B2-C042-84B4-017328AD1B0E}" presName="sibTrans" presStyleCnt="0"/>
      <dgm:spPr/>
    </dgm:pt>
    <dgm:pt modelId="{03AF9FAD-0E5B-3E4D-825B-CE66979F35D9}" type="pres">
      <dgm:prSet presAssocID="{02ABD206-FD51-4A44-939D-0E4677AEB353}" presName="node" presStyleLbl="node1" presStyleIdx="1" presStyleCnt="4">
        <dgm:presLayoutVars>
          <dgm:bulletEnabled val="1"/>
        </dgm:presLayoutVars>
      </dgm:prSet>
      <dgm:spPr/>
    </dgm:pt>
    <dgm:pt modelId="{150A1321-2AA7-ED4E-B759-6569162A46AD}" type="pres">
      <dgm:prSet presAssocID="{3F79A1D3-859B-3946-B143-50DDE594758A}" presName="sibTrans" presStyleCnt="0"/>
      <dgm:spPr/>
    </dgm:pt>
    <dgm:pt modelId="{2DED0178-5DE2-8744-8351-1E8ECE773BEF}" type="pres">
      <dgm:prSet presAssocID="{2DA49A2E-0AAF-3A4D-ACD2-3A39EAD5548B}" presName="node" presStyleLbl="node1" presStyleIdx="2" presStyleCnt="4">
        <dgm:presLayoutVars>
          <dgm:bulletEnabled val="1"/>
        </dgm:presLayoutVars>
      </dgm:prSet>
      <dgm:spPr/>
    </dgm:pt>
    <dgm:pt modelId="{D1342198-2A96-6847-AEF9-E9B6D2814A96}" type="pres">
      <dgm:prSet presAssocID="{FF25DE1A-C359-4F4E-8D08-FBA33A32843A}" presName="sibTrans" presStyleCnt="0"/>
      <dgm:spPr/>
    </dgm:pt>
    <dgm:pt modelId="{EB7C40BC-4176-9643-ABDF-277E43CC4C13}" type="pres">
      <dgm:prSet presAssocID="{DC10A398-7EC7-EB4E-987D-D3DF26A3BE25}" presName="node" presStyleLbl="node1" presStyleIdx="3" presStyleCnt="4">
        <dgm:presLayoutVars>
          <dgm:bulletEnabled val="1"/>
        </dgm:presLayoutVars>
      </dgm:prSet>
      <dgm:spPr/>
    </dgm:pt>
  </dgm:ptLst>
  <dgm:cxnLst>
    <dgm:cxn modelId="{6785E82A-A090-EF4C-A687-501BB660CF26}" type="presOf" srcId="{6B7616EA-167E-5F43-964C-956FF5EB2B04}" destId="{3BFC6401-9989-1B4B-AA07-74FD2221AF08}" srcOrd="0" destOrd="0" presId="urn:microsoft.com/office/officeart/2005/8/layout/default"/>
    <dgm:cxn modelId="{720D2542-4530-3046-A84D-B30F2C8B4B92}" type="presOf" srcId="{3C3A8D1B-C173-6949-9149-BB190FA65711}" destId="{FD315795-B58F-A746-8525-B14BAF506F47}" srcOrd="0" destOrd="0" presId="urn:microsoft.com/office/officeart/2005/8/layout/default"/>
    <dgm:cxn modelId="{6A2FE4A2-913F-804A-9A01-E4A846F177BD}" type="presOf" srcId="{2DA49A2E-0AAF-3A4D-ACD2-3A39EAD5548B}" destId="{2DED0178-5DE2-8744-8351-1E8ECE773BEF}" srcOrd="0" destOrd="0" presId="urn:microsoft.com/office/officeart/2005/8/layout/default"/>
    <dgm:cxn modelId="{A8CD1FA7-D535-E14A-B2BE-92E3F88DC1DD}" srcId="{6B7616EA-167E-5F43-964C-956FF5EB2B04}" destId="{02ABD206-FD51-4A44-939D-0E4677AEB353}" srcOrd="1" destOrd="0" parTransId="{C12040F2-E8DF-104C-BD59-B566BC45A69F}" sibTransId="{3F79A1D3-859B-3946-B143-50DDE594758A}"/>
    <dgm:cxn modelId="{F3FCD9B0-1994-9949-BC29-87F646AA8223}" type="presOf" srcId="{DC10A398-7EC7-EB4E-987D-D3DF26A3BE25}" destId="{EB7C40BC-4176-9643-ABDF-277E43CC4C13}" srcOrd="0" destOrd="0" presId="urn:microsoft.com/office/officeart/2005/8/layout/default"/>
    <dgm:cxn modelId="{A6AE3CBF-D057-B944-8933-B028AE971274}" srcId="{6B7616EA-167E-5F43-964C-956FF5EB2B04}" destId="{2DA49A2E-0AAF-3A4D-ACD2-3A39EAD5548B}" srcOrd="2" destOrd="0" parTransId="{CD992C1A-0DCD-1C4B-AE8A-E79BC063C0D5}" sibTransId="{FF25DE1A-C359-4F4E-8D08-FBA33A32843A}"/>
    <dgm:cxn modelId="{6DF886E7-349F-8748-9385-BCD32F0A89EA}" srcId="{6B7616EA-167E-5F43-964C-956FF5EB2B04}" destId="{DC10A398-7EC7-EB4E-987D-D3DF26A3BE25}" srcOrd="3" destOrd="0" parTransId="{FE87EF52-4B36-2B45-9C4A-0A50610D0C9B}" sibTransId="{5C2BD4D1-56AD-DE4A-92E2-42DFF85CD59C}"/>
    <dgm:cxn modelId="{7996D0EA-8C67-AB4A-B244-B5C273E62F48}" srcId="{6B7616EA-167E-5F43-964C-956FF5EB2B04}" destId="{3C3A8D1B-C173-6949-9149-BB190FA65711}" srcOrd="0" destOrd="0" parTransId="{66ED1CFA-3BDD-E642-BBEE-13FD65A54F54}" sibTransId="{067F2CFA-01B2-C042-84B4-017328AD1B0E}"/>
    <dgm:cxn modelId="{29FB2AFF-9FD9-9147-B835-75DB20220D25}" type="presOf" srcId="{02ABD206-FD51-4A44-939D-0E4677AEB353}" destId="{03AF9FAD-0E5B-3E4D-825B-CE66979F35D9}" srcOrd="0" destOrd="0" presId="urn:microsoft.com/office/officeart/2005/8/layout/default"/>
    <dgm:cxn modelId="{33096B9D-BE19-3640-873A-83FF6D5E032B}" type="presParOf" srcId="{3BFC6401-9989-1B4B-AA07-74FD2221AF08}" destId="{FD315795-B58F-A746-8525-B14BAF506F47}" srcOrd="0" destOrd="0" presId="urn:microsoft.com/office/officeart/2005/8/layout/default"/>
    <dgm:cxn modelId="{3A8C3CF2-05C0-3E41-99A2-6528B34884EE}" type="presParOf" srcId="{3BFC6401-9989-1B4B-AA07-74FD2221AF08}" destId="{D561AB1C-3676-004A-9849-75D2BB1C351C}" srcOrd="1" destOrd="0" presId="urn:microsoft.com/office/officeart/2005/8/layout/default"/>
    <dgm:cxn modelId="{A3F89FFB-998B-2E41-AA4E-E67BD93BFAA4}" type="presParOf" srcId="{3BFC6401-9989-1B4B-AA07-74FD2221AF08}" destId="{03AF9FAD-0E5B-3E4D-825B-CE66979F35D9}" srcOrd="2" destOrd="0" presId="urn:microsoft.com/office/officeart/2005/8/layout/default"/>
    <dgm:cxn modelId="{8F92C5FE-01E9-384A-A078-9ABACDB48D47}" type="presParOf" srcId="{3BFC6401-9989-1B4B-AA07-74FD2221AF08}" destId="{150A1321-2AA7-ED4E-B759-6569162A46AD}" srcOrd="3" destOrd="0" presId="urn:microsoft.com/office/officeart/2005/8/layout/default"/>
    <dgm:cxn modelId="{DAAEC7B8-6C2E-AD40-A89C-2C0938BDBCBA}" type="presParOf" srcId="{3BFC6401-9989-1B4B-AA07-74FD2221AF08}" destId="{2DED0178-5DE2-8744-8351-1E8ECE773BEF}" srcOrd="4" destOrd="0" presId="urn:microsoft.com/office/officeart/2005/8/layout/default"/>
    <dgm:cxn modelId="{6B432734-BD3C-AD49-86CC-0FDC133103F1}" type="presParOf" srcId="{3BFC6401-9989-1B4B-AA07-74FD2221AF08}" destId="{D1342198-2A96-6847-AEF9-E9B6D2814A96}" srcOrd="5" destOrd="0" presId="urn:microsoft.com/office/officeart/2005/8/layout/default"/>
    <dgm:cxn modelId="{C1273063-5E4D-D140-8F3B-E52795D2EE90}" type="presParOf" srcId="{3BFC6401-9989-1B4B-AA07-74FD2221AF08}" destId="{EB7C40BC-4176-9643-ABDF-277E43CC4C1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00E0A-1B77-E84E-A1C8-0F8316FC17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9AC3288-AF96-DD4D-9906-D17938CDB37E}">
      <dgm:prSet/>
      <dgm:spPr/>
      <dgm:t>
        <a:bodyPr/>
        <a:lstStyle/>
        <a:p>
          <a:r>
            <a:rPr lang="en-US" dirty="0"/>
            <a:t>Explored staff attitudes and experiences of digital literacies and open practice and their teaching</a:t>
          </a:r>
          <a:endParaRPr lang="en-GB" dirty="0"/>
        </a:p>
      </dgm:t>
    </dgm:pt>
    <dgm:pt modelId="{E7FC5F70-055D-C144-9D5C-40C2C24AABC7}" type="parTrans" cxnId="{35276CDC-E57C-C744-9B01-4308156679E4}">
      <dgm:prSet/>
      <dgm:spPr/>
      <dgm:t>
        <a:bodyPr/>
        <a:lstStyle/>
        <a:p>
          <a:endParaRPr lang="en-US"/>
        </a:p>
      </dgm:t>
    </dgm:pt>
    <dgm:pt modelId="{FBCBF482-3500-CE4F-A022-D5A45A47A908}" type="sibTrans" cxnId="{35276CDC-E57C-C744-9B01-4308156679E4}">
      <dgm:prSet/>
      <dgm:spPr/>
      <dgm:t>
        <a:bodyPr/>
        <a:lstStyle/>
        <a:p>
          <a:endParaRPr lang="en-US"/>
        </a:p>
      </dgm:t>
    </dgm:pt>
    <dgm:pt modelId="{BEC8E3C7-9C5C-0246-8701-78FF5D20994A}">
      <dgm:prSet/>
      <dgm:spPr>
        <a:solidFill>
          <a:srgbClr val="92D050"/>
        </a:solidFill>
      </dgm:spPr>
      <dgm:t>
        <a:bodyPr/>
        <a:lstStyle/>
        <a:p>
          <a:r>
            <a:rPr lang="en-US" dirty="0"/>
            <a:t>6 Semi-structured interviews undertaken in summer 2019. </a:t>
          </a:r>
          <a:endParaRPr lang="en-GB" dirty="0"/>
        </a:p>
      </dgm:t>
    </dgm:pt>
    <dgm:pt modelId="{0A326753-CA46-4D44-8551-B1840175C402}" type="parTrans" cxnId="{9AB98AAD-B3E5-414F-AD63-2B14F176E9EA}">
      <dgm:prSet/>
      <dgm:spPr/>
      <dgm:t>
        <a:bodyPr/>
        <a:lstStyle/>
        <a:p>
          <a:endParaRPr lang="en-US"/>
        </a:p>
      </dgm:t>
    </dgm:pt>
    <dgm:pt modelId="{80CC8E0A-15FD-3B48-9D9A-5E0B5D664242}" type="sibTrans" cxnId="{9AB98AAD-B3E5-414F-AD63-2B14F176E9EA}">
      <dgm:prSet/>
      <dgm:spPr/>
      <dgm:t>
        <a:bodyPr/>
        <a:lstStyle/>
        <a:p>
          <a:endParaRPr lang="en-US"/>
        </a:p>
      </dgm:t>
    </dgm:pt>
    <dgm:pt modelId="{3B548B99-0F0C-4849-A686-DDC348272A9A}">
      <dgm:prSet/>
      <dgm:spPr>
        <a:solidFill>
          <a:schemeClr val="bg2">
            <a:lumMod val="75000"/>
          </a:schemeClr>
        </a:solidFill>
      </dgm:spPr>
      <dgm:t>
        <a:bodyPr/>
        <a:lstStyle/>
        <a:p>
          <a:r>
            <a:rPr lang="en-US" dirty="0"/>
            <a:t>Used phenomenography to understand the variation in experiences </a:t>
          </a:r>
          <a:endParaRPr lang="en-GB" dirty="0"/>
        </a:p>
      </dgm:t>
    </dgm:pt>
    <dgm:pt modelId="{7708D5E0-06C7-E848-96B3-4B641847DF93}" type="parTrans" cxnId="{7C2D2A8C-A8BE-9C42-8040-B8E2B3689208}">
      <dgm:prSet/>
      <dgm:spPr/>
      <dgm:t>
        <a:bodyPr/>
        <a:lstStyle/>
        <a:p>
          <a:endParaRPr lang="en-US"/>
        </a:p>
      </dgm:t>
    </dgm:pt>
    <dgm:pt modelId="{2259A584-858C-384F-A8FB-14A4E934AC84}" type="sibTrans" cxnId="{7C2D2A8C-A8BE-9C42-8040-B8E2B3689208}">
      <dgm:prSet/>
      <dgm:spPr/>
      <dgm:t>
        <a:bodyPr/>
        <a:lstStyle/>
        <a:p>
          <a:endParaRPr lang="en-US"/>
        </a:p>
      </dgm:t>
    </dgm:pt>
    <dgm:pt modelId="{A19B1273-3303-4AF7-9DC9-5D2BD5571B26}">
      <dgm:prSet/>
      <dgm:spPr/>
      <dgm:t>
        <a:bodyPr/>
        <a:lstStyle/>
        <a:p>
          <a:r>
            <a:rPr lang="en-GB" dirty="0"/>
            <a:t>Findings focused on staff motivations, student abilities, challenges and role of staff development</a:t>
          </a:r>
        </a:p>
      </dgm:t>
    </dgm:pt>
    <dgm:pt modelId="{7968A1ED-3490-42B5-817D-B4DA557E1939}" type="parTrans" cxnId="{F05F61B8-26AE-406C-B23E-181D6EBC1EEF}">
      <dgm:prSet/>
      <dgm:spPr/>
      <dgm:t>
        <a:bodyPr/>
        <a:lstStyle/>
        <a:p>
          <a:endParaRPr lang="en-US"/>
        </a:p>
      </dgm:t>
    </dgm:pt>
    <dgm:pt modelId="{4EDD02E5-01E9-472E-A2B0-664576AAD4E8}" type="sibTrans" cxnId="{F05F61B8-26AE-406C-B23E-181D6EBC1EEF}">
      <dgm:prSet/>
      <dgm:spPr/>
      <dgm:t>
        <a:bodyPr/>
        <a:lstStyle/>
        <a:p>
          <a:endParaRPr lang="en-US"/>
        </a:p>
      </dgm:t>
    </dgm:pt>
    <dgm:pt modelId="{0702627A-53A7-B747-9B8F-C72A2A6F593F}" type="pres">
      <dgm:prSet presAssocID="{6B700E0A-1B77-E84E-A1C8-0F8316FC17A7}" presName="linear" presStyleCnt="0">
        <dgm:presLayoutVars>
          <dgm:animLvl val="lvl"/>
          <dgm:resizeHandles val="exact"/>
        </dgm:presLayoutVars>
      </dgm:prSet>
      <dgm:spPr/>
    </dgm:pt>
    <dgm:pt modelId="{76EFD116-C7E6-3140-9B50-A5D3A8648936}" type="pres">
      <dgm:prSet presAssocID="{B9AC3288-AF96-DD4D-9906-D17938CDB37E}" presName="parentText" presStyleLbl="node1" presStyleIdx="0" presStyleCnt="4">
        <dgm:presLayoutVars>
          <dgm:chMax val="0"/>
          <dgm:bulletEnabled val="1"/>
        </dgm:presLayoutVars>
      </dgm:prSet>
      <dgm:spPr/>
    </dgm:pt>
    <dgm:pt modelId="{FDF9FA3F-46C0-F340-A430-1814FD7EA277}" type="pres">
      <dgm:prSet presAssocID="{FBCBF482-3500-CE4F-A022-D5A45A47A908}" presName="spacer" presStyleCnt="0"/>
      <dgm:spPr/>
    </dgm:pt>
    <dgm:pt modelId="{7313BFD0-6807-8943-B93C-738A84C8DF49}" type="pres">
      <dgm:prSet presAssocID="{BEC8E3C7-9C5C-0246-8701-78FF5D20994A}" presName="parentText" presStyleLbl="node1" presStyleIdx="1" presStyleCnt="4">
        <dgm:presLayoutVars>
          <dgm:chMax val="0"/>
          <dgm:bulletEnabled val="1"/>
        </dgm:presLayoutVars>
      </dgm:prSet>
      <dgm:spPr/>
    </dgm:pt>
    <dgm:pt modelId="{23B5C46D-D0E8-324D-8B90-298586D40EB7}" type="pres">
      <dgm:prSet presAssocID="{80CC8E0A-15FD-3B48-9D9A-5E0B5D664242}" presName="spacer" presStyleCnt="0"/>
      <dgm:spPr/>
    </dgm:pt>
    <dgm:pt modelId="{36840E0C-6764-2B46-9ED5-614166338743}" type="pres">
      <dgm:prSet presAssocID="{3B548B99-0F0C-4849-A686-DDC348272A9A}" presName="parentText" presStyleLbl="node1" presStyleIdx="2" presStyleCnt="4">
        <dgm:presLayoutVars>
          <dgm:chMax val="0"/>
          <dgm:bulletEnabled val="1"/>
        </dgm:presLayoutVars>
      </dgm:prSet>
      <dgm:spPr/>
    </dgm:pt>
    <dgm:pt modelId="{9E7AD9BE-66F9-4A34-9695-4D01446FBAD6}" type="pres">
      <dgm:prSet presAssocID="{2259A584-858C-384F-A8FB-14A4E934AC84}" presName="spacer" presStyleCnt="0"/>
      <dgm:spPr/>
    </dgm:pt>
    <dgm:pt modelId="{BA5E5205-F0BF-4038-B988-0D70306FA0FE}" type="pres">
      <dgm:prSet presAssocID="{A19B1273-3303-4AF7-9DC9-5D2BD5571B26}" presName="parentText" presStyleLbl="node1" presStyleIdx="3" presStyleCnt="4">
        <dgm:presLayoutVars>
          <dgm:chMax val="0"/>
          <dgm:bulletEnabled val="1"/>
        </dgm:presLayoutVars>
      </dgm:prSet>
      <dgm:spPr/>
    </dgm:pt>
  </dgm:ptLst>
  <dgm:cxnLst>
    <dgm:cxn modelId="{E4978D0C-7000-6C42-B921-CFF83B2BD7E0}" type="presOf" srcId="{3B548B99-0F0C-4849-A686-DDC348272A9A}" destId="{36840E0C-6764-2B46-9ED5-614166338743}" srcOrd="0" destOrd="0" presId="urn:microsoft.com/office/officeart/2005/8/layout/vList2"/>
    <dgm:cxn modelId="{9EE06C1C-AB2F-F94E-B8E1-F3C7E4170737}" type="presOf" srcId="{BEC8E3C7-9C5C-0246-8701-78FF5D20994A}" destId="{7313BFD0-6807-8943-B93C-738A84C8DF49}" srcOrd="0" destOrd="0" presId="urn:microsoft.com/office/officeart/2005/8/layout/vList2"/>
    <dgm:cxn modelId="{2A282750-343E-E348-B988-F971B77FDD94}" type="presOf" srcId="{B9AC3288-AF96-DD4D-9906-D17938CDB37E}" destId="{76EFD116-C7E6-3140-9B50-A5D3A8648936}" srcOrd="0" destOrd="0" presId="urn:microsoft.com/office/officeart/2005/8/layout/vList2"/>
    <dgm:cxn modelId="{A4C9A575-D450-4DB6-9E99-4B0003BEC793}" type="presOf" srcId="{A19B1273-3303-4AF7-9DC9-5D2BD5571B26}" destId="{BA5E5205-F0BF-4038-B988-0D70306FA0FE}" srcOrd="0" destOrd="0" presId="urn:microsoft.com/office/officeart/2005/8/layout/vList2"/>
    <dgm:cxn modelId="{7C2D2A8C-A8BE-9C42-8040-B8E2B3689208}" srcId="{6B700E0A-1B77-E84E-A1C8-0F8316FC17A7}" destId="{3B548B99-0F0C-4849-A686-DDC348272A9A}" srcOrd="2" destOrd="0" parTransId="{7708D5E0-06C7-E848-96B3-4B641847DF93}" sibTransId="{2259A584-858C-384F-A8FB-14A4E934AC84}"/>
    <dgm:cxn modelId="{9AB98AAD-B3E5-414F-AD63-2B14F176E9EA}" srcId="{6B700E0A-1B77-E84E-A1C8-0F8316FC17A7}" destId="{BEC8E3C7-9C5C-0246-8701-78FF5D20994A}" srcOrd="1" destOrd="0" parTransId="{0A326753-CA46-4D44-8551-B1840175C402}" sibTransId="{80CC8E0A-15FD-3B48-9D9A-5E0B5D664242}"/>
    <dgm:cxn modelId="{F05F61B8-26AE-406C-B23E-181D6EBC1EEF}" srcId="{6B700E0A-1B77-E84E-A1C8-0F8316FC17A7}" destId="{A19B1273-3303-4AF7-9DC9-5D2BD5571B26}" srcOrd="3" destOrd="0" parTransId="{7968A1ED-3490-42B5-817D-B4DA557E1939}" sibTransId="{4EDD02E5-01E9-472E-A2B0-664576AAD4E8}"/>
    <dgm:cxn modelId="{35276CDC-E57C-C744-9B01-4308156679E4}" srcId="{6B700E0A-1B77-E84E-A1C8-0F8316FC17A7}" destId="{B9AC3288-AF96-DD4D-9906-D17938CDB37E}" srcOrd="0" destOrd="0" parTransId="{E7FC5F70-055D-C144-9D5C-40C2C24AABC7}" sibTransId="{FBCBF482-3500-CE4F-A022-D5A45A47A908}"/>
    <dgm:cxn modelId="{6B5912E6-6D7D-DC46-AC3A-11E437F420DB}" type="presOf" srcId="{6B700E0A-1B77-E84E-A1C8-0F8316FC17A7}" destId="{0702627A-53A7-B747-9B8F-C72A2A6F593F}" srcOrd="0" destOrd="0" presId="urn:microsoft.com/office/officeart/2005/8/layout/vList2"/>
    <dgm:cxn modelId="{42071BFB-E367-9F4B-A9E5-B75C6C62A8DA}" type="presParOf" srcId="{0702627A-53A7-B747-9B8F-C72A2A6F593F}" destId="{76EFD116-C7E6-3140-9B50-A5D3A8648936}" srcOrd="0" destOrd="0" presId="urn:microsoft.com/office/officeart/2005/8/layout/vList2"/>
    <dgm:cxn modelId="{F6CB7C2B-55FE-7248-A19B-A9E41BFCA22A}" type="presParOf" srcId="{0702627A-53A7-B747-9B8F-C72A2A6F593F}" destId="{FDF9FA3F-46C0-F340-A430-1814FD7EA277}" srcOrd="1" destOrd="0" presId="urn:microsoft.com/office/officeart/2005/8/layout/vList2"/>
    <dgm:cxn modelId="{EBACB378-5B2F-0E4B-AC70-9D1A73556853}" type="presParOf" srcId="{0702627A-53A7-B747-9B8F-C72A2A6F593F}" destId="{7313BFD0-6807-8943-B93C-738A84C8DF49}" srcOrd="2" destOrd="0" presId="urn:microsoft.com/office/officeart/2005/8/layout/vList2"/>
    <dgm:cxn modelId="{3721B4F5-B97C-624F-8381-49E76B2741F4}" type="presParOf" srcId="{0702627A-53A7-B747-9B8F-C72A2A6F593F}" destId="{23B5C46D-D0E8-324D-8B90-298586D40EB7}" srcOrd="3" destOrd="0" presId="urn:microsoft.com/office/officeart/2005/8/layout/vList2"/>
    <dgm:cxn modelId="{DC042902-369A-9643-9121-E6B31558B12A}" type="presParOf" srcId="{0702627A-53A7-B747-9B8F-C72A2A6F593F}" destId="{36840E0C-6764-2B46-9ED5-614166338743}" srcOrd="4" destOrd="0" presId="urn:microsoft.com/office/officeart/2005/8/layout/vList2"/>
    <dgm:cxn modelId="{44566558-628E-4333-98B9-A72DBEF075D2}" type="presParOf" srcId="{0702627A-53A7-B747-9B8F-C72A2A6F593F}" destId="{9E7AD9BE-66F9-4A34-9695-4D01446FBAD6}" srcOrd="5" destOrd="0" presId="urn:microsoft.com/office/officeart/2005/8/layout/vList2"/>
    <dgm:cxn modelId="{B177434F-383F-4FB3-8259-8B5885E8F713}" type="presParOf" srcId="{0702627A-53A7-B747-9B8F-C72A2A6F593F}" destId="{BA5E5205-F0BF-4038-B988-0D70306FA0F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596C73-5C74-4E7A-B607-9A88827DF9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FA9975E-8A16-4971-8DB0-132DEB3393CD}">
      <dgm:prSet/>
      <dgm:spPr/>
      <dgm:t>
        <a:bodyPr/>
        <a:lstStyle/>
        <a:p>
          <a:r>
            <a:rPr lang="en-US" dirty="0"/>
            <a:t>Our aspirations</a:t>
          </a:r>
        </a:p>
      </dgm:t>
    </dgm:pt>
    <dgm:pt modelId="{14E8BE74-A1EA-4E69-A3B8-0C8A99B2F740}" type="parTrans" cxnId="{3F6BAE48-6482-4847-9CB4-6941D7591DB4}">
      <dgm:prSet/>
      <dgm:spPr/>
      <dgm:t>
        <a:bodyPr/>
        <a:lstStyle/>
        <a:p>
          <a:endParaRPr lang="en-US"/>
        </a:p>
      </dgm:t>
    </dgm:pt>
    <dgm:pt modelId="{08A932AE-99FC-471C-B005-5033BE65B89D}" type="sibTrans" cxnId="{3F6BAE48-6482-4847-9CB4-6941D7591DB4}">
      <dgm:prSet/>
      <dgm:spPr/>
      <dgm:t>
        <a:bodyPr/>
        <a:lstStyle/>
        <a:p>
          <a:endParaRPr lang="en-US"/>
        </a:p>
      </dgm:t>
    </dgm:pt>
    <dgm:pt modelId="{1EDF3F2E-F4B7-47B3-B57B-47303C30469C}">
      <dgm:prSet/>
      <dgm:spPr/>
      <dgm:t>
        <a:bodyPr/>
        <a:lstStyle/>
        <a:p>
          <a:r>
            <a:rPr lang="en-US"/>
            <a:t>Examples of what these look like</a:t>
          </a:r>
        </a:p>
      </dgm:t>
    </dgm:pt>
    <dgm:pt modelId="{E9797E39-8EE2-415E-86EE-63E4BFC43017}" type="parTrans" cxnId="{C9E07E58-0C39-4D1F-87C4-E0E279232E2F}">
      <dgm:prSet/>
      <dgm:spPr/>
      <dgm:t>
        <a:bodyPr/>
        <a:lstStyle/>
        <a:p>
          <a:endParaRPr lang="en-US"/>
        </a:p>
      </dgm:t>
    </dgm:pt>
    <dgm:pt modelId="{60A1DF71-AA21-41D8-BDA0-28E9CE01E140}" type="sibTrans" cxnId="{C9E07E58-0C39-4D1F-87C4-E0E279232E2F}">
      <dgm:prSet/>
      <dgm:spPr/>
      <dgm:t>
        <a:bodyPr/>
        <a:lstStyle/>
        <a:p>
          <a:endParaRPr lang="en-US"/>
        </a:p>
      </dgm:t>
    </dgm:pt>
    <dgm:pt modelId="{8A2F3417-5091-4C83-8A4A-1CBF5CC3C5A6}">
      <dgm:prSet/>
      <dgm:spPr/>
      <dgm:t>
        <a:bodyPr/>
        <a:lstStyle/>
        <a:p>
          <a:r>
            <a:rPr lang="en-US"/>
            <a:t>Competencies / know how to achieve these</a:t>
          </a:r>
        </a:p>
      </dgm:t>
    </dgm:pt>
    <dgm:pt modelId="{136BE63C-7123-423C-BDA6-6F80EA9D9DFF}" type="parTrans" cxnId="{E6EB878B-90F8-4C75-A718-864BAEB03E7D}">
      <dgm:prSet/>
      <dgm:spPr/>
      <dgm:t>
        <a:bodyPr/>
        <a:lstStyle/>
        <a:p>
          <a:endParaRPr lang="en-US"/>
        </a:p>
      </dgm:t>
    </dgm:pt>
    <dgm:pt modelId="{EAE49456-BE49-46A4-ACEC-04EF1EE39DC4}" type="sibTrans" cxnId="{E6EB878B-90F8-4C75-A718-864BAEB03E7D}">
      <dgm:prSet/>
      <dgm:spPr/>
      <dgm:t>
        <a:bodyPr/>
        <a:lstStyle/>
        <a:p>
          <a:endParaRPr lang="en-US"/>
        </a:p>
      </dgm:t>
    </dgm:pt>
    <dgm:pt modelId="{918066EE-2619-4F59-80D5-E2B9D9707E93}">
      <dgm:prSet/>
      <dgm:spPr/>
      <dgm:t>
        <a:bodyPr/>
        <a:lstStyle/>
        <a:p>
          <a:r>
            <a:rPr lang="en-US" dirty="0"/>
            <a:t>A framework to support / scaffold development</a:t>
          </a:r>
        </a:p>
      </dgm:t>
    </dgm:pt>
    <dgm:pt modelId="{D83F5A33-8F4C-4C57-BB51-E5B0FF2C8F5B}" type="parTrans" cxnId="{C7A99368-CDCB-474A-A8FB-1A3CB71C22F6}">
      <dgm:prSet/>
      <dgm:spPr/>
      <dgm:t>
        <a:bodyPr/>
        <a:lstStyle/>
        <a:p>
          <a:endParaRPr lang="en-US"/>
        </a:p>
      </dgm:t>
    </dgm:pt>
    <dgm:pt modelId="{12F38AC0-4FA0-4B5B-9634-C49C9E0FC48E}" type="sibTrans" cxnId="{C7A99368-CDCB-474A-A8FB-1A3CB71C22F6}">
      <dgm:prSet/>
      <dgm:spPr/>
      <dgm:t>
        <a:bodyPr/>
        <a:lstStyle/>
        <a:p>
          <a:endParaRPr lang="en-US"/>
        </a:p>
      </dgm:t>
    </dgm:pt>
    <dgm:pt modelId="{05D290B8-C7F5-462C-A3CF-E415A2A09CAD}">
      <dgm:prSet/>
      <dgm:spPr/>
      <dgm:t>
        <a:bodyPr/>
        <a:lstStyle/>
        <a:p>
          <a:r>
            <a:rPr lang="en-US" dirty="0"/>
            <a:t>Learning outcomes </a:t>
          </a:r>
        </a:p>
      </dgm:t>
    </dgm:pt>
    <dgm:pt modelId="{A9515F10-0DC2-446C-91CD-1545A1BEDDB9}" type="parTrans" cxnId="{E9969CA8-AFC3-4140-A3EE-1C2B4120B15D}">
      <dgm:prSet/>
      <dgm:spPr/>
      <dgm:t>
        <a:bodyPr/>
        <a:lstStyle/>
        <a:p>
          <a:endParaRPr lang="en-US"/>
        </a:p>
      </dgm:t>
    </dgm:pt>
    <dgm:pt modelId="{9F25372C-D938-4E5E-8BB6-72C4E948CE5E}" type="sibTrans" cxnId="{E9969CA8-AFC3-4140-A3EE-1C2B4120B15D}">
      <dgm:prSet/>
      <dgm:spPr/>
      <dgm:t>
        <a:bodyPr/>
        <a:lstStyle/>
        <a:p>
          <a:endParaRPr lang="en-US"/>
        </a:p>
      </dgm:t>
    </dgm:pt>
    <dgm:pt modelId="{C5432253-6A52-6344-A063-267FA81593D6}" type="pres">
      <dgm:prSet presAssocID="{2E596C73-5C74-4E7A-B607-9A88827DF9B8}" presName="linear" presStyleCnt="0">
        <dgm:presLayoutVars>
          <dgm:animLvl val="lvl"/>
          <dgm:resizeHandles val="exact"/>
        </dgm:presLayoutVars>
      </dgm:prSet>
      <dgm:spPr/>
    </dgm:pt>
    <dgm:pt modelId="{840B6324-5924-A04B-B828-CA8F45D7D13C}" type="pres">
      <dgm:prSet presAssocID="{8FA9975E-8A16-4971-8DB0-132DEB3393CD}" presName="parentText" presStyleLbl="node1" presStyleIdx="0" presStyleCnt="5">
        <dgm:presLayoutVars>
          <dgm:chMax val="0"/>
          <dgm:bulletEnabled val="1"/>
        </dgm:presLayoutVars>
      </dgm:prSet>
      <dgm:spPr/>
    </dgm:pt>
    <dgm:pt modelId="{C146E618-1F0A-0A45-A832-DDB946D066AA}" type="pres">
      <dgm:prSet presAssocID="{08A932AE-99FC-471C-B005-5033BE65B89D}" presName="spacer" presStyleCnt="0"/>
      <dgm:spPr/>
    </dgm:pt>
    <dgm:pt modelId="{3AB8FD58-5589-2E49-9F90-27C09CFD5E7C}" type="pres">
      <dgm:prSet presAssocID="{1EDF3F2E-F4B7-47B3-B57B-47303C30469C}" presName="parentText" presStyleLbl="node1" presStyleIdx="1" presStyleCnt="5">
        <dgm:presLayoutVars>
          <dgm:chMax val="0"/>
          <dgm:bulletEnabled val="1"/>
        </dgm:presLayoutVars>
      </dgm:prSet>
      <dgm:spPr/>
    </dgm:pt>
    <dgm:pt modelId="{14FE7DE5-A402-EA45-9F24-CD9DA0BAD320}" type="pres">
      <dgm:prSet presAssocID="{60A1DF71-AA21-41D8-BDA0-28E9CE01E140}" presName="spacer" presStyleCnt="0"/>
      <dgm:spPr/>
    </dgm:pt>
    <dgm:pt modelId="{F00F6791-ED00-0E46-ADF9-84A88618A986}" type="pres">
      <dgm:prSet presAssocID="{8A2F3417-5091-4C83-8A4A-1CBF5CC3C5A6}" presName="parentText" presStyleLbl="node1" presStyleIdx="2" presStyleCnt="5">
        <dgm:presLayoutVars>
          <dgm:chMax val="0"/>
          <dgm:bulletEnabled val="1"/>
        </dgm:presLayoutVars>
      </dgm:prSet>
      <dgm:spPr/>
    </dgm:pt>
    <dgm:pt modelId="{96DAEF5B-6942-4D4D-AA6E-420CAD8A67CE}" type="pres">
      <dgm:prSet presAssocID="{EAE49456-BE49-46A4-ACEC-04EF1EE39DC4}" presName="spacer" presStyleCnt="0"/>
      <dgm:spPr/>
    </dgm:pt>
    <dgm:pt modelId="{5847C638-9418-4C4E-8D78-EB2C2DA28955}" type="pres">
      <dgm:prSet presAssocID="{918066EE-2619-4F59-80D5-E2B9D9707E93}" presName="parentText" presStyleLbl="node1" presStyleIdx="3" presStyleCnt="5">
        <dgm:presLayoutVars>
          <dgm:chMax val="0"/>
          <dgm:bulletEnabled val="1"/>
        </dgm:presLayoutVars>
      </dgm:prSet>
      <dgm:spPr/>
    </dgm:pt>
    <dgm:pt modelId="{A379386B-FFC6-9444-AF90-2C295BCFF118}" type="pres">
      <dgm:prSet presAssocID="{12F38AC0-4FA0-4B5B-9634-C49C9E0FC48E}" presName="spacer" presStyleCnt="0"/>
      <dgm:spPr/>
    </dgm:pt>
    <dgm:pt modelId="{BA598147-17C1-F14A-B9C7-481A555693C2}" type="pres">
      <dgm:prSet presAssocID="{05D290B8-C7F5-462C-A3CF-E415A2A09CAD}" presName="parentText" presStyleLbl="node1" presStyleIdx="4" presStyleCnt="5">
        <dgm:presLayoutVars>
          <dgm:chMax val="0"/>
          <dgm:bulletEnabled val="1"/>
        </dgm:presLayoutVars>
      </dgm:prSet>
      <dgm:spPr/>
    </dgm:pt>
  </dgm:ptLst>
  <dgm:cxnLst>
    <dgm:cxn modelId="{39871E20-E049-FE47-AC50-23752E7E3B5B}" type="presOf" srcId="{918066EE-2619-4F59-80D5-E2B9D9707E93}" destId="{5847C638-9418-4C4E-8D78-EB2C2DA28955}" srcOrd="0" destOrd="0" presId="urn:microsoft.com/office/officeart/2005/8/layout/vList2"/>
    <dgm:cxn modelId="{3F6BAE48-6482-4847-9CB4-6941D7591DB4}" srcId="{2E596C73-5C74-4E7A-B607-9A88827DF9B8}" destId="{8FA9975E-8A16-4971-8DB0-132DEB3393CD}" srcOrd="0" destOrd="0" parTransId="{14E8BE74-A1EA-4E69-A3B8-0C8A99B2F740}" sibTransId="{08A932AE-99FC-471C-B005-5033BE65B89D}"/>
    <dgm:cxn modelId="{CE70AD55-B0A0-9B43-A8DD-9D1B43571264}" type="presOf" srcId="{2E596C73-5C74-4E7A-B607-9A88827DF9B8}" destId="{C5432253-6A52-6344-A063-267FA81593D6}" srcOrd="0" destOrd="0" presId="urn:microsoft.com/office/officeart/2005/8/layout/vList2"/>
    <dgm:cxn modelId="{C9E07E58-0C39-4D1F-87C4-E0E279232E2F}" srcId="{2E596C73-5C74-4E7A-B607-9A88827DF9B8}" destId="{1EDF3F2E-F4B7-47B3-B57B-47303C30469C}" srcOrd="1" destOrd="0" parTransId="{E9797E39-8EE2-415E-86EE-63E4BFC43017}" sibTransId="{60A1DF71-AA21-41D8-BDA0-28E9CE01E140}"/>
    <dgm:cxn modelId="{2A43835B-BFA0-754A-93E7-D42262A12B2A}" type="presOf" srcId="{8FA9975E-8A16-4971-8DB0-132DEB3393CD}" destId="{840B6324-5924-A04B-B828-CA8F45D7D13C}" srcOrd="0" destOrd="0" presId="urn:microsoft.com/office/officeart/2005/8/layout/vList2"/>
    <dgm:cxn modelId="{C7A99368-CDCB-474A-A8FB-1A3CB71C22F6}" srcId="{2E596C73-5C74-4E7A-B607-9A88827DF9B8}" destId="{918066EE-2619-4F59-80D5-E2B9D9707E93}" srcOrd="3" destOrd="0" parTransId="{D83F5A33-8F4C-4C57-BB51-E5B0FF2C8F5B}" sibTransId="{12F38AC0-4FA0-4B5B-9634-C49C9E0FC48E}"/>
    <dgm:cxn modelId="{8C50D281-D576-B949-9E40-C4E7506CB1DC}" type="presOf" srcId="{1EDF3F2E-F4B7-47B3-B57B-47303C30469C}" destId="{3AB8FD58-5589-2E49-9F90-27C09CFD5E7C}" srcOrd="0" destOrd="0" presId="urn:microsoft.com/office/officeart/2005/8/layout/vList2"/>
    <dgm:cxn modelId="{E6EB878B-90F8-4C75-A718-864BAEB03E7D}" srcId="{2E596C73-5C74-4E7A-B607-9A88827DF9B8}" destId="{8A2F3417-5091-4C83-8A4A-1CBF5CC3C5A6}" srcOrd="2" destOrd="0" parTransId="{136BE63C-7123-423C-BDA6-6F80EA9D9DFF}" sibTransId="{EAE49456-BE49-46A4-ACEC-04EF1EE39DC4}"/>
    <dgm:cxn modelId="{E9969CA8-AFC3-4140-A3EE-1C2B4120B15D}" srcId="{2E596C73-5C74-4E7A-B607-9A88827DF9B8}" destId="{05D290B8-C7F5-462C-A3CF-E415A2A09CAD}" srcOrd="4" destOrd="0" parTransId="{A9515F10-0DC2-446C-91CD-1545A1BEDDB9}" sibTransId="{9F25372C-D938-4E5E-8BB6-72C4E948CE5E}"/>
    <dgm:cxn modelId="{70596CBC-D60C-5243-80C9-161B576C80A5}" type="presOf" srcId="{8A2F3417-5091-4C83-8A4A-1CBF5CC3C5A6}" destId="{F00F6791-ED00-0E46-ADF9-84A88618A986}" srcOrd="0" destOrd="0" presId="urn:microsoft.com/office/officeart/2005/8/layout/vList2"/>
    <dgm:cxn modelId="{4B8E7CF4-7E2F-934C-BE47-BD4C6096042D}" type="presOf" srcId="{05D290B8-C7F5-462C-A3CF-E415A2A09CAD}" destId="{BA598147-17C1-F14A-B9C7-481A555693C2}" srcOrd="0" destOrd="0" presId="urn:microsoft.com/office/officeart/2005/8/layout/vList2"/>
    <dgm:cxn modelId="{B184BC0E-308C-E045-AF89-D6547C2BB7F6}" type="presParOf" srcId="{C5432253-6A52-6344-A063-267FA81593D6}" destId="{840B6324-5924-A04B-B828-CA8F45D7D13C}" srcOrd="0" destOrd="0" presId="urn:microsoft.com/office/officeart/2005/8/layout/vList2"/>
    <dgm:cxn modelId="{6B277379-8E6E-1042-AC1D-554A55E49461}" type="presParOf" srcId="{C5432253-6A52-6344-A063-267FA81593D6}" destId="{C146E618-1F0A-0A45-A832-DDB946D066AA}" srcOrd="1" destOrd="0" presId="urn:microsoft.com/office/officeart/2005/8/layout/vList2"/>
    <dgm:cxn modelId="{8F9276EE-1AE5-E64D-9215-FF03FAB51552}" type="presParOf" srcId="{C5432253-6A52-6344-A063-267FA81593D6}" destId="{3AB8FD58-5589-2E49-9F90-27C09CFD5E7C}" srcOrd="2" destOrd="0" presId="urn:microsoft.com/office/officeart/2005/8/layout/vList2"/>
    <dgm:cxn modelId="{04F0AA91-6211-EA45-A4C2-AB4F729E29E1}" type="presParOf" srcId="{C5432253-6A52-6344-A063-267FA81593D6}" destId="{14FE7DE5-A402-EA45-9F24-CD9DA0BAD320}" srcOrd="3" destOrd="0" presId="urn:microsoft.com/office/officeart/2005/8/layout/vList2"/>
    <dgm:cxn modelId="{FA452959-37C1-E049-AF52-AA07AEB87AEE}" type="presParOf" srcId="{C5432253-6A52-6344-A063-267FA81593D6}" destId="{F00F6791-ED00-0E46-ADF9-84A88618A986}" srcOrd="4" destOrd="0" presId="urn:microsoft.com/office/officeart/2005/8/layout/vList2"/>
    <dgm:cxn modelId="{8922867A-B3AA-394C-8E97-692D15BD753B}" type="presParOf" srcId="{C5432253-6A52-6344-A063-267FA81593D6}" destId="{96DAEF5B-6942-4D4D-AA6E-420CAD8A67CE}" srcOrd="5" destOrd="0" presId="urn:microsoft.com/office/officeart/2005/8/layout/vList2"/>
    <dgm:cxn modelId="{ACAB76FD-4740-5745-AA6B-4E65BAFF833F}" type="presParOf" srcId="{C5432253-6A52-6344-A063-267FA81593D6}" destId="{5847C638-9418-4C4E-8D78-EB2C2DA28955}" srcOrd="6" destOrd="0" presId="urn:microsoft.com/office/officeart/2005/8/layout/vList2"/>
    <dgm:cxn modelId="{3ED215C1-3368-594B-AA28-1DB32500F898}" type="presParOf" srcId="{C5432253-6A52-6344-A063-267FA81593D6}" destId="{A379386B-FFC6-9444-AF90-2C295BCFF118}" srcOrd="7" destOrd="0" presId="urn:microsoft.com/office/officeart/2005/8/layout/vList2"/>
    <dgm:cxn modelId="{6345D291-4928-D147-BE04-E787A7263BDD}" type="presParOf" srcId="{C5432253-6A52-6344-A063-267FA81593D6}" destId="{BA598147-17C1-F14A-B9C7-481A555693C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7A9D8F-3135-4FF2-AC6D-F7EEE8825AE0}"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CBFFD2C5-312D-4848-AB2B-78CEBDF937DA}">
      <dgm:prSet phldrT="[Text]"/>
      <dgm:spPr/>
      <dgm:t>
        <a:bodyPr/>
        <a:lstStyle/>
        <a:p>
          <a:r>
            <a:rPr lang="en-US" dirty="0"/>
            <a:t>Early years intervention</a:t>
          </a:r>
        </a:p>
      </dgm:t>
    </dgm:pt>
    <dgm:pt modelId="{E7B4F76C-26E5-42E2-AC36-B367A0F27DE5}" type="parTrans" cxnId="{B14AB575-5A21-42FE-92CA-F2A7CE154C48}">
      <dgm:prSet/>
      <dgm:spPr/>
      <dgm:t>
        <a:bodyPr/>
        <a:lstStyle/>
        <a:p>
          <a:endParaRPr lang="en-US"/>
        </a:p>
      </dgm:t>
    </dgm:pt>
    <dgm:pt modelId="{24AE76D5-3666-4251-9396-698B2B3B55DB}" type="sibTrans" cxnId="{B14AB575-5A21-42FE-92CA-F2A7CE154C48}">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3C8C93FB-7146-4F75-BE34-494A12D5ABED}">
      <dgm:prSet phldrT="[Text]"/>
      <dgm:spPr/>
      <dgm:t>
        <a:bodyPr/>
        <a:lstStyle/>
        <a:p>
          <a:r>
            <a:rPr lang="en-US" dirty="0"/>
            <a:t>Primary, Secondary &amp; FE provision</a:t>
          </a:r>
        </a:p>
      </dgm:t>
    </dgm:pt>
    <dgm:pt modelId="{0E77B6A3-1DD8-4C24-B844-78489BCDB6DD}" type="parTrans" cxnId="{88D28D27-D02B-43FA-9C17-7445058C72AF}">
      <dgm:prSet/>
      <dgm:spPr/>
      <dgm:t>
        <a:bodyPr/>
        <a:lstStyle/>
        <a:p>
          <a:endParaRPr lang="en-US"/>
        </a:p>
      </dgm:t>
    </dgm:pt>
    <dgm:pt modelId="{027DC0FD-BAB3-42B1-BE2D-7C5A3133FE85}" type="sibTrans" cxnId="{88D28D27-D02B-43FA-9C17-7445058C72AF}">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47F26520-9187-4E38-9543-91AA3835D649}">
      <dgm:prSet phldrT="[Text]"/>
      <dgm:spPr/>
      <dgm:t>
        <a:bodyPr/>
        <a:lstStyle/>
        <a:p>
          <a:r>
            <a:rPr lang="en-US" dirty="0"/>
            <a:t>Higher Education</a:t>
          </a:r>
        </a:p>
      </dgm:t>
    </dgm:pt>
    <dgm:pt modelId="{37BD0367-C049-4C96-B800-16B541EE3995}" type="parTrans" cxnId="{57714B3D-1830-4308-87E9-95F854DFD4FF}">
      <dgm:prSet/>
      <dgm:spPr/>
      <dgm:t>
        <a:bodyPr/>
        <a:lstStyle/>
        <a:p>
          <a:endParaRPr lang="en-US"/>
        </a:p>
      </dgm:t>
    </dgm:pt>
    <dgm:pt modelId="{4174FFCD-C2F7-456C-A27D-7F3E4125FCCA}" type="sibTrans" cxnId="{57714B3D-1830-4308-87E9-95F854DFD4FF}">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22976712-9B2D-436F-8ABA-2753F10A65B8}">
      <dgm:prSet phldrT="[Text]"/>
      <dgm:spPr/>
      <dgm:t>
        <a:bodyPr/>
        <a:lstStyle/>
        <a:p>
          <a:r>
            <a:rPr lang="en-US" dirty="0"/>
            <a:t>Post-16 &amp; adult education</a:t>
          </a:r>
        </a:p>
      </dgm:t>
    </dgm:pt>
    <dgm:pt modelId="{669C4386-73CD-425E-9A04-EFD410DE1EF4}" type="parTrans" cxnId="{FA2F7B01-CC3C-4538-9CC0-CC0EA9AB9B23}">
      <dgm:prSet/>
      <dgm:spPr/>
      <dgm:t>
        <a:bodyPr/>
        <a:lstStyle/>
        <a:p>
          <a:endParaRPr lang="en-US"/>
        </a:p>
      </dgm:t>
    </dgm:pt>
    <dgm:pt modelId="{56245F6E-2356-4D05-BEEC-AC70EF18715C}" type="sibTrans" cxnId="{FA2F7B01-CC3C-4538-9CC0-CC0EA9AB9B23}">
      <dgm:prSet/>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1C0C6606-CD36-4036-8224-60E710138598}">
      <dgm:prSet phldrT="[Text]"/>
      <dgm:spPr/>
      <dgm:t>
        <a:bodyPr/>
        <a:lstStyle/>
        <a:p>
          <a:r>
            <a:rPr lang="en-US" dirty="0"/>
            <a:t>Information in the workplace</a:t>
          </a:r>
        </a:p>
      </dgm:t>
    </dgm:pt>
    <dgm:pt modelId="{3D823F2B-B53F-443A-8640-E1069131B4E7}" type="parTrans" cxnId="{35D698F1-71E6-40FB-A3C3-18913A299BBE}">
      <dgm:prSet/>
      <dgm:spPr/>
      <dgm:t>
        <a:bodyPr/>
        <a:lstStyle/>
        <a:p>
          <a:endParaRPr lang="en-US"/>
        </a:p>
      </dgm:t>
    </dgm:pt>
    <dgm:pt modelId="{9D2454FE-475F-4C06-AE99-735F31D73680}" type="sibTrans" cxnId="{35D698F1-71E6-40FB-A3C3-18913A299BBE}">
      <dgm:prSet/>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pt>
    <dgm:pt modelId="{ADA9C113-0527-4694-A4C1-21A2B82431EE}">
      <dgm:prSet phldrT="[Text]"/>
      <dgm:spPr/>
      <dgm:t>
        <a:bodyPr/>
        <a:lstStyle/>
        <a:p>
          <a:r>
            <a:rPr lang="en-US" dirty="0"/>
            <a:t>Lifelong learning &amp; active ageing</a:t>
          </a:r>
        </a:p>
      </dgm:t>
    </dgm:pt>
    <dgm:pt modelId="{855F0B2F-C977-4C83-8E14-7175A43B1275}" type="parTrans" cxnId="{A2C4A481-C526-4B27-BB37-BC903C13FA71}">
      <dgm:prSet/>
      <dgm:spPr/>
      <dgm:t>
        <a:bodyPr/>
        <a:lstStyle/>
        <a:p>
          <a:endParaRPr lang="en-US"/>
        </a:p>
      </dgm:t>
    </dgm:pt>
    <dgm:pt modelId="{5C6AC1C5-9E0F-415D-8C94-C429F34E3FB5}" type="sibTrans" cxnId="{A2C4A481-C526-4B27-BB37-BC903C13FA71}">
      <dgm:prSet/>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US"/>
        </a:p>
      </dgm:t>
    </dgm:pt>
    <dgm:pt modelId="{40E8D6D9-5AE9-493F-867A-6479293FEAD9}">
      <dgm:prSet phldrT="[Text]"/>
      <dgm:spPr/>
      <dgm:t>
        <a:bodyPr/>
        <a:lstStyle/>
        <a:p>
          <a:r>
            <a:rPr lang="en-US" dirty="0"/>
            <a:t>Information skills for life &amp; citizenship</a:t>
          </a:r>
        </a:p>
      </dgm:t>
    </dgm:pt>
    <dgm:pt modelId="{44628B3E-800D-48C4-8366-2AAC8C7520A0}" type="parTrans" cxnId="{39E55574-E676-42EE-9952-B6F62E2FA803}">
      <dgm:prSet/>
      <dgm:spPr/>
      <dgm:t>
        <a:bodyPr/>
        <a:lstStyle/>
        <a:p>
          <a:endParaRPr lang="en-US"/>
        </a:p>
      </dgm:t>
    </dgm:pt>
    <dgm:pt modelId="{0B140D8A-2A77-44E9-AA1C-BEE490286B64}" type="sibTrans" cxnId="{39E55574-E676-42EE-9952-B6F62E2FA803}">
      <dgm:prSet/>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t>
        <a:bodyPr/>
        <a:lstStyle/>
        <a:p>
          <a:endParaRPr lang="en-US"/>
        </a:p>
      </dgm:t>
    </dgm:pt>
    <dgm:pt modelId="{FB05A4DE-4C24-42E9-8CE7-2EBD4F318BA8}" type="pres">
      <dgm:prSet presAssocID="{4C7A9D8F-3135-4FF2-AC6D-F7EEE8825AE0}" presName="Name0" presStyleCnt="0">
        <dgm:presLayoutVars>
          <dgm:chMax val="7"/>
          <dgm:chPref val="7"/>
          <dgm:dir/>
        </dgm:presLayoutVars>
      </dgm:prSet>
      <dgm:spPr/>
    </dgm:pt>
    <dgm:pt modelId="{EE5E29B0-F5E9-4472-87CF-7F2A0569C68F}" type="pres">
      <dgm:prSet presAssocID="{4C7A9D8F-3135-4FF2-AC6D-F7EEE8825AE0}" presName="dot1" presStyleLbl="alignNode1" presStyleIdx="0" presStyleCnt="18"/>
      <dgm:spPr/>
    </dgm:pt>
    <dgm:pt modelId="{49AD68FD-2639-4D96-B622-D0105B3AFFA6}" type="pres">
      <dgm:prSet presAssocID="{4C7A9D8F-3135-4FF2-AC6D-F7EEE8825AE0}" presName="dot2" presStyleLbl="alignNode1" presStyleIdx="1" presStyleCnt="18"/>
      <dgm:spPr/>
    </dgm:pt>
    <dgm:pt modelId="{26401AE0-FBC0-4196-A9A0-570337D183A8}" type="pres">
      <dgm:prSet presAssocID="{4C7A9D8F-3135-4FF2-AC6D-F7EEE8825AE0}" presName="dot3" presStyleLbl="alignNode1" presStyleIdx="2" presStyleCnt="18"/>
      <dgm:spPr/>
    </dgm:pt>
    <dgm:pt modelId="{B55AE803-B974-4DB8-BCB3-994E4D81154D}" type="pres">
      <dgm:prSet presAssocID="{4C7A9D8F-3135-4FF2-AC6D-F7EEE8825AE0}" presName="dot4" presStyleLbl="alignNode1" presStyleIdx="3" presStyleCnt="18"/>
      <dgm:spPr/>
    </dgm:pt>
    <dgm:pt modelId="{26CEFD91-57DD-4197-9B85-9F797069D814}" type="pres">
      <dgm:prSet presAssocID="{4C7A9D8F-3135-4FF2-AC6D-F7EEE8825AE0}" presName="dot5" presStyleLbl="alignNode1" presStyleIdx="4" presStyleCnt="18"/>
      <dgm:spPr/>
    </dgm:pt>
    <dgm:pt modelId="{31FBCF7E-2113-4BB1-A4CB-7FBF74E60E5E}" type="pres">
      <dgm:prSet presAssocID="{4C7A9D8F-3135-4FF2-AC6D-F7EEE8825AE0}" presName="dot6" presStyleLbl="alignNode1" presStyleIdx="5" presStyleCnt="18"/>
      <dgm:spPr/>
    </dgm:pt>
    <dgm:pt modelId="{1F649A6B-0885-4991-857F-313FFD42918E}" type="pres">
      <dgm:prSet presAssocID="{4C7A9D8F-3135-4FF2-AC6D-F7EEE8825AE0}" presName="dot7" presStyleLbl="alignNode1" presStyleIdx="6" presStyleCnt="18"/>
      <dgm:spPr/>
    </dgm:pt>
    <dgm:pt modelId="{F8A1B561-51C8-42A4-8F15-9BC5D6A0471C}" type="pres">
      <dgm:prSet presAssocID="{4C7A9D8F-3135-4FF2-AC6D-F7EEE8825AE0}" presName="dot8" presStyleLbl="alignNode1" presStyleIdx="7" presStyleCnt="18"/>
      <dgm:spPr/>
    </dgm:pt>
    <dgm:pt modelId="{ACD5DA78-2DBC-4548-9F74-6A048E4ACC44}" type="pres">
      <dgm:prSet presAssocID="{4C7A9D8F-3135-4FF2-AC6D-F7EEE8825AE0}" presName="dot9" presStyleLbl="alignNode1" presStyleIdx="8" presStyleCnt="18"/>
      <dgm:spPr/>
    </dgm:pt>
    <dgm:pt modelId="{0DD8277A-F294-4BBC-A143-CB7EFFA48268}" type="pres">
      <dgm:prSet presAssocID="{4C7A9D8F-3135-4FF2-AC6D-F7EEE8825AE0}" presName="dot10" presStyleLbl="alignNode1" presStyleIdx="9" presStyleCnt="18"/>
      <dgm:spPr/>
    </dgm:pt>
    <dgm:pt modelId="{CE3949AC-EB6C-4549-A5B6-184BBEAF27D7}" type="pres">
      <dgm:prSet presAssocID="{4C7A9D8F-3135-4FF2-AC6D-F7EEE8825AE0}" presName="dot11" presStyleLbl="alignNode1" presStyleIdx="10" presStyleCnt="18"/>
      <dgm:spPr/>
    </dgm:pt>
    <dgm:pt modelId="{EC2D2C66-7DF8-47F2-933A-650683BA965F}" type="pres">
      <dgm:prSet presAssocID="{4C7A9D8F-3135-4FF2-AC6D-F7EEE8825AE0}" presName="dotArrow1" presStyleLbl="alignNode1" presStyleIdx="11" presStyleCnt="18"/>
      <dgm:spPr/>
    </dgm:pt>
    <dgm:pt modelId="{C13D32BA-3A10-47F2-9766-400B910A090C}" type="pres">
      <dgm:prSet presAssocID="{4C7A9D8F-3135-4FF2-AC6D-F7EEE8825AE0}" presName="dotArrow2" presStyleLbl="alignNode1" presStyleIdx="12" presStyleCnt="18"/>
      <dgm:spPr/>
    </dgm:pt>
    <dgm:pt modelId="{5544545C-A572-4D2C-9114-0DE61B8CC291}" type="pres">
      <dgm:prSet presAssocID="{4C7A9D8F-3135-4FF2-AC6D-F7EEE8825AE0}" presName="dotArrow3" presStyleLbl="alignNode1" presStyleIdx="13" presStyleCnt="18"/>
      <dgm:spPr/>
    </dgm:pt>
    <dgm:pt modelId="{68EADD61-2F42-4376-AF9E-5BBB4A43FBAE}" type="pres">
      <dgm:prSet presAssocID="{4C7A9D8F-3135-4FF2-AC6D-F7EEE8825AE0}" presName="dotArrow4" presStyleLbl="alignNode1" presStyleIdx="14" presStyleCnt="18"/>
      <dgm:spPr/>
    </dgm:pt>
    <dgm:pt modelId="{A639B1D5-8E67-4BD1-8FF1-6E746F4ABC86}" type="pres">
      <dgm:prSet presAssocID="{4C7A9D8F-3135-4FF2-AC6D-F7EEE8825AE0}" presName="dotArrow5" presStyleLbl="alignNode1" presStyleIdx="15" presStyleCnt="18"/>
      <dgm:spPr/>
    </dgm:pt>
    <dgm:pt modelId="{7F71ABBA-2DAA-4C71-A8F8-832462508B24}" type="pres">
      <dgm:prSet presAssocID="{4C7A9D8F-3135-4FF2-AC6D-F7EEE8825AE0}" presName="dotArrow6" presStyleLbl="alignNode1" presStyleIdx="16" presStyleCnt="18"/>
      <dgm:spPr/>
    </dgm:pt>
    <dgm:pt modelId="{4505A368-8016-4FBA-B6B7-5D0527FEB0BF}" type="pres">
      <dgm:prSet presAssocID="{4C7A9D8F-3135-4FF2-AC6D-F7EEE8825AE0}" presName="dotArrow7" presStyleLbl="alignNode1" presStyleIdx="17" presStyleCnt="18"/>
      <dgm:spPr/>
    </dgm:pt>
    <dgm:pt modelId="{8A44A250-CC16-46FE-A2A0-2702A313ACFF}" type="pres">
      <dgm:prSet presAssocID="{CBFFD2C5-312D-4848-AB2B-78CEBDF937DA}" presName="parTx1" presStyleLbl="node1" presStyleIdx="0" presStyleCnt="7"/>
      <dgm:spPr/>
    </dgm:pt>
    <dgm:pt modelId="{555B3763-9FF5-4CD5-92C5-2BCA97772F88}" type="pres">
      <dgm:prSet presAssocID="{24AE76D5-3666-4251-9396-698B2B3B55DB}" presName="picture1" presStyleCnt="0"/>
      <dgm:spPr/>
    </dgm:pt>
    <dgm:pt modelId="{DD0FDD9C-057A-4774-8AAA-077960346F10}" type="pres">
      <dgm:prSet presAssocID="{24AE76D5-3666-4251-9396-698B2B3B55DB}" presName="imageRepeatNode" presStyleLbl="fgImgPlace1" presStyleIdx="0" presStyleCnt="7"/>
      <dgm:spPr/>
    </dgm:pt>
    <dgm:pt modelId="{9D57B6FE-13C0-4CD3-AE9D-12278C7848A9}" type="pres">
      <dgm:prSet presAssocID="{3C8C93FB-7146-4F75-BE34-494A12D5ABED}" presName="parTx2" presStyleLbl="node1" presStyleIdx="1" presStyleCnt="7"/>
      <dgm:spPr/>
    </dgm:pt>
    <dgm:pt modelId="{84D76268-89A7-44BE-939B-A890C0C59AB6}" type="pres">
      <dgm:prSet presAssocID="{027DC0FD-BAB3-42B1-BE2D-7C5A3133FE85}" presName="picture2" presStyleCnt="0"/>
      <dgm:spPr/>
    </dgm:pt>
    <dgm:pt modelId="{8429871A-A317-443B-B1D9-F112785C9BF0}" type="pres">
      <dgm:prSet presAssocID="{027DC0FD-BAB3-42B1-BE2D-7C5A3133FE85}" presName="imageRepeatNode" presStyleLbl="fgImgPlace1" presStyleIdx="1" presStyleCnt="7"/>
      <dgm:spPr/>
    </dgm:pt>
    <dgm:pt modelId="{AC5C6C9A-C2F7-4F46-9A82-94513AC1842D}" type="pres">
      <dgm:prSet presAssocID="{47F26520-9187-4E38-9543-91AA3835D649}" presName="parTx3" presStyleLbl="node1" presStyleIdx="2" presStyleCnt="7"/>
      <dgm:spPr/>
    </dgm:pt>
    <dgm:pt modelId="{E6288C80-9B36-4D80-962E-378B70AF3B69}" type="pres">
      <dgm:prSet presAssocID="{4174FFCD-C2F7-456C-A27D-7F3E4125FCCA}" presName="picture3" presStyleCnt="0"/>
      <dgm:spPr/>
    </dgm:pt>
    <dgm:pt modelId="{10524D1E-E7B9-4E9A-B585-8777821A4327}" type="pres">
      <dgm:prSet presAssocID="{4174FFCD-C2F7-456C-A27D-7F3E4125FCCA}" presName="imageRepeatNode" presStyleLbl="fgImgPlace1" presStyleIdx="2" presStyleCnt="7"/>
      <dgm:spPr/>
    </dgm:pt>
    <dgm:pt modelId="{CF69FC73-9778-4F96-ADC4-8147428857BB}" type="pres">
      <dgm:prSet presAssocID="{22976712-9B2D-436F-8ABA-2753F10A65B8}" presName="parTx4" presStyleLbl="node1" presStyleIdx="3" presStyleCnt="7"/>
      <dgm:spPr/>
    </dgm:pt>
    <dgm:pt modelId="{F168279C-6331-4959-BDCA-F574C3203BD8}" type="pres">
      <dgm:prSet presAssocID="{56245F6E-2356-4D05-BEEC-AC70EF18715C}" presName="picture4" presStyleCnt="0"/>
      <dgm:spPr/>
    </dgm:pt>
    <dgm:pt modelId="{4DE99ECA-EBDB-4F80-91BE-175229C14583}" type="pres">
      <dgm:prSet presAssocID="{56245F6E-2356-4D05-BEEC-AC70EF18715C}" presName="imageRepeatNode" presStyleLbl="fgImgPlace1" presStyleIdx="3" presStyleCnt="7"/>
      <dgm:spPr/>
    </dgm:pt>
    <dgm:pt modelId="{459F2F9B-40F9-4F98-9B83-38A8B6FD8642}" type="pres">
      <dgm:prSet presAssocID="{1C0C6606-CD36-4036-8224-60E710138598}" presName="parTx5" presStyleLbl="node1" presStyleIdx="4" presStyleCnt="7"/>
      <dgm:spPr/>
    </dgm:pt>
    <dgm:pt modelId="{0E3B3621-94EB-44CD-BB59-0C9D8B99047A}" type="pres">
      <dgm:prSet presAssocID="{9D2454FE-475F-4C06-AE99-735F31D73680}" presName="picture5" presStyleCnt="0"/>
      <dgm:spPr/>
    </dgm:pt>
    <dgm:pt modelId="{E4EF10B6-D335-4B5D-A8C2-C7C40D7ECE71}" type="pres">
      <dgm:prSet presAssocID="{9D2454FE-475F-4C06-AE99-735F31D73680}" presName="imageRepeatNode" presStyleLbl="fgImgPlace1" presStyleIdx="4" presStyleCnt="7"/>
      <dgm:spPr/>
    </dgm:pt>
    <dgm:pt modelId="{924CDADE-4FB8-4EBE-A3D2-4E2E9D79B9F5}" type="pres">
      <dgm:prSet presAssocID="{40E8D6D9-5AE9-493F-867A-6479293FEAD9}" presName="parTx6" presStyleLbl="node1" presStyleIdx="5" presStyleCnt="7"/>
      <dgm:spPr/>
    </dgm:pt>
    <dgm:pt modelId="{6B4C79D7-E2F5-4D78-98DE-02052DC73FD8}" type="pres">
      <dgm:prSet presAssocID="{0B140D8A-2A77-44E9-AA1C-BEE490286B64}" presName="picture6" presStyleCnt="0"/>
      <dgm:spPr/>
    </dgm:pt>
    <dgm:pt modelId="{BE0F2025-72EB-44AC-BA6B-7EA1F8E00EC2}" type="pres">
      <dgm:prSet presAssocID="{0B140D8A-2A77-44E9-AA1C-BEE490286B64}" presName="imageRepeatNode" presStyleLbl="fgImgPlace1" presStyleIdx="5" presStyleCnt="7"/>
      <dgm:spPr/>
    </dgm:pt>
    <dgm:pt modelId="{E26B1EBE-4202-405B-A8EE-F1109B888C9E}" type="pres">
      <dgm:prSet presAssocID="{ADA9C113-0527-4694-A4C1-21A2B82431EE}" presName="parTx7" presStyleLbl="node1" presStyleIdx="6" presStyleCnt="7"/>
      <dgm:spPr/>
    </dgm:pt>
    <dgm:pt modelId="{576BFED2-EB75-4B3E-837B-F57F426E2964}" type="pres">
      <dgm:prSet presAssocID="{5C6AC1C5-9E0F-415D-8C94-C429F34E3FB5}" presName="picture7" presStyleCnt="0"/>
      <dgm:spPr/>
    </dgm:pt>
    <dgm:pt modelId="{7639B3F7-E544-4D74-870E-D89BF12497C7}" type="pres">
      <dgm:prSet presAssocID="{5C6AC1C5-9E0F-415D-8C94-C429F34E3FB5}" presName="imageRepeatNode" presStyleLbl="fgImgPlace1" presStyleIdx="6" presStyleCnt="7"/>
      <dgm:spPr/>
    </dgm:pt>
  </dgm:ptLst>
  <dgm:cxnLst>
    <dgm:cxn modelId="{FA2F7B01-CC3C-4538-9CC0-CC0EA9AB9B23}" srcId="{4C7A9D8F-3135-4FF2-AC6D-F7EEE8825AE0}" destId="{22976712-9B2D-436F-8ABA-2753F10A65B8}" srcOrd="3" destOrd="0" parTransId="{669C4386-73CD-425E-9A04-EFD410DE1EF4}" sibTransId="{56245F6E-2356-4D05-BEEC-AC70EF18715C}"/>
    <dgm:cxn modelId="{89327618-5972-4E19-9046-EAB5F55A92C8}" type="presOf" srcId="{ADA9C113-0527-4694-A4C1-21A2B82431EE}" destId="{E26B1EBE-4202-405B-A8EE-F1109B888C9E}" srcOrd="0" destOrd="0" presId="urn:microsoft.com/office/officeart/2008/layout/AscendingPictureAccentProcess"/>
    <dgm:cxn modelId="{CD90BB1A-9E08-49CC-87E4-5E27077FB748}" type="presOf" srcId="{CBFFD2C5-312D-4848-AB2B-78CEBDF937DA}" destId="{8A44A250-CC16-46FE-A2A0-2702A313ACFF}" srcOrd="0" destOrd="0" presId="urn:microsoft.com/office/officeart/2008/layout/AscendingPictureAccentProcess"/>
    <dgm:cxn modelId="{88D28D27-D02B-43FA-9C17-7445058C72AF}" srcId="{4C7A9D8F-3135-4FF2-AC6D-F7EEE8825AE0}" destId="{3C8C93FB-7146-4F75-BE34-494A12D5ABED}" srcOrd="1" destOrd="0" parTransId="{0E77B6A3-1DD8-4C24-B844-78489BCDB6DD}" sibTransId="{027DC0FD-BAB3-42B1-BE2D-7C5A3133FE85}"/>
    <dgm:cxn modelId="{4EE1F329-0DB0-4160-8504-1EDCA8B45A34}" type="presOf" srcId="{4C7A9D8F-3135-4FF2-AC6D-F7EEE8825AE0}" destId="{FB05A4DE-4C24-42E9-8CE7-2EBD4F318BA8}" srcOrd="0" destOrd="0" presId="urn:microsoft.com/office/officeart/2008/layout/AscendingPictureAccentProcess"/>
    <dgm:cxn modelId="{57714B3D-1830-4308-87E9-95F854DFD4FF}" srcId="{4C7A9D8F-3135-4FF2-AC6D-F7EEE8825AE0}" destId="{47F26520-9187-4E38-9543-91AA3835D649}" srcOrd="2" destOrd="0" parTransId="{37BD0367-C049-4C96-B800-16B541EE3995}" sibTransId="{4174FFCD-C2F7-456C-A27D-7F3E4125FCCA}"/>
    <dgm:cxn modelId="{B09B695F-7857-48F5-95E6-81976452E7B2}" type="presOf" srcId="{0B140D8A-2A77-44E9-AA1C-BEE490286B64}" destId="{BE0F2025-72EB-44AC-BA6B-7EA1F8E00EC2}" srcOrd="0" destOrd="0" presId="urn:microsoft.com/office/officeart/2008/layout/AscendingPictureAccentProcess"/>
    <dgm:cxn modelId="{1D3FB865-4643-4707-844E-4D990E3DCFE0}" type="presOf" srcId="{40E8D6D9-5AE9-493F-867A-6479293FEAD9}" destId="{924CDADE-4FB8-4EBE-A3D2-4E2E9D79B9F5}" srcOrd="0" destOrd="0" presId="urn:microsoft.com/office/officeart/2008/layout/AscendingPictureAccentProcess"/>
    <dgm:cxn modelId="{71837068-500D-4970-A784-48564D0DCD25}" type="presOf" srcId="{027DC0FD-BAB3-42B1-BE2D-7C5A3133FE85}" destId="{8429871A-A317-443B-B1D9-F112785C9BF0}" srcOrd="0" destOrd="0" presId="urn:microsoft.com/office/officeart/2008/layout/AscendingPictureAccentProcess"/>
    <dgm:cxn modelId="{39E55574-E676-42EE-9952-B6F62E2FA803}" srcId="{4C7A9D8F-3135-4FF2-AC6D-F7EEE8825AE0}" destId="{40E8D6D9-5AE9-493F-867A-6479293FEAD9}" srcOrd="5" destOrd="0" parTransId="{44628B3E-800D-48C4-8366-2AAC8C7520A0}" sibTransId="{0B140D8A-2A77-44E9-AA1C-BEE490286B64}"/>
    <dgm:cxn modelId="{B14AB575-5A21-42FE-92CA-F2A7CE154C48}" srcId="{4C7A9D8F-3135-4FF2-AC6D-F7EEE8825AE0}" destId="{CBFFD2C5-312D-4848-AB2B-78CEBDF937DA}" srcOrd="0" destOrd="0" parTransId="{E7B4F76C-26E5-42E2-AC36-B367A0F27DE5}" sibTransId="{24AE76D5-3666-4251-9396-698B2B3B55DB}"/>
    <dgm:cxn modelId="{CF91317F-1EA8-4477-8059-83F9353EFEE9}" type="presOf" srcId="{9D2454FE-475F-4C06-AE99-735F31D73680}" destId="{E4EF10B6-D335-4B5D-A8C2-C7C40D7ECE71}" srcOrd="0" destOrd="0" presId="urn:microsoft.com/office/officeart/2008/layout/AscendingPictureAccentProcess"/>
    <dgm:cxn modelId="{A2C4A481-C526-4B27-BB37-BC903C13FA71}" srcId="{4C7A9D8F-3135-4FF2-AC6D-F7EEE8825AE0}" destId="{ADA9C113-0527-4694-A4C1-21A2B82431EE}" srcOrd="6" destOrd="0" parTransId="{855F0B2F-C977-4C83-8E14-7175A43B1275}" sibTransId="{5C6AC1C5-9E0F-415D-8C94-C429F34E3FB5}"/>
    <dgm:cxn modelId="{1392B086-91A7-45CD-A1A2-97A9A32DF5D6}" type="presOf" srcId="{3C8C93FB-7146-4F75-BE34-494A12D5ABED}" destId="{9D57B6FE-13C0-4CD3-AE9D-12278C7848A9}" srcOrd="0" destOrd="0" presId="urn:microsoft.com/office/officeart/2008/layout/AscendingPictureAccentProcess"/>
    <dgm:cxn modelId="{2B02B288-825C-4BA5-AF1B-D043EB3AD1B3}" type="presOf" srcId="{24AE76D5-3666-4251-9396-698B2B3B55DB}" destId="{DD0FDD9C-057A-4774-8AAA-077960346F10}" srcOrd="0" destOrd="0" presId="urn:microsoft.com/office/officeart/2008/layout/AscendingPictureAccentProcess"/>
    <dgm:cxn modelId="{9C97F089-9ECD-4425-8239-1B13845063A6}" type="presOf" srcId="{1C0C6606-CD36-4036-8224-60E710138598}" destId="{459F2F9B-40F9-4F98-9B83-38A8B6FD8642}" srcOrd="0" destOrd="0" presId="urn:microsoft.com/office/officeart/2008/layout/AscendingPictureAccentProcess"/>
    <dgm:cxn modelId="{ADE94F8F-8071-4639-A457-4F4C599A7E37}" type="presOf" srcId="{47F26520-9187-4E38-9543-91AA3835D649}" destId="{AC5C6C9A-C2F7-4F46-9A82-94513AC1842D}" srcOrd="0" destOrd="0" presId="urn:microsoft.com/office/officeart/2008/layout/AscendingPictureAccentProcess"/>
    <dgm:cxn modelId="{3A2C19A6-02DC-4997-876B-80489BE540F2}" type="presOf" srcId="{5C6AC1C5-9E0F-415D-8C94-C429F34E3FB5}" destId="{7639B3F7-E544-4D74-870E-D89BF12497C7}" srcOrd="0" destOrd="0" presId="urn:microsoft.com/office/officeart/2008/layout/AscendingPictureAccentProcess"/>
    <dgm:cxn modelId="{EF0D96D1-FB8B-4418-9D6A-7E4F0E0483C2}" type="presOf" srcId="{4174FFCD-C2F7-456C-A27D-7F3E4125FCCA}" destId="{10524D1E-E7B9-4E9A-B585-8777821A4327}" srcOrd="0" destOrd="0" presId="urn:microsoft.com/office/officeart/2008/layout/AscendingPictureAccentProcess"/>
    <dgm:cxn modelId="{1F5353D8-F66D-486D-8ECF-BE91226C4D1D}" type="presOf" srcId="{22976712-9B2D-436F-8ABA-2753F10A65B8}" destId="{CF69FC73-9778-4F96-ADC4-8147428857BB}" srcOrd="0" destOrd="0" presId="urn:microsoft.com/office/officeart/2008/layout/AscendingPictureAccentProcess"/>
    <dgm:cxn modelId="{DA56D9ED-45F1-4D2F-82BD-C797061A257F}" type="presOf" srcId="{56245F6E-2356-4D05-BEEC-AC70EF18715C}" destId="{4DE99ECA-EBDB-4F80-91BE-175229C14583}" srcOrd="0" destOrd="0" presId="urn:microsoft.com/office/officeart/2008/layout/AscendingPictureAccentProcess"/>
    <dgm:cxn modelId="{35D698F1-71E6-40FB-A3C3-18913A299BBE}" srcId="{4C7A9D8F-3135-4FF2-AC6D-F7EEE8825AE0}" destId="{1C0C6606-CD36-4036-8224-60E710138598}" srcOrd="4" destOrd="0" parTransId="{3D823F2B-B53F-443A-8640-E1069131B4E7}" sibTransId="{9D2454FE-475F-4C06-AE99-735F31D73680}"/>
    <dgm:cxn modelId="{B8536EAF-89FA-4CC3-9ED9-E1A5D8CB05CC}" type="presParOf" srcId="{FB05A4DE-4C24-42E9-8CE7-2EBD4F318BA8}" destId="{EE5E29B0-F5E9-4472-87CF-7F2A0569C68F}" srcOrd="0" destOrd="0" presId="urn:microsoft.com/office/officeart/2008/layout/AscendingPictureAccentProcess"/>
    <dgm:cxn modelId="{37DD62E6-4E11-4BA6-903A-7C4429CCD563}" type="presParOf" srcId="{FB05A4DE-4C24-42E9-8CE7-2EBD4F318BA8}" destId="{49AD68FD-2639-4D96-B622-D0105B3AFFA6}" srcOrd="1" destOrd="0" presId="urn:microsoft.com/office/officeart/2008/layout/AscendingPictureAccentProcess"/>
    <dgm:cxn modelId="{778A2AF0-9DC0-437D-B9F3-EC936044751D}" type="presParOf" srcId="{FB05A4DE-4C24-42E9-8CE7-2EBD4F318BA8}" destId="{26401AE0-FBC0-4196-A9A0-570337D183A8}" srcOrd="2" destOrd="0" presId="urn:microsoft.com/office/officeart/2008/layout/AscendingPictureAccentProcess"/>
    <dgm:cxn modelId="{BC291E57-901B-494D-A34E-3533D40EF4AB}" type="presParOf" srcId="{FB05A4DE-4C24-42E9-8CE7-2EBD4F318BA8}" destId="{B55AE803-B974-4DB8-BCB3-994E4D81154D}" srcOrd="3" destOrd="0" presId="urn:microsoft.com/office/officeart/2008/layout/AscendingPictureAccentProcess"/>
    <dgm:cxn modelId="{68A2A341-E4FB-49A3-85E7-9776CAD2D7AB}" type="presParOf" srcId="{FB05A4DE-4C24-42E9-8CE7-2EBD4F318BA8}" destId="{26CEFD91-57DD-4197-9B85-9F797069D814}" srcOrd="4" destOrd="0" presId="urn:microsoft.com/office/officeart/2008/layout/AscendingPictureAccentProcess"/>
    <dgm:cxn modelId="{734B756B-A5AE-4A78-AE1F-F5C4401DC6C2}" type="presParOf" srcId="{FB05A4DE-4C24-42E9-8CE7-2EBD4F318BA8}" destId="{31FBCF7E-2113-4BB1-A4CB-7FBF74E60E5E}" srcOrd="5" destOrd="0" presId="urn:microsoft.com/office/officeart/2008/layout/AscendingPictureAccentProcess"/>
    <dgm:cxn modelId="{F40152A8-6309-4B9B-AE20-C96D3BE86625}" type="presParOf" srcId="{FB05A4DE-4C24-42E9-8CE7-2EBD4F318BA8}" destId="{1F649A6B-0885-4991-857F-313FFD42918E}" srcOrd="6" destOrd="0" presId="urn:microsoft.com/office/officeart/2008/layout/AscendingPictureAccentProcess"/>
    <dgm:cxn modelId="{E8D5F1A1-8C5B-440E-96BA-56F9738FE544}" type="presParOf" srcId="{FB05A4DE-4C24-42E9-8CE7-2EBD4F318BA8}" destId="{F8A1B561-51C8-42A4-8F15-9BC5D6A0471C}" srcOrd="7" destOrd="0" presId="urn:microsoft.com/office/officeart/2008/layout/AscendingPictureAccentProcess"/>
    <dgm:cxn modelId="{BFAA2E58-E40E-48A2-A330-1647482C3F13}" type="presParOf" srcId="{FB05A4DE-4C24-42E9-8CE7-2EBD4F318BA8}" destId="{ACD5DA78-2DBC-4548-9F74-6A048E4ACC44}" srcOrd="8" destOrd="0" presId="urn:microsoft.com/office/officeart/2008/layout/AscendingPictureAccentProcess"/>
    <dgm:cxn modelId="{FF03D9DD-DF2A-4E5A-8D99-144BFCE4899C}" type="presParOf" srcId="{FB05A4DE-4C24-42E9-8CE7-2EBD4F318BA8}" destId="{0DD8277A-F294-4BBC-A143-CB7EFFA48268}" srcOrd="9" destOrd="0" presId="urn:microsoft.com/office/officeart/2008/layout/AscendingPictureAccentProcess"/>
    <dgm:cxn modelId="{578EC6AB-B4D7-420A-8620-4CB00853D81B}" type="presParOf" srcId="{FB05A4DE-4C24-42E9-8CE7-2EBD4F318BA8}" destId="{CE3949AC-EB6C-4549-A5B6-184BBEAF27D7}" srcOrd="10" destOrd="0" presId="urn:microsoft.com/office/officeart/2008/layout/AscendingPictureAccentProcess"/>
    <dgm:cxn modelId="{F75CC3E3-23C0-4945-94A6-7D7ECAEBD43D}" type="presParOf" srcId="{FB05A4DE-4C24-42E9-8CE7-2EBD4F318BA8}" destId="{EC2D2C66-7DF8-47F2-933A-650683BA965F}" srcOrd="11" destOrd="0" presId="urn:microsoft.com/office/officeart/2008/layout/AscendingPictureAccentProcess"/>
    <dgm:cxn modelId="{3372DE53-99A1-4E4D-886A-8C9D1A48FBB9}" type="presParOf" srcId="{FB05A4DE-4C24-42E9-8CE7-2EBD4F318BA8}" destId="{C13D32BA-3A10-47F2-9766-400B910A090C}" srcOrd="12" destOrd="0" presId="urn:microsoft.com/office/officeart/2008/layout/AscendingPictureAccentProcess"/>
    <dgm:cxn modelId="{BE698041-2304-426A-9216-D90C0E118B48}" type="presParOf" srcId="{FB05A4DE-4C24-42E9-8CE7-2EBD4F318BA8}" destId="{5544545C-A572-4D2C-9114-0DE61B8CC291}" srcOrd="13" destOrd="0" presId="urn:microsoft.com/office/officeart/2008/layout/AscendingPictureAccentProcess"/>
    <dgm:cxn modelId="{5951DF20-4922-4ED8-93E3-99043BD7FD48}" type="presParOf" srcId="{FB05A4DE-4C24-42E9-8CE7-2EBD4F318BA8}" destId="{68EADD61-2F42-4376-AF9E-5BBB4A43FBAE}" srcOrd="14" destOrd="0" presId="urn:microsoft.com/office/officeart/2008/layout/AscendingPictureAccentProcess"/>
    <dgm:cxn modelId="{305CCF66-3FA7-4E11-B6AE-A0945D4E3E71}" type="presParOf" srcId="{FB05A4DE-4C24-42E9-8CE7-2EBD4F318BA8}" destId="{A639B1D5-8E67-4BD1-8FF1-6E746F4ABC86}" srcOrd="15" destOrd="0" presId="urn:microsoft.com/office/officeart/2008/layout/AscendingPictureAccentProcess"/>
    <dgm:cxn modelId="{CE1A9A18-31B4-4769-9C66-2E720D245A14}" type="presParOf" srcId="{FB05A4DE-4C24-42E9-8CE7-2EBD4F318BA8}" destId="{7F71ABBA-2DAA-4C71-A8F8-832462508B24}" srcOrd="16" destOrd="0" presId="urn:microsoft.com/office/officeart/2008/layout/AscendingPictureAccentProcess"/>
    <dgm:cxn modelId="{49F7C183-332D-4562-A327-30936CDBBE5A}" type="presParOf" srcId="{FB05A4DE-4C24-42E9-8CE7-2EBD4F318BA8}" destId="{4505A368-8016-4FBA-B6B7-5D0527FEB0BF}" srcOrd="17" destOrd="0" presId="urn:microsoft.com/office/officeart/2008/layout/AscendingPictureAccentProcess"/>
    <dgm:cxn modelId="{519EFE72-7186-4A3A-AAEE-AA73A90AA40C}" type="presParOf" srcId="{FB05A4DE-4C24-42E9-8CE7-2EBD4F318BA8}" destId="{8A44A250-CC16-46FE-A2A0-2702A313ACFF}" srcOrd="18" destOrd="0" presId="urn:microsoft.com/office/officeart/2008/layout/AscendingPictureAccentProcess"/>
    <dgm:cxn modelId="{F09A8AFF-EB35-4E37-BFE1-3D59FBB815A3}" type="presParOf" srcId="{FB05A4DE-4C24-42E9-8CE7-2EBD4F318BA8}" destId="{555B3763-9FF5-4CD5-92C5-2BCA97772F88}" srcOrd="19" destOrd="0" presId="urn:microsoft.com/office/officeart/2008/layout/AscendingPictureAccentProcess"/>
    <dgm:cxn modelId="{39DEB071-1976-46FC-80FF-2EA671A4152E}" type="presParOf" srcId="{555B3763-9FF5-4CD5-92C5-2BCA97772F88}" destId="{DD0FDD9C-057A-4774-8AAA-077960346F10}" srcOrd="0" destOrd="0" presId="urn:microsoft.com/office/officeart/2008/layout/AscendingPictureAccentProcess"/>
    <dgm:cxn modelId="{93704109-95FD-44B2-A2D8-A9AC3B974147}" type="presParOf" srcId="{FB05A4DE-4C24-42E9-8CE7-2EBD4F318BA8}" destId="{9D57B6FE-13C0-4CD3-AE9D-12278C7848A9}" srcOrd="20" destOrd="0" presId="urn:microsoft.com/office/officeart/2008/layout/AscendingPictureAccentProcess"/>
    <dgm:cxn modelId="{D80D4375-682D-4584-88EA-60C929186441}" type="presParOf" srcId="{FB05A4DE-4C24-42E9-8CE7-2EBD4F318BA8}" destId="{84D76268-89A7-44BE-939B-A890C0C59AB6}" srcOrd="21" destOrd="0" presId="urn:microsoft.com/office/officeart/2008/layout/AscendingPictureAccentProcess"/>
    <dgm:cxn modelId="{58C00AF1-DBC1-45B5-85D2-28F96E71A860}" type="presParOf" srcId="{84D76268-89A7-44BE-939B-A890C0C59AB6}" destId="{8429871A-A317-443B-B1D9-F112785C9BF0}" srcOrd="0" destOrd="0" presId="urn:microsoft.com/office/officeart/2008/layout/AscendingPictureAccentProcess"/>
    <dgm:cxn modelId="{222CDDA5-3E65-44FB-9937-39F74EFCFAB9}" type="presParOf" srcId="{FB05A4DE-4C24-42E9-8CE7-2EBD4F318BA8}" destId="{AC5C6C9A-C2F7-4F46-9A82-94513AC1842D}" srcOrd="22" destOrd="0" presId="urn:microsoft.com/office/officeart/2008/layout/AscendingPictureAccentProcess"/>
    <dgm:cxn modelId="{839157B9-FC09-4581-ABA5-40A0D8D9EE71}" type="presParOf" srcId="{FB05A4DE-4C24-42E9-8CE7-2EBD4F318BA8}" destId="{E6288C80-9B36-4D80-962E-378B70AF3B69}" srcOrd="23" destOrd="0" presId="urn:microsoft.com/office/officeart/2008/layout/AscendingPictureAccentProcess"/>
    <dgm:cxn modelId="{6782A896-9131-420A-9D64-C88CD3F118CA}" type="presParOf" srcId="{E6288C80-9B36-4D80-962E-378B70AF3B69}" destId="{10524D1E-E7B9-4E9A-B585-8777821A4327}" srcOrd="0" destOrd="0" presId="urn:microsoft.com/office/officeart/2008/layout/AscendingPictureAccentProcess"/>
    <dgm:cxn modelId="{D9556702-213F-402B-BFEC-D8C9428A1644}" type="presParOf" srcId="{FB05A4DE-4C24-42E9-8CE7-2EBD4F318BA8}" destId="{CF69FC73-9778-4F96-ADC4-8147428857BB}" srcOrd="24" destOrd="0" presId="urn:microsoft.com/office/officeart/2008/layout/AscendingPictureAccentProcess"/>
    <dgm:cxn modelId="{DB8184A8-A5FB-47E6-8042-BE3C0EDB9862}" type="presParOf" srcId="{FB05A4DE-4C24-42E9-8CE7-2EBD4F318BA8}" destId="{F168279C-6331-4959-BDCA-F574C3203BD8}" srcOrd="25" destOrd="0" presId="urn:microsoft.com/office/officeart/2008/layout/AscendingPictureAccentProcess"/>
    <dgm:cxn modelId="{795E9FDB-F93A-433E-9F19-FC8B808545F0}" type="presParOf" srcId="{F168279C-6331-4959-BDCA-F574C3203BD8}" destId="{4DE99ECA-EBDB-4F80-91BE-175229C14583}" srcOrd="0" destOrd="0" presId="urn:microsoft.com/office/officeart/2008/layout/AscendingPictureAccentProcess"/>
    <dgm:cxn modelId="{5589B75D-F914-446E-993D-FBC5B8041E66}" type="presParOf" srcId="{FB05A4DE-4C24-42E9-8CE7-2EBD4F318BA8}" destId="{459F2F9B-40F9-4F98-9B83-38A8B6FD8642}" srcOrd="26" destOrd="0" presId="urn:microsoft.com/office/officeart/2008/layout/AscendingPictureAccentProcess"/>
    <dgm:cxn modelId="{3C20CD93-EA8D-4DF2-8667-E86EA3BB162A}" type="presParOf" srcId="{FB05A4DE-4C24-42E9-8CE7-2EBD4F318BA8}" destId="{0E3B3621-94EB-44CD-BB59-0C9D8B99047A}" srcOrd="27" destOrd="0" presId="urn:microsoft.com/office/officeart/2008/layout/AscendingPictureAccentProcess"/>
    <dgm:cxn modelId="{9BB1C6DB-CEC9-445F-966B-6E4637E7204A}" type="presParOf" srcId="{0E3B3621-94EB-44CD-BB59-0C9D8B99047A}" destId="{E4EF10B6-D335-4B5D-A8C2-C7C40D7ECE71}" srcOrd="0" destOrd="0" presId="urn:microsoft.com/office/officeart/2008/layout/AscendingPictureAccentProcess"/>
    <dgm:cxn modelId="{0BB5F2EC-CCCC-4835-B580-975D0369C3BE}" type="presParOf" srcId="{FB05A4DE-4C24-42E9-8CE7-2EBD4F318BA8}" destId="{924CDADE-4FB8-4EBE-A3D2-4E2E9D79B9F5}" srcOrd="28" destOrd="0" presId="urn:microsoft.com/office/officeart/2008/layout/AscendingPictureAccentProcess"/>
    <dgm:cxn modelId="{AEE37DB8-C5E1-4B65-A0CE-1510C8C28948}" type="presParOf" srcId="{FB05A4DE-4C24-42E9-8CE7-2EBD4F318BA8}" destId="{6B4C79D7-E2F5-4D78-98DE-02052DC73FD8}" srcOrd="29" destOrd="0" presId="urn:microsoft.com/office/officeart/2008/layout/AscendingPictureAccentProcess"/>
    <dgm:cxn modelId="{EC0D7FAC-2AAA-4DA1-8181-BEE51E214BA9}" type="presParOf" srcId="{6B4C79D7-E2F5-4D78-98DE-02052DC73FD8}" destId="{BE0F2025-72EB-44AC-BA6B-7EA1F8E00EC2}" srcOrd="0" destOrd="0" presId="urn:microsoft.com/office/officeart/2008/layout/AscendingPictureAccentProcess"/>
    <dgm:cxn modelId="{3E8B5B6A-321E-4684-BA12-D04376FC4F31}" type="presParOf" srcId="{FB05A4DE-4C24-42E9-8CE7-2EBD4F318BA8}" destId="{E26B1EBE-4202-405B-A8EE-F1109B888C9E}" srcOrd="30" destOrd="0" presId="urn:microsoft.com/office/officeart/2008/layout/AscendingPictureAccentProcess"/>
    <dgm:cxn modelId="{0A756066-E56E-408E-870A-AB8BBF41B059}" type="presParOf" srcId="{FB05A4DE-4C24-42E9-8CE7-2EBD4F318BA8}" destId="{576BFED2-EB75-4B3E-837B-F57F426E2964}" srcOrd="31" destOrd="0" presId="urn:microsoft.com/office/officeart/2008/layout/AscendingPictureAccentProcess"/>
    <dgm:cxn modelId="{9AAF9ED3-1C28-40E0-8413-C44EECFE0108}" type="presParOf" srcId="{576BFED2-EB75-4B3E-837B-F57F426E2964}" destId="{7639B3F7-E544-4D74-870E-D89BF12497C7}"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15795-B58F-A746-8525-B14BAF506F47}">
      <dsp:nvSpPr>
        <dsp:cNvPr id="0" name=""/>
        <dsp:cNvSpPr/>
      </dsp:nvSpPr>
      <dsp:spPr>
        <a:xfrm>
          <a:off x="118915" y="2516"/>
          <a:ext cx="3941675" cy="23650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Open Sans" panose="020B0606030504020204" pitchFamily="34" charset="0"/>
              <a:ea typeface="Open Sans" panose="020B0606030504020204" pitchFamily="34" charset="0"/>
              <a:cs typeface="Open Sans" panose="020B0606030504020204" pitchFamily="34" charset="0"/>
            </a:rPr>
            <a:t>Information literacy in higher education</a:t>
          </a:r>
        </a:p>
      </dsp:txBody>
      <dsp:txXfrm>
        <a:off x="118915" y="2516"/>
        <a:ext cx="3941675" cy="2365005"/>
      </dsp:txXfrm>
    </dsp:sp>
    <dsp:sp modelId="{03AF9FAD-0E5B-3E4D-825B-CE66979F35D9}">
      <dsp:nvSpPr>
        <dsp:cNvPr id="0" name=""/>
        <dsp:cNvSpPr/>
      </dsp:nvSpPr>
      <dsp:spPr>
        <a:xfrm>
          <a:off x="4454758" y="2516"/>
          <a:ext cx="3941675" cy="23650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Open Sans" panose="020B0606030504020204" pitchFamily="34" charset="0"/>
              <a:ea typeface="Open Sans" panose="020B0606030504020204" pitchFamily="34" charset="0"/>
              <a:cs typeface="Open Sans" panose="020B0606030504020204" pitchFamily="34" charset="0"/>
            </a:rPr>
            <a:t>Expanding the  definition of IL</a:t>
          </a:r>
        </a:p>
      </dsp:txBody>
      <dsp:txXfrm>
        <a:off x="4454758" y="2516"/>
        <a:ext cx="3941675" cy="2365005"/>
      </dsp:txXfrm>
    </dsp:sp>
    <dsp:sp modelId="{2DED0178-5DE2-8744-8351-1E8ECE773BEF}">
      <dsp:nvSpPr>
        <dsp:cNvPr id="0" name=""/>
        <dsp:cNvSpPr/>
      </dsp:nvSpPr>
      <dsp:spPr>
        <a:xfrm>
          <a:off x="118915" y="2761689"/>
          <a:ext cx="3941675" cy="236500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Open Sans" panose="020B0606030504020204" pitchFamily="34" charset="0"/>
              <a:ea typeface="Open Sans" panose="020B0606030504020204" pitchFamily="34" charset="0"/>
              <a:cs typeface="Open Sans" panose="020B0606030504020204" pitchFamily="34" charset="0"/>
            </a:rPr>
            <a:t>Advocating for IL outside the library</a:t>
          </a:r>
        </a:p>
      </dsp:txBody>
      <dsp:txXfrm>
        <a:off x="118915" y="2761689"/>
        <a:ext cx="3941675" cy="2365005"/>
      </dsp:txXfrm>
    </dsp:sp>
    <dsp:sp modelId="{EB7C40BC-4176-9643-ABDF-277E43CC4C13}">
      <dsp:nvSpPr>
        <dsp:cNvPr id="0" name=""/>
        <dsp:cNvSpPr/>
      </dsp:nvSpPr>
      <dsp:spPr>
        <a:xfrm>
          <a:off x="4454758" y="2761689"/>
          <a:ext cx="3941675" cy="236500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Open Sans" panose="020B0606030504020204" pitchFamily="34" charset="0"/>
              <a:ea typeface="Open Sans" panose="020B0606030504020204" pitchFamily="34" charset="0"/>
              <a:cs typeface="Open Sans" panose="020B0606030504020204" pitchFamily="34" charset="0"/>
            </a:rPr>
            <a:t>Collaboration &amp; partnerships</a:t>
          </a:r>
        </a:p>
      </dsp:txBody>
      <dsp:txXfrm>
        <a:off x="4454758" y="2761689"/>
        <a:ext cx="3941675" cy="2365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FD116-C7E6-3140-9B50-A5D3A8648936}">
      <dsp:nvSpPr>
        <dsp:cNvPr id="0" name=""/>
        <dsp:cNvSpPr/>
      </dsp:nvSpPr>
      <dsp:spPr>
        <a:xfrm>
          <a:off x="0" y="55628"/>
          <a:ext cx="7886700" cy="1003860"/>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Explored staff attitudes and experiences of digital literacies and open practice and their teaching</a:t>
          </a:r>
          <a:endParaRPr lang="en-GB" sz="2600" kern="1200" dirty="0"/>
        </a:p>
      </dsp:txBody>
      <dsp:txXfrm>
        <a:off x="49004" y="104632"/>
        <a:ext cx="7788692" cy="905852"/>
      </dsp:txXfrm>
    </dsp:sp>
    <dsp:sp modelId="{7313BFD0-6807-8943-B93C-738A84C8DF49}">
      <dsp:nvSpPr>
        <dsp:cNvPr id="0" name=""/>
        <dsp:cNvSpPr/>
      </dsp:nvSpPr>
      <dsp:spPr>
        <a:xfrm>
          <a:off x="0" y="1134369"/>
          <a:ext cx="7886700" cy="1003860"/>
        </a:xfrm>
        <a:prstGeom prst="roundRect">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6 Semi-structured interviews undertaken in summer 2019. </a:t>
          </a:r>
          <a:endParaRPr lang="en-GB" sz="2600" kern="1200" dirty="0"/>
        </a:p>
      </dsp:txBody>
      <dsp:txXfrm>
        <a:off x="49004" y="1183373"/>
        <a:ext cx="7788692" cy="905852"/>
      </dsp:txXfrm>
    </dsp:sp>
    <dsp:sp modelId="{36840E0C-6764-2B46-9ED5-614166338743}">
      <dsp:nvSpPr>
        <dsp:cNvPr id="0" name=""/>
        <dsp:cNvSpPr/>
      </dsp:nvSpPr>
      <dsp:spPr>
        <a:xfrm>
          <a:off x="0" y="2213109"/>
          <a:ext cx="7886700" cy="1003860"/>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Used phenomenography to understand the variation in experiences </a:t>
          </a:r>
          <a:endParaRPr lang="en-GB" sz="2600" kern="1200" dirty="0"/>
        </a:p>
      </dsp:txBody>
      <dsp:txXfrm>
        <a:off x="49004" y="2262113"/>
        <a:ext cx="7788692" cy="905852"/>
      </dsp:txXfrm>
    </dsp:sp>
    <dsp:sp modelId="{BA5E5205-F0BF-4038-B988-0D70306FA0FE}">
      <dsp:nvSpPr>
        <dsp:cNvPr id="0" name=""/>
        <dsp:cNvSpPr/>
      </dsp:nvSpPr>
      <dsp:spPr>
        <a:xfrm>
          <a:off x="0" y="3291849"/>
          <a:ext cx="7886700" cy="1003860"/>
        </a:xfrm>
        <a:prstGeom prst="roundRect">
          <a:avLst/>
        </a:prstGeom>
        <a:solidFill>
          <a:schemeClr val="accent3">
            <a:hueOff val="19777890"/>
            <a:satOff val="2109"/>
            <a:lumOff val="-1568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Findings focused on staff motivations, student abilities, challenges and role of staff development</a:t>
          </a:r>
        </a:p>
      </dsp:txBody>
      <dsp:txXfrm>
        <a:off x="49004" y="3340853"/>
        <a:ext cx="7788692" cy="90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B6324-5924-A04B-B828-CA8F45D7D13C}">
      <dsp:nvSpPr>
        <dsp:cNvPr id="0" name=""/>
        <dsp:cNvSpPr/>
      </dsp:nvSpPr>
      <dsp:spPr>
        <a:xfrm>
          <a:off x="0" y="20448"/>
          <a:ext cx="469773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Our aspirations</a:t>
          </a:r>
        </a:p>
      </dsp:txBody>
      <dsp:txXfrm>
        <a:off x="50420" y="70868"/>
        <a:ext cx="4596890" cy="932014"/>
      </dsp:txXfrm>
    </dsp:sp>
    <dsp:sp modelId="{3AB8FD58-5589-2E49-9F90-27C09CFD5E7C}">
      <dsp:nvSpPr>
        <dsp:cNvPr id="0" name=""/>
        <dsp:cNvSpPr/>
      </dsp:nvSpPr>
      <dsp:spPr>
        <a:xfrm>
          <a:off x="0" y="1128182"/>
          <a:ext cx="469773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Examples of what these look like</a:t>
          </a:r>
        </a:p>
      </dsp:txBody>
      <dsp:txXfrm>
        <a:off x="50420" y="1178602"/>
        <a:ext cx="4596890" cy="932014"/>
      </dsp:txXfrm>
    </dsp:sp>
    <dsp:sp modelId="{F00F6791-ED00-0E46-ADF9-84A88618A986}">
      <dsp:nvSpPr>
        <dsp:cNvPr id="0" name=""/>
        <dsp:cNvSpPr/>
      </dsp:nvSpPr>
      <dsp:spPr>
        <a:xfrm>
          <a:off x="0" y="2235916"/>
          <a:ext cx="469773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Competencies / know how to achieve these</a:t>
          </a:r>
        </a:p>
      </dsp:txBody>
      <dsp:txXfrm>
        <a:off x="50420" y="2286336"/>
        <a:ext cx="4596890" cy="932014"/>
      </dsp:txXfrm>
    </dsp:sp>
    <dsp:sp modelId="{5847C638-9418-4C4E-8D78-EB2C2DA28955}">
      <dsp:nvSpPr>
        <dsp:cNvPr id="0" name=""/>
        <dsp:cNvSpPr/>
      </dsp:nvSpPr>
      <dsp:spPr>
        <a:xfrm>
          <a:off x="0" y="3343651"/>
          <a:ext cx="469773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 framework to support / scaffold development</a:t>
          </a:r>
        </a:p>
      </dsp:txBody>
      <dsp:txXfrm>
        <a:off x="50420" y="3394071"/>
        <a:ext cx="4596890" cy="932014"/>
      </dsp:txXfrm>
    </dsp:sp>
    <dsp:sp modelId="{BA598147-17C1-F14A-B9C7-481A555693C2}">
      <dsp:nvSpPr>
        <dsp:cNvPr id="0" name=""/>
        <dsp:cNvSpPr/>
      </dsp:nvSpPr>
      <dsp:spPr>
        <a:xfrm>
          <a:off x="0" y="4451385"/>
          <a:ext cx="469773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Learning outcomes </a:t>
          </a:r>
        </a:p>
      </dsp:txBody>
      <dsp:txXfrm>
        <a:off x="50420" y="4501805"/>
        <a:ext cx="4596890" cy="932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E29B0-F5E9-4472-87CF-7F2A0569C68F}">
      <dsp:nvSpPr>
        <dsp:cNvPr id="0" name=""/>
        <dsp:cNvSpPr/>
      </dsp:nvSpPr>
      <dsp:spPr>
        <a:xfrm>
          <a:off x="2513793" y="5437170"/>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D68FD-2639-4D96-B622-D0105B3AFFA6}">
      <dsp:nvSpPr>
        <dsp:cNvPr id="0" name=""/>
        <dsp:cNvSpPr/>
      </dsp:nvSpPr>
      <dsp:spPr>
        <a:xfrm>
          <a:off x="2366967" y="5503218"/>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01AE0-FBC0-4196-A9A0-570337D183A8}">
      <dsp:nvSpPr>
        <dsp:cNvPr id="0" name=""/>
        <dsp:cNvSpPr/>
      </dsp:nvSpPr>
      <dsp:spPr>
        <a:xfrm>
          <a:off x="2218092" y="5559919"/>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AE803-B974-4DB8-BCB3-994E4D81154D}">
      <dsp:nvSpPr>
        <dsp:cNvPr id="0" name=""/>
        <dsp:cNvSpPr/>
      </dsp:nvSpPr>
      <dsp:spPr>
        <a:xfrm>
          <a:off x="2067852" y="5607274"/>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EFD91-57DD-4197-9B85-9F797069D814}">
      <dsp:nvSpPr>
        <dsp:cNvPr id="0" name=""/>
        <dsp:cNvSpPr/>
      </dsp:nvSpPr>
      <dsp:spPr>
        <a:xfrm>
          <a:off x="1916246" y="5645283"/>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FBCF7E-2113-4BB1-A4CB-7FBF74E60E5E}">
      <dsp:nvSpPr>
        <dsp:cNvPr id="0" name=""/>
        <dsp:cNvSpPr/>
      </dsp:nvSpPr>
      <dsp:spPr>
        <a:xfrm>
          <a:off x="3431625" y="4759867"/>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49A6B-0885-4991-857F-313FFD42918E}">
      <dsp:nvSpPr>
        <dsp:cNvPr id="0" name=""/>
        <dsp:cNvSpPr/>
      </dsp:nvSpPr>
      <dsp:spPr>
        <a:xfrm>
          <a:off x="3305286" y="4883862"/>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1B561-51C8-42A4-8F15-9BC5D6A0471C}">
      <dsp:nvSpPr>
        <dsp:cNvPr id="0" name=""/>
        <dsp:cNvSpPr/>
      </dsp:nvSpPr>
      <dsp:spPr>
        <a:xfrm>
          <a:off x="4014148" y="3994084"/>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5DA78-2DBC-4548-9F74-6A048E4ACC44}">
      <dsp:nvSpPr>
        <dsp:cNvPr id="0" name=""/>
        <dsp:cNvSpPr/>
      </dsp:nvSpPr>
      <dsp:spPr>
        <a:xfrm>
          <a:off x="4430723" y="3125492"/>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D8277A-F294-4BBC-A143-CB7EFFA48268}">
      <dsp:nvSpPr>
        <dsp:cNvPr id="0" name=""/>
        <dsp:cNvSpPr/>
      </dsp:nvSpPr>
      <dsp:spPr>
        <a:xfrm>
          <a:off x="4688181" y="2225121"/>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949AC-EB6C-4549-A5B6-184BBEAF27D7}">
      <dsp:nvSpPr>
        <dsp:cNvPr id="0" name=""/>
        <dsp:cNvSpPr/>
      </dsp:nvSpPr>
      <dsp:spPr>
        <a:xfrm>
          <a:off x="4806324" y="1337835"/>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D2C66-7DF8-47F2-933A-650683BA965F}">
      <dsp:nvSpPr>
        <dsp:cNvPr id="0" name=""/>
        <dsp:cNvSpPr/>
      </dsp:nvSpPr>
      <dsp:spPr>
        <a:xfrm>
          <a:off x="4630133" y="177635"/>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3D32BA-3A10-47F2-9766-400B910A090C}">
      <dsp:nvSpPr>
        <dsp:cNvPr id="0" name=""/>
        <dsp:cNvSpPr/>
      </dsp:nvSpPr>
      <dsp:spPr>
        <a:xfrm>
          <a:off x="4744179" y="90402"/>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4545C-A572-4D2C-9114-0DE61B8CC291}">
      <dsp:nvSpPr>
        <dsp:cNvPr id="0" name=""/>
        <dsp:cNvSpPr/>
      </dsp:nvSpPr>
      <dsp:spPr>
        <a:xfrm>
          <a:off x="4858225" y="3792"/>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EADD61-2F42-4376-AF9E-5BBB4A43FBAE}">
      <dsp:nvSpPr>
        <dsp:cNvPr id="0" name=""/>
        <dsp:cNvSpPr/>
      </dsp:nvSpPr>
      <dsp:spPr>
        <a:xfrm>
          <a:off x="4971589" y="90402"/>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9B1D5-8E67-4BD1-8FF1-6E746F4ABC86}">
      <dsp:nvSpPr>
        <dsp:cNvPr id="0" name=""/>
        <dsp:cNvSpPr/>
      </dsp:nvSpPr>
      <dsp:spPr>
        <a:xfrm>
          <a:off x="5085635" y="177635"/>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1ABBA-2DAA-4C71-A8F8-832462508B24}">
      <dsp:nvSpPr>
        <dsp:cNvPr id="0" name=""/>
        <dsp:cNvSpPr/>
      </dsp:nvSpPr>
      <dsp:spPr>
        <a:xfrm>
          <a:off x="4858225" y="186981"/>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05A368-8016-4FBA-B6B7-5D0527FEB0BF}">
      <dsp:nvSpPr>
        <dsp:cNvPr id="0" name=""/>
        <dsp:cNvSpPr/>
      </dsp:nvSpPr>
      <dsp:spPr>
        <a:xfrm>
          <a:off x="4858225" y="370794"/>
          <a:ext cx="75803" cy="758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4A250-CC16-46FE-A2A0-2702A313ACFF}">
      <dsp:nvSpPr>
        <dsp:cNvPr id="0" name=""/>
        <dsp:cNvSpPr/>
      </dsp:nvSpPr>
      <dsp:spPr>
        <a:xfrm>
          <a:off x="1497280" y="5788487"/>
          <a:ext cx="1636254" cy="438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34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Early years intervention</a:t>
          </a:r>
        </a:p>
      </dsp:txBody>
      <dsp:txXfrm>
        <a:off x="1518694" y="5809901"/>
        <a:ext cx="1593426" cy="395830"/>
      </dsp:txXfrm>
    </dsp:sp>
    <dsp:sp modelId="{DD0FDD9C-057A-4774-8AAA-077960346F10}">
      <dsp:nvSpPr>
        <dsp:cNvPr id="0" name=""/>
        <dsp:cNvSpPr/>
      </dsp:nvSpPr>
      <dsp:spPr>
        <a:xfrm>
          <a:off x="1043486" y="5361668"/>
          <a:ext cx="758713" cy="75892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57B6FE-13C0-4CD3-AE9D-12278C7848A9}">
      <dsp:nvSpPr>
        <dsp:cNvPr id="0" name=""/>
        <dsp:cNvSpPr/>
      </dsp:nvSpPr>
      <dsp:spPr>
        <a:xfrm>
          <a:off x="3038609" y="5228326"/>
          <a:ext cx="1636254" cy="438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34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Primary, Secondary &amp; FE provision</a:t>
          </a:r>
        </a:p>
      </dsp:txBody>
      <dsp:txXfrm>
        <a:off x="3060023" y="5249740"/>
        <a:ext cx="1593426" cy="395830"/>
      </dsp:txXfrm>
    </dsp:sp>
    <dsp:sp modelId="{8429871A-A317-443B-B1D9-F112785C9BF0}">
      <dsp:nvSpPr>
        <dsp:cNvPr id="0" name=""/>
        <dsp:cNvSpPr/>
      </dsp:nvSpPr>
      <dsp:spPr>
        <a:xfrm>
          <a:off x="2584815" y="4801507"/>
          <a:ext cx="758713" cy="758928"/>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C6C9A-C2F7-4F46-9A82-94513AC1842D}">
      <dsp:nvSpPr>
        <dsp:cNvPr id="0" name=""/>
        <dsp:cNvSpPr/>
      </dsp:nvSpPr>
      <dsp:spPr>
        <a:xfrm>
          <a:off x="3798689" y="4464413"/>
          <a:ext cx="1636254" cy="438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34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Higher Education</a:t>
          </a:r>
        </a:p>
      </dsp:txBody>
      <dsp:txXfrm>
        <a:off x="3820103" y="4485827"/>
        <a:ext cx="1593426" cy="395830"/>
      </dsp:txXfrm>
    </dsp:sp>
    <dsp:sp modelId="{10524D1E-E7B9-4E9A-B585-8777821A4327}">
      <dsp:nvSpPr>
        <dsp:cNvPr id="0" name=""/>
        <dsp:cNvSpPr/>
      </dsp:nvSpPr>
      <dsp:spPr>
        <a:xfrm>
          <a:off x="3344895" y="4037594"/>
          <a:ext cx="758713" cy="75892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69FC73-9778-4F96-ADC4-8147428857BB}">
      <dsp:nvSpPr>
        <dsp:cNvPr id="0" name=""/>
        <dsp:cNvSpPr/>
      </dsp:nvSpPr>
      <dsp:spPr>
        <a:xfrm>
          <a:off x="4282873" y="3622613"/>
          <a:ext cx="1636254" cy="438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34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Post-16 &amp; adult education</a:t>
          </a:r>
        </a:p>
      </dsp:txBody>
      <dsp:txXfrm>
        <a:off x="4304287" y="3644027"/>
        <a:ext cx="1593426" cy="395830"/>
      </dsp:txXfrm>
    </dsp:sp>
    <dsp:sp modelId="{4DE99ECA-EBDB-4F80-91BE-175229C14583}">
      <dsp:nvSpPr>
        <dsp:cNvPr id="0" name=""/>
        <dsp:cNvSpPr/>
      </dsp:nvSpPr>
      <dsp:spPr>
        <a:xfrm>
          <a:off x="3829079" y="3196417"/>
          <a:ext cx="758713" cy="758928"/>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9F2F9B-40F9-4F98-9B83-38A8B6FD8642}">
      <dsp:nvSpPr>
        <dsp:cNvPr id="0" name=""/>
        <dsp:cNvSpPr/>
      </dsp:nvSpPr>
      <dsp:spPr>
        <a:xfrm>
          <a:off x="4628426" y="2732212"/>
          <a:ext cx="1636254" cy="438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34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Information in the workplace</a:t>
          </a:r>
        </a:p>
      </dsp:txBody>
      <dsp:txXfrm>
        <a:off x="4649840" y="2753626"/>
        <a:ext cx="1593426" cy="395830"/>
      </dsp:txXfrm>
    </dsp:sp>
    <dsp:sp modelId="{E4EF10B6-D335-4B5D-A8C2-C7C40D7ECE71}">
      <dsp:nvSpPr>
        <dsp:cNvPr id="0" name=""/>
        <dsp:cNvSpPr/>
      </dsp:nvSpPr>
      <dsp:spPr>
        <a:xfrm>
          <a:off x="4174632" y="2305393"/>
          <a:ext cx="758713" cy="758928"/>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4CDADE-4FB8-4EBE-A3D2-4E2E9D79B9F5}">
      <dsp:nvSpPr>
        <dsp:cNvPr id="0" name=""/>
        <dsp:cNvSpPr/>
      </dsp:nvSpPr>
      <dsp:spPr>
        <a:xfrm>
          <a:off x="4825104" y="1847419"/>
          <a:ext cx="1636254" cy="438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34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Information skills for life &amp; citizenship</a:t>
          </a:r>
        </a:p>
      </dsp:txBody>
      <dsp:txXfrm>
        <a:off x="4846518" y="1868833"/>
        <a:ext cx="1593426" cy="395830"/>
      </dsp:txXfrm>
    </dsp:sp>
    <dsp:sp modelId="{BE0F2025-72EB-44AC-BA6B-7EA1F8E00EC2}">
      <dsp:nvSpPr>
        <dsp:cNvPr id="0" name=""/>
        <dsp:cNvSpPr/>
      </dsp:nvSpPr>
      <dsp:spPr>
        <a:xfrm>
          <a:off x="4371310" y="1420600"/>
          <a:ext cx="758713" cy="758928"/>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B1EBE-4202-405B-A8EE-F1109B888C9E}">
      <dsp:nvSpPr>
        <dsp:cNvPr id="0" name=""/>
        <dsp:cNvSpPr/>
      </dsp:nvSpPr>
      <dsp:spPr>
        <a:xfrm>
          <a:off x="4932321" y="994404"/>
          <a:ext cx="1636254" cy="438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34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Lifelong learning &amp; active ageing</a:t>
          </a:r>
        </a:p>
      </dsp:txBody>
      <dsp:txXfrm>
        <a:off x="4953735" y="1015818"/>
        <a:ext cx="1593426" cy="395830"/>
      </dsp:txXfrm>
    </dsp:sp>
    <dsp:sp modelId="{7639B3F7-E544-4D74-870E-D89BF12497C7}">
      <dsp:nvSpPr>
        <dsp:cNvPr id="0" name=""/>
        <dsp:cNvSpPr/>
      </dsp:nvSpPr>
      <dsp:spPr>
        <a:xfrm>
          <a:off x="4478527" y="567584"/>
          <a:ext cx="758713" cy="758928"/>
        </a:xfrm>
        <a:prstGeom prst="ellipse">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321AB-91B6-9A41-8216-6BDEC8D69362}" type="datetimeFigureOut">
              <a:rPr lang="en-US" smtClean="0"/>
              <a:t>6/3/21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A5B67-CE80-2E4A-A8DC-616877AC785A}" type="slidenum">
              <a:rPr lang="en-US" smtClean="0"/>
              <a:t>‹#›</a:t>
            </a:fld>
            <a:endParaRPr lang="en-US"/>
          </a:p>
        </p:txBody>
      </p:sp>
    </p:spTree>
    <p:extLst>
      <p:ext uri="{BB962C8B-B14F-4D97-AF65-F5344CB8AC3E}">
        <p14:creationId xmlns:p14="http://schemas.microsoft.com/office/powerpoint/2010/main" val="412435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delighted to be giving this keynote. </a:t>
            </a:r>
          </a:p>
        </p:txBody>
      </p:sp>
      <p:sp>
        <p:nvSpPr>
          <p:cNvPr id="4" name="Slide Number Placeholder 3"/>
          <p:cNvSpPr>
            <a:spLocks noGrp="1"/>
          </p:cNvSpPr>
          <p:nvPr>
            <p:ph type="sldNum" sz="quarter" idx="5"/>
          </p:nvPr>
        </p:nvSpPr>
        <p:spPr/>
        <p:txBody>
          <a:bodyPr/>
          <a:lstStyle/>
          <a:p>
            <a:fld id="{C1A92B95-C1EF-384E-BAD1-D98571CFB44C}" type="slidenum">
              <a:rPr lang="en-US" smtClean="0"/>
              <a:t>1</a:t>
            </a:fld>
            <a:endParaRPr lang="en-US"/>
          </a:p>
        </p:txBody>
      </p:sp>
    </p:spTree>
    <p:extLst>
      <p:ext uri="{BB962C8B-B14F-4D97-AF65-F5344CB8AC3E}">
        <p14:creationId xmlns:p14="http://schemas.microsoft.com/office/powerpoint/2010/main" val="28582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en-US" sz="1200" dirty="0"/>
              <a:t>Founded in 2004</a:t>
            </a:r>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dirty="0"/>
              <a:t>Special Interest Group of CILIP</a:t>
            </a:r>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dirty="0"/>
              <a:t>Over 1000 members</a:t>
            </a:r>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dirty="0"/>
              <a:t>Run the LILAC Conference</a:t>
            </a:r>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dirty="0"/>
              <a:t>Run the website and blog </a:t>
            </a:r>
            <a:r>
              <a:rPr lang="en-US" sz="1200" dirty="0" err="1"/>
              <a:t>informationliteracy.org.uk</a:t>
            </a: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dirty="0"/>
              <a:t>Run the </a:t>
            </a:r>
            <a:r>
              <a:rPr lang="en-US" sz="1200" i="1" dirty="0"/>
              <a:t>Journal of Information Literacy</a:t>
            </a:r>
          </a:p>
          <a:p>
            <a:endParaRPr lang="en-US" dirty="0"/>
          </a:p>
        </p:txBody>
      </p:sp>
      <p:sp>
        <p:nvSpPr>
          <p:cNvPr id="4" name="Slide Number Placeholder 3"/>
          <p:cNvSpPr>
            <a:spLocks noGrp="1"/>
          </p:cNvSpPr>
          <p:nvPr>
            <p:ph type="sldNum" sz="quarter" idx="5"/>
          </p:nvPr>
        </p:nvSpPr>
        <p:spPr/>
        <p:txBody>
          <a:bodyPr/>
          <a:lstStyle/>
          <a:p>
            <a:fld id="{3B9A5B67-CE80-2E4A-A8DC-616877AC785A}" type="slidenum">
              <a:rPr lang="en-US" smtClean="0"/>
              <a:t>13</a:t>
            </a:fld>
            <a:endParaRPr lang="en-US"/>
          </a:p>
        </p:txBody>
      </p:sp>
    </p:spTree>
    <p:extLst>
      <p:ext uri="{BB962C8B-B14F-4D97-AF65-F5344CB8AC3E}">
        <p14:creationId xmlns:p14="http://schemas.microsoft.com/office/powerpoint/2010/main" val="526526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have thought about IL for quite a long time and why it’s important, how to support IL and develop it in students and others. And of course why it matters. I wouldn’t be chair of the IL group if I didn’t think it matters. </a:t>
            </a:r>
          </a:p>
        </p:txBody>
      </p:sp>
      <p:sp>
        <p:nvSpPr>
          <p:cNvPr id="4" name="Slide Number Placeholder 3"/>
          <p:cNvSpPr>
            <a:spLocks noGrp="1"/>
          </p:cNvSpPr>
          <p:nvPr>
            <p:ph type="sldNum" sz="quarter" idx="10"/>
          </p:nvPr>
        </p:nvSpPr>
        <p:spPr/>
        <p:txBody>
          <a:bodyPr/>
          <a:lstStyle/>
          <a:p>
            <a:fld id="{3B9A5B67-CE80-2E4A-A8DC-616877AC785A}" type="slidenum">
              <a:rPr lang="en-US" smtClean="0"/>
              <a:t>14</a:t>
            </a:fld>
            <a:endParaRPr lang="en-US"/>
          </a:p>
        </p:txBody>
      </p:sp>
    </p:spTree>
    <p:extLst>
      <p:ext uri="{BB962C8B-B14F-4D97-AF65-F5344CB8AC3E}">
        <p14:creationId xmlns:p14="http://schemas.microsoft.com/office/powerpoint/2010/main" val="181436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Be healthy [encompasses health literacy, financial health]</a:t>
            </a:r>
            <a:endParaRPr lang="en-GB" b="0" dirty="0">
              <a:effectLst/>
            </a:endParaRPr>
          </a:p>
          <a:p>
            <a:pPr rtl="0"/>
            <a:r>
              <a:rPr lang="en-GB" sz="1200" b="0" i="0" u="none" strike="noStrike" kern="1200" dirty="0">
                <a:solidFill>
                  <a:schemeClr val="tx1"/>
                </a:solidFill>
                <a:effectLst/>
                <a:latin typeface="+mn-lt"/>
                <a:ea typeface="+mn-ea"/>
                <a:cs typeface="+mn-cs"/>
              </a:rPr>
              <a:t>-          Be informed [encompasses media literacy, data literacy]</a:t>
            </a:r>
            <a:endParaRPr lang="en-GB" b="0" dirty="0">
              <a:effectLst/>
            </a:endParaRPr>
          </a:p>
          <a:p>
            <a:pPr rtl="0"/>
            <a:r>
              <a:rPr lang="en-GB" sz="1200" b="0" i="0" u="none" strike="noStrike" kern="1200" dirty="0">
                <a:solidFill>
                  <a:schemeClr val="tx1"/>
                </a:solidFill>
                <a:effectLst/>
                <a:latin typeface="+mn-lt"/>
                <a:ea typeface="+mn-ea"/>
                <a:cs typeface="+mn-cs"/>
              </a:rPr>
              <a:t>-          Be connected (safe/aware) [encompasses internet safety, digital literacy]</a:t>
            </a:r>
            <a:endParaRPr lang="en-GB" b="0" dirty="0">
              <a:effectLst/>
            </a:endParaRPr>
          </a:p>
          <a:p>
            <a:pPr rtl="0"/>
            <a:r>
              <a:rPr lang="en-GB" sz="1200" b="0" i="0" u="none" strike="noStrike" kern="1200" dirty="0">
                <a:solidFill>
                  <a:schemeClr val="tx1"/>
                </a:solidFill>
                <a:effectLst/>
                <a:latin typeface="+mn-lt"/>
                <a:ea typeface="+mn-ea"/>
                <a:cs typeface="+mn-cs"/>
              </a:rPr>
              <a:t>-          Be socially conscious [encompasses diversity and inclusion, ecology, ethics and respect of others including their work and ideas]</a:t>
            </a:r>
            <a:endParaRPr lang="en-GB" b="0" dirty="0">
              <a:effectLst/>
            </a:endParaRPr>
          </a:p>
          <a:p>
            <a:r>
              <a:rPr lang="en-GB" sz="1200" b="0" i="0" u="none" strike="noStrike" kern="1200" dirty="0">
                <a:solidFill>
                  <a:schemeClr val="tx1"/>
                </a:solidFill>
                <a:effectLst/>
                <a:latin typeface="+mn-lt"/>
                <a:ea typeface="+mn-ea"/>
                <a:cs typeface="+mn-cs"/>
              </a:rPr>
              <a:t>-          Be better</a:t>
            </a:r>
            <a:endParaRPr lang="en-US" dirty="0"/>
          </a:p>
        </p:txBody>
      </p:sp>
      <p:sp>
        <p:nvSpPr>
          <p:cNvPr id="4" name="Slide Number Placeholder 3"/>
          <p:cNvSpPr>
            <a:spLocks noGrp="1"/>
          </p:cNvSpPr>
          <p:nvPr>
            <p:ph type="sldNum" sz="quarter" idx="5"/>
          </p:nvPr>
        </p:nvSpPr>
        <p:spPr/>
        <p:txBody>
          <a:bodyPr/>
          <a:lstStyle/>
          <a:p>
            <a:fld id="{3B9A5B67-CE80-2E4A-A8DC-616877AC785A}" type="slidenum">
              <a:rPr lang="en-US" smtClean="0"/>
              <a:t>20</a:t>
            </a:fld>
            <a:endParaRPr lang="en-US"/>
          </a:p>
        </p:txBody>
      </p:sp>
    </p:spTree>
    <p:extLst>
      <p:ext uri="{BB962C8B-B14F-4D97-AF65-F5344CB8AC3E}">
        <p14:creationId xmlns:p14="http://schemas.microsoft.com/office/powerpoint/2010/main" val="121230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 it’s an easy word to say, but a difficult thing to make happen in practice for all sorts of reasons</a:t>
            </a:r>
          </a:p>
          <a:p>
            <a:endParaRPr lang="en-US" dirty="0"/>
          </a:p>
          <a:p>
            <a:r>
              <a:rPr lang="en-US" dirty="0"/>
              <a:t>Tribes and territories and crossing professional boundaries</a:t>
            </a:r>
          </a:p>
          <a:p>
            <a:endParaRPr lang="en-US" dirty="0"/>
          </a:p>
          <a:p>
            <a:r>
              <a:rPr lang="en-US" dirty="0"/>
              <a:t>People just not getting on / seeing things from the same perspective</a:t>
            </a:r>
          </a:p>
          <a:p>
            <a:endParaRPr lang="en-US" dirty="0"/>
          </a:p>
          <a:p>
            <a:r>
              <a:rPr lang="en-US" dirty="0"/>
              <a:t>The need for inter disciplinary – the need to do research in messy, liminal spaces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A92B95-C1EF-384E-BAD1-D98571CFB4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03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Theory of Change is a rigorous yet participatory process whereby groups and project stakeholders identify the conditions they believe have to unfold for their long-term goals to be met.</a:t>
            </a:r>
            <a:endParaRPr lang="en-US" dirty="0"/>
          </a:p>
        </p:txBody>
      </p:sp>
      <p:sp>
        <p:nvSpPr>
          <p:cNvPr id="4" name="Slide Number Placeholder 3"/>
          <p:cNvSpPr>
            <a:spLocks noGrp="1"/>
          </p:cNvSpPr>
          <p:nvPr>
            <p:ph type="sldNum" sz="quarter" idx="5"/>
          </p:nvPr>
        </p:nvSpPr>
        <p:spPr/>
        <p:txBody>
          <a:bodyPr/>
          <a:lstStyle/>
          <a:p>
            <a:fld id="{3B9A5B67-CE80-2E4A-A8DC-616877AC785A}" type="slidenum">
              <a:rPr lang="en-US" smtClean="0"/>
              <a:t>24</a:t>
            </a:fld>
            <a:endParaRPr lang="en-US"/>
          </a:p>
        </p:txBody>
      </p:sp>
    </p:spTree>
    <p:extLst>
      <p:ext uri="{BB962C8B-B14F-4D97-AF65-F5344CB8AC3E}">
        <p14:creationId xmlns:p14="http://schemas.microsoft.com/office/powerpoint/2010/main" val="347024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am I talking about and why should you care? </a:t>
            </a:r>
          </a:p>
        </p:txBody>
      </p:sp>
      <p:sp>
        <p:nvSpPr>
          <p:cNvPr id="4" name="Slide Number Placeholder 3"/>
          <p:cNvSpPr>
            <a:spLocks noGrp="1"/>
          </p:cNvSpPr>
          <p:nvPr>
            <p:ph type="sldNum" sz="quarter" idx="10"/>
          </p:nvPr>
        </p:nvSpPr>
        <p:spPr/>
        <p:txBody>
          <a:bodyPr/>
          <a:lstStyle/>
          <a:p>
            <a:fld id="{3B9A5B67-CE80-2E4A-A8DC-616877AC785A}" type="slidenum">
              <a:rPr lang="en-US" smtClean="0"/>
              <a:t>2</a:t>
            </a:fld>
            <a:endParaRPr lang="en-US"/>
          </a:p>
        </p:txBody>
      </p:sp>
    </p:spTree>
    <p:extLst>
      <p:ext uri="{BB962C8B-B14F-4D97-AF65-F5344CB8AC3E}">
        <p14:creationId xmlns:p14="http://schemas.microsoft.com/office/powerpoint/2010/main" val="328141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Jane</a:t>
            </a:r>
          </a:p>
        </p:txBody>
      </p:sp>
      <p:sp>
        <p:nvSpPr>
          <p:cNvPr id="4" name="Slide Number Placeholder 3"/>
          <p:cNvSpPr>
            <a:spLocks noGrp="1"/>
          </p:cNvSpPr>
          <p:nvPr>
            <p:ph type="sldNum" sz="quarter" idx="10"/>
          </p:nvPr>
        </p:nvSpPr>
        <p:spPr/>
        <p:txBody>
          <a:bodyPr/>
          <a:lstStyle/>
          <a:p>
            <a:fld id="{BD4426AD-2183-734F-8A5E-5EE6A23CC594}" type="slidenum">
              <a:rPr lang="en-US" smtClean="0"/>
              <a:t>3</a:t>
            </a:fld>
            <a:endParaRPr lang="en-US"/>
          </a:p>
        </p:txBody>
      </p:sp>
    </p:spTree>
    <p:extLst>
      <p:ext uri="{BB962C8B-B14F-4D97-AF65-F5344CB8AC3E}">
        <p14:creationId xmlns:p14="http://schemas.microsoft.com/office/powerpoint/2010/main" val="216111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A5B67-CE80-2E4A-A8DC-616877AC785A}" type="slidenum">
              <a:rPr lang="en-US" smtClean="0"/>
              <a:t>4</a:t>
            </a:fld>
            <a:endParaRPr lang="en-US"/>
          </a:p>
        </p:txBody>
      </p:sp>
    </p:spTree>
    <p:extLst>
      <p:ext uri="{BB962C8B-B14F-4D97-AF65-F5344CB8AC3E}">
        <p14:creationId xmlns:p14="http://schemas.microsoft.com/office/powerpoint/2010/main" val="214882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A5B67-CE80-2E4A-A8DC-616877AC785A}" type="slidenum">
              <a:rPr lang="en-US" smtClean="0"/>
              <a:t>5</a:t>
            </a:fld>
            <a:endParaRPr lang="en-US"/>
          </a:p>
        </p:txBody>
      </p:sp>
    </p:spTree>
    <p:extLst>
      <p:ext uri="{BB962C8B-B14F-4D97-AF65-F5344CB8AC3E}">
        <p14:creationId xmlns:p14="http://schemas.microsoft.com/office/powerpoint/2010/main" val="51092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09275C-1300-444F-B312-B4742E5556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overall aim of this project is to answer the following questions:</a:t>
            </a:r>
          </a:p>
          <a:p>
            <a:pPr lvl="0"/>
            <a:r>
              <a:rPr lang="en-GB" sz="1200" kern="1200" dirty="0">
                <a:solidFill>
                  <a:schemeClr val="tx1"/>
                </a:solidFill>
                <a:effectLst/>
                <a:latin typeface="+mn-lt"/>
                <a:ea typeface="+mn-ea"/>
                <a:cs typeface="+mn-cs"/>
              </a:rPr>
              <a:t>What is the experience of staff who use educational technologies and how do their attitudes towards digital literacies and open practices impact on their teaching?</a:t>
            </a:r>
          </a:p>
          <a:p>
            <a:pPr lvl="0"/>
            <a:r>
              <a:rPr lang="en-GB" sz="1200" kern="1200" dirty="0">
                <a:solidFill>
                  <a:schemeClr val="tx1"/>
                </a:solidFill>
                <a:effectLst/>
                <a:latin typeface="+mn-lt"/>
                <a:ea typeface="+mn-ea"/>
                <a:cs typeface="+mn-cs"/>
              </a:rPr>
              <a:t>How are staff currently supported to develop a good understanding of these literacies and practices as part of these two modules which form part of the MA in Academic Practice at City, University of London and what additional support might they need?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achieve the above aim, the project will specifically examine the following sub-questions:</a:t>
            </a:r>
          </a:p>
          <a:p>
            <a:pPr lvl="0"/>
            <a:r>
              <a:rPr lang="en-GB" sz="1200" kern="1200" dirty="0">
                <a:solidFill>
                  <a:schemeClr val="tx1"/>
                </a:solidFill>
                <a:effectLst/>
                <a:latin typeface="+mn-lt"/>
                <a:ea typeface="+mn-ea"/>
                <a:cs typeface="+mn-cs"/>
              </a:rPr>
              <a:t>How do staff define terms such as digital literacies and open practice?</a:t>
            </a:r>
          </a:p>
          <a:p>
            <a:pPr lvl="0"/>
            <a:r>
              <a:rPr lang="en-GB" sz="1200" kern="1200" dirty="0">
                <a:solidFill>
                  <a:schemeClr val="tx1"/>
                </a:solidFill>
                <a:effectLst/>
                <a:latin typeface="+mn-lt"/>
                <a:ea typeface="+mn-ea"/>
                <a:cs typeface="+mn-cs"/>
              </a:rPr>
              <a:t>What support do they need to develop their own (and their students) digital literacies and what is the role of EDM122 and the EDM116 module in supporting them?</a:t>
            </a:r>
          </a:p>
          <a:p>
            <a:pPr lvl="0"/>
            <a:r>
              <a:rPr lang="en-GB" sz="1200" kern="1200" dirty="0">
                <a:solidFill>
                  <a:schemeClr val="tx1"/>
                </a:solidFill>
                <a:effectLst/>
                <a:latin typeface="+mn-lt"/>
                <a:ea typeface="+mn-ea"/>
                <a:cs typeface="+mn-cs"/>
              </a:rPr>
              <a:t>What attitudes do they have towards the concept of ‘openness’ in their teaching? </a:t>
            </a:r>
          </a:p>
          <a:p>
            <a:pPr lvl="0"/>
            <a:r>
              <a:rPr lang="en-GB" sz="1200" kern="1200" dirty="0">
                <a:solidFill>
                  <a:schemeClr val="tx1"/>
                </a:solidFill>
                <a:effectLst/>
                <a:latin typeface="+mn-lt"/>
                <a:ea typeface="+mn-ea"/>
                <a:cs typeface="+mn-cs"/>
              </a:rPr>
              <a:t>Do they share their teaching or research materials openly and how do they make decisions about re-using others and licensing their own work?</a:t>
            </a:r>
          </a:p>
          <a:p>
            <a:pPr lvl="0"/>
            <a:r>
              <a:rPr lang="en-GB" sz="1200" kern="1200" dirty="0">
                <a:solidFill>
                  <a:schemeClr val="tx1"/>
                </a:solidFill>
                <a:effectLst/>
                <a:latin typeface="+mn-lt"/>
                <a:ea typeface="+mn-ea"/>
                <a:cs typeface="+mn-cs"/>
              </a:rPr>
              <a:t>What changes might they have made to their teaching or research practices since completing the two modules and how is this impacting on their students or beyond? </a:t>
            </a:r>
          </a:p>
          <a:p>
            <a:endParaRPr lang="en-US" dirty="0"/>
          </a:p>
        </p:txBody>
      </p:sp>
      <p:sp>
        <p:nvSpPr>
          <p:cNvPr id="4" name="Slide Number Placeholder 3"/>
          <p:cNvSpPr>
            <a:spLocks noGrp="1"/>
          </p:cNvSpPr>
          <p:nvPr>
            <p:ph type="sldNum" sz="quarter" idx="5"/>
          </p:nvPr>
        </p:nvSpPr>
        <p:spPr/>
        <p:txBody>
          <a:bodyPr/>
          <a:lstStyle/>
          <a:p>
            <a:fld id="{B62CC7E0-4AB7-824B-848C-3C6A82CD2F7B}" type="slidenum">
              <a:rPr lang="en-US" smtClean="0"/>
              <a:t>9</a:t>
            </a:fld>
            <a:endParaRPr lang="en-US"/>
          </a:p>
        </p:txBody>
      </p:sp>
    </p:spTree>
    <p:extLst>
      <p:ext uri="{BB962C8B-B14F-4D97-AF65-F5344CB8AC3E}">
        <p14:creationId xmlns:p14="http://schemas.microsoft.com/office/powerpoint/2010/main" val="346109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Genuine confusion about terminology but a recognition that creating independent learners was challenging</a:t>
            </a:r>
          </a:p>
          <a:p>
            <a:r>
              <a:rPr lang="en-US" sz="1200" dirty="0"/>
              <a:t>Digital literacies are…. </a:t>
            </a:r>
          </a:p>
          <a:p>
            <a:pPr marL="342900" indent="-342900">
              <a:buFont typeface="Arial" panose="020B0604020202020204" pitchFamily="34" charset="0"/>
              <a:buChar char="•"/>
            </a:pPr>
            <a:r>
              <a:rPr lang="en-US" sz="1200" dirty="0"/>
              <a:t>Both personal (for life) and professional (for job)</a:t>
            </a:r>
          </a:p>
          <a:p>
            <a:pPr marL="342900" indent="-342900">
              <a:buFont typeface="Arial" panose="020B0604020202020204" pitchFamily="34" charset="0"/>
              <a:buChar char="•"/>
            </a:pPr>
            <a:r>
              <a:rPr lang="en-US" sz="1200" dirty="0"/>
              <a:t>Discipline specific and contextual</a:t>
            </a:r>
          </a:p>
          <a:p>
            <a:pPr marL="342900" indent="-342900">
              <a:buFont typeface="Arial" panose="020B0604020202020204" pitchFamily="34" charset="0"/>
              <a:buChar char="•"/>
            </a:pPr>
            <a:r>
              <a:rPr lang="en-US" sz="1200" dirty="0"/>
              <a:t>Related to organizational changes</a:t>
            </a:r>
          </a:p>
          <a:p>
            <a:pPr marL="342900" indent="-342900">
              <a:buFont typeface="Arial" panose="020B0604020202020204" pitchFamily="34" charset="0"/>
              <a:buChar char="•"/>
            </a:pPr>
            <a:r>
              <a:rPr lang="en-US" sz="1200" dirty="0"/>
              <a:t>Essential to use educational technologies effectively but sometimes equated to technical skills </a:t>
            </a:r>
          </a:p>
          <a:p>
            <a:endParaRPr lang="en-US" dirty="0"/>
          </a:p>
        </p:txBody>
      </p:sp>
      <p:sp>
        <p:nvSpPr>
          <p:cNvPr id="4" name="Slide Number Placeholder 3"/>
          <p:cNvSpPr>
            <a:spLocks noGrp="1"/>
          </p:cNvSpPr>
          <p:nvPr>
            <p:ph type="sldNum" sz="quarter" idx="5"/>
          </p:nvPr>
        </p:nvSpPr>
        <p:spPr/>
        <p:txBody>
          <a:bodyPr/>
          <a:lstStyle/>
          <a:p>
            <a:fld id="{2109275C-1300-444F-B312-B4742E555656}" type="slidenum">
              <a:rPr lang="en-US" smtClean="0"/>
              <a:t>10</a:t>
            </a:fld>
            <a:endParaRPr lang="en-US"/>
          </a:p>
        </p:txBody>
      </p:sp>
    </p:spTree>
    <p:extLst>
      <p:ext uri="{BB962C8B-B14F-4D97-AF65-F5344CB8AC3E}">
        <p14:creationId xmlns:p14="http://schemas.microsoft.com/office/powerpoint/2010/main" val="129883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where librarians might have inadvertently made things worse– you make information accessible and discoverable and that is IL . </a:t>
            </a:r>
          </a:p>
          <a:p>
            <a:endParaRPr lang="en-US" dirty="0"/>
          </a:p>
          <a:p>
            <a:r>
              <a:rPr lang="en-US" dirty="0"/>
              <a:t>This slide is a curtain – I call it the librarians velvet curtain. We spend a LOT of time concealing the complexity of information, in our bid to make it manageable, discoverable, more accessible.</a:t>
            </a:r>
          </a:p>
          <a:p>
            <a:endParaRPr lang="en-US" dirty="0"/>
          </a:p>
          <a:p>
            <a:r>
              <a:rPr lang="en-US" dirty="0"/>
              <a:t>We build authentication systems so many of our users get seamless access to our resources. I am not saying we want to make it complicated – but by concealing the complexity we sometimes don’t help ourselves. </a:t>
            </a:r>
          </a:p>
          <a:p>
            <a:endParaRPr lang="en-US" dirty="0"/>
          </a:p>
          <a:p>
            <a:r>
              <a:rPr lang="en-US" dirty="0"/>
              <a:t>Our resources don’t get used if our systems are too complex</a:t>
            </a:r>
          </a:p>
        </p:txBody>
      </p:sp>
      <p:sp>
        <p:nvSpPr>
          <p:cNvPr id="4" name="Slide Number Placeholder 3"/>
          <p:cNvSpPr>
            <a:spLocks noGrp="1"/>
          </p:cNvSpPr>
          <p:nvPr>
            <p:ph type="sldNum" sz="quarter" idx="10"/>
          </p:nvPr>
        </p:nvSpPr>
        <p:spPr/>
        <p:txBody>
          <a:bodyPr/>
          <a:lstStyle/>
          <a:p>
            <a:fld id="{3B9A5B67-CE80-2E4A-A8DC-616877AC785A}" type="slidenum">
              <a:rPr lang="en-US" smtClean="0"/>
              <a:t>12</a:t>
            </a:fld>
            <a:endParaRPr lang="en-US"/>
          </a:p>
        </p:txBody>
      </p:sp>
    </p:spTree>
    <p:extLst>
      <p:ext uri="{BB962C8B-B14F-4D97-AF65-F5344CB8AC3E}">
        <p14:creationId xmlns:p14="http://schemas.microsoft.com/office/powerpoint/2010/main" val="409784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218F6-04B8-E447-9C09-C7BE8EFDFE9A}"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101575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218F6-04B8-E447-9C09-C7BE8EFDFE9A}"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387152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218F6-04B8-E447-9C09-C7BE8EFDFE9A}"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73011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639369-0354-8B4A-9406-99A3B4EED24D}"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333293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39369-0354-8B4A-9406-99A3B4EED24D}"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2100233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639369-0354-8B4A-9406-99A3B4EED24D}"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244381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639369-0354-8B4A-9406-99A3B4EED24D}" type="datetimeFigureOut">
              <a:rPr lang="en-US" smtClean="0"/>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2228355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639369-0354-8B4A-9406-99A3B4EED24D}" type="datetimeFigureOut">
              <a:rPr lang="en-US" smtClean="0"/>
              <a:t>6/3/21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152798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639369-0354-8B4A-9406-99A3B4EED24D}" type="datetimeFigureOut">
              <a:rPr lang="en-US" smtClean="0"/>
              <a:t>6/3/21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481442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39369-0354-8B4A-9406-99A3B4EED24D}" type="datetimeFigureOut">
              <a:rPr lang="en-US" smtClean="0"/>
              <a:t>6/3/21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553924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639369-0354-8B4A-9406-99A3B4EED24D}" type="datetimeFigureOut">
              <a:rPr lang="en-US" smtClean="0"/>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398235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218F6-04B8-E447-9C09-C7BE8EFDFE9A}"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4143252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639369-0354-8B4A-9406-99A3B4EED24D}" type="datetimeFigureOut">
              <a:rPr lang="en-US" smtClean="0"/>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2449979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39369-0354-8B4A-9406-99A3B4EED24D}"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427466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39369-0354-8B4A-9406-99A3B4EED24D}"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470DB-CA4C-834D-A865-9A9B0A9EF0DB}" type="slidenum">
              <a:rPr lang="en-US" smtClean="0"/>
              <a:t>‹#›</a:t>
            </a:fld>
            <a:endParaRPr lang="en-US"/>
          </a:p>
        </p:txBody>
      </p:sp>
    </p:spTree>
    <p:extLst>
      <p:ext uri="{BB962C8B-B14F-4D97-AF65-F5344CB8AC3E}">
        <p14:creationId xmlns:p14="http://schemas.microsoft.com/office/powerpoint/2010/main" val="3321801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324204"/>
            <a:ext cx="8424862" cy="4985117"/>
          </a:xfrm>
        </p:spPr>
        <p:txBody>
          <a:bodyPr/>
          <a:lstStyle>
            <a:lvl1pPr marL="179386" indent="-179386">
              <a:buClr>
                <a:srgbClr val="C9122B"/>
              </a:buClr>
              <a:buSzPct val="75000"/>
              <a:buFont typeface="Calibri" panose="020F0502020204030204" pitchFamily="34" charset="0"/>
              <a:buChar char="◊"/>
              <a:defRPr/>
            </a:lvl1pPr>
            <a:lvl2pPr marL="347659" indent="-166686">
              <a:buClr>
                <a:srgbClr val="C9122B"/>
              </a:buClr>
              <a:buSzPct val="75000"/>
              <a:buFont typeface="Calibri" panose="020F0502020204030204" pitchFamily="34" charset="0"/>
              <a:buChar char="◊"/>
              <a:defRPr/>
            </a:lvl2pPr>
            <a:lvl3pPr marL="538158" indent="-188911">
              <a:buClr>
                <a:srgbClr val="C9122B"/>
              </a:buClr>
              <a:buSzPct val="75000"/>
              <a:buFont typeface="Calibri" panose="020F0502020204030204" pitchFamily="34" charset="0"/>
              <a:buChar char="◊"/>
              <a:defRPr/>
            </a:lvl3pPr>
            <a:lvl4pPr marL="712781" indent="-173037">
              <a:buClr>
                <a:srgbClr val="C9122B"/>
              </a:buClr>
              <a:buSzPct val="75000"/>
              <a:buFont typeface="Calibri" panose="020F0502020204030204" pitchFamily="34" charset="0"/>
              <a:buChar char="◊"/>
              <a:defRPr sz="1800"/>
            </a:lvl4pPr>
            <a:lvl5pPr marL="898516" indent="-184148">
              <a:buClr>
                <a:srgbClr val="C9122B"/>
              </a:buClr>
              <a:buSzPct val="75000"/>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34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8E82EF6-FDBB-DC42-977E-D7829A5F248A}"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GB" dirty="0"/>
              <a:t>Click to edit Master title style</a:t>
            </a:r>
            <a:endParaRPr lang="en-US" dirty="0"/>
          </a:p>
        </p:txBody>
      </p:sp>
    </p:spTree>
    <p:extLst>
      <p:ext uri="{BB962C8B-B14F-4D97-AF65-F5344CB8AC3E}">
        <p14:creationId xmlns:p14="http://schemas.microsoft.com/office/powerpoint/2010/main" val="3034282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24937"/>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112527C-95D9-2A47-B5FA-AEA6325587B7}" type="datetimeFigureOut">
              <a:rPr lang="en-US" smtClean="0"/>
              <a:pPr/>
              <a:t>6/3/21</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r>
              <a:rPr lang="en-US" dirty="0"/>
              <a:t>SCONUL Copyright Training: January / February 2015</a:t>
            </a:r>
          </a:p>
        </p:txBody>
      </p:sp>
      <p:sp>
        <p:nvSpPr>
          <p:cNvPr id="6" name="Slide Number Placeholder 5"/>
          <p:cNvSpPr>
            <a:spLocks noGrp="1"/>
          </p:cNvSpPr>
          <p:nvPr>
            <p:ph type="sldNum" sz="quarter" idx="12"/>
          </p:nvPr>
        </p:nvSpPr>
        <p:spPr/>
        <p:txBody>
          <a:bodyPr/>
          <a:lstStyle/>
          <a:p>
            <a:fld id="{98E82EF6-FDBB-DC42-977E-D7829A5F248A}" type="slidenum">
              <a:rPr lang="en-US" smtClean="0"/>
              <a:pPr/>
              <a:t>‹#›</a:t>
            </a:fld>
            <a:endParaRPr lang="en-US"/>
          </a:p>
        </p:txBody>
      </p:sp>
    </p:spTree>
    <p:extLst>
      <p:ext uri="{BB962C8B-B14F-4D97-AF65-F5344CB8AC3E}">
        <p14:creationId xmlns:p14="http://schemas.microsoft.com/office/powerpoint/2010/main" val="420882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9989"/>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112527C-95D9-2A47-B5FA-AEA6325587B7}" type="datetimeFigureOut">
              <a:rPr lang="en-US" smtClean="0"/>
              <a:pPr/>
              <a:t>6/3/21</a:t>
            </a:fld>
            <a:endParaRPr lang="en-US"/>
          </a:p>
        </p:txBody>
      </p:sp>
      <p:sp>
        <p:nvSpPr>
          <p:cNvPr id="6" name="Slide Number Placeholder 5"/>
          <p:cNvSpPr>
            <a:spLocks noGrp="1"/>
          </p:cNvSpPr>
          <p:nvPr>
            <p:ph type="sldNum" sz="quarter" idx="12"/>
          </p:nvPr>
        </p:nvSpPr>
        <p:spPr/>
        <p:txBody>
          <a:bodyPr/>
          <a:lstStyle/>
          <a:p>
            <a:fld id="{98E82EF6-FDBB-DC42-977E-D7829A5F248A}" type="slidenum">
              <a:rPr lang="en-US" smtClean="0"/>
              <a:pPr/>
              <a:t>‹#›</a:t>
            </a:fld>
            <a:endParaRPr lang="en-US"/>
          </a:p>
        </p:txBody>
      </p:sp>
    </p:spTree>
    <p:extLst>
      <p:ext uri="{BB962C8B-B14F-4D97-AF65-F5344CB8AC3E}">
        <p14:creationId xmlns:p14="http://schemas.microsoft.com/office/powerpoint/2010/main" val="162215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ound 4 answe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9989"/>
          </a:xfrm>
        </p:spPr>
        <p:txBody>
          <a:body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fld id="{8112527C-95D9-2A47-B5FA-AEA6325587B7}" type="datetimeFigureOut">
              <a:rPr lang="en-US" smtClean="0"/>
              <a:pPr/>
              <a:t>6/3/21</a:t>
            </a:fld>
            <a:endParaRPr lang="en-US"/>
          </a:p>
        </p:txBody>
      </p:sp>
      <p:sp>
        <p:nvSpPr>
          <p:cNvPr id="6" name="Slide Number Placeholder 5"/>
          <p:cNvSpPr>
            <a:spLocks noGrp="1"/>
          </p:cNvSpPr>
          <p:nvPr>
            <p:ph type="sldNum" sz="quarter" idx="12"/>
          </p:nvPr>
        </p:nvSpPr>
        <p:spPr/>
        <p:txBody>
          <a:bodyPr/>
          <a:lstStyle/>
          <a:p>
            <a:fld id="{98E82EF6-FDBB-DC42-977E-D7829A5F248A}" type="slidenum">
              <a:rPr lang="en-US" smtClean="0"/>
              <a:pPr/>
              <a:t>‹#›</a:t>
            </a:fld>
            <a:endParaRPr lang="en-US"/>
          </a:p>
        </p:txBody>
      </p:sp>
      <p:cxnSp>
        <p:nvCxnSpPr>
          <p:cNvPr id="7" name="Straight Connector 6"/>
          <p:cNvCxnSpPr/>
          <p:nvPr userDrawn="1"/>
        </p:nvCxnSpPr>
        <p:spPr>
          <a:xfrm>
            <a:off x="4355976" y="2204864"/>
            <a:ext cx="72008" cy="4392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57200" y="4365380"/>
            <a:ext cx="793122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7200" y="2268161"/>
            <a:ext cx="504056" cy="584775"/>
          </a:xfrm>
          <a:prstGeom prst="rect">
            <a:avLst/>
          </a:prstGeom>
          <a:noFill/>
        </p:spPr>
        <p:txBody>
          <a:bodyPr wrap="square" rtlCol="0">
            <a:spAutoFit/>
          </a:bodyPr>
          <a:lstStyle/>
          <a:p>
            <a:r>
              <a:rPr lang="en-GB" sz="3200" b="1" dirty="0">
                <a:latin typeface="Calibri" panose="020F0502020204030204" pitchFamily="34" charset="0"/>
              </a:rPr>
              <a:t>W</a:t>
            </a:r>
            <a:endParaRPr lang="en-GB" sz="2400" b="1" dirty="0">
              <a:latin typeface="Calibri" panose="020F0502020204030204" pitchFamily="34" charset="0"/>
            </a:endParaRPr>
          </a:p>
        </p:txBody>
      </p:sp>
      <p:sp>
        <p:nvSpPr>
          <p:cNvPr id="10" name="TextBox 9"/>
          <p:cNvSpPr txBox="1"/>
          <p:nvPr userDrawn="1"/>
        </p:nvSpPr>
        <p:spPr>
          <a:xfrm>
            <a:off x="7740352" y="2268161"/>
            <a:ext cx="504056" cy="584775"/>
          </a:xfrm>
          <a:prstGeom prst="rect">
            <a:avLst/>
          </a:prstGeom>
          <a:noFill/>
        </p:spPr>
        <p:txBody>
          <a:bodyPr wrap="square" rtlCol="0">
            <a:spAutoFit/>
          </a:bodyPr>
          <a:lstStyle/>
          <a:p>
            <a:r>
              <a:rPr lang="en-GB" sz="3200" b="1" dirty="0">
                <a:latin typeface="Calibri" panose="020F0502020204030204" pitchFamily="34" charset="0"/>
              </a:rPr>
              <a:t>U</a:t>
            </a:r>
            <a:endParaRPr lang="en-GB" sz="2400" b="1" dirty="0">
              <a:latin typeface="Calibri" panose="020F0502020204030204" pitchFamily="34" charset="0"/>
            </a:endParaRPr>
          </a:p>
        </p:txBody>
      </p:sp>
      <p:sp>
        <p:nvSpPr>
          <p:cNvPr id="11" name="TextBox 10"/>
          <p:cNvSpPr txBox="1"/>
          <p:nvPr userDrawn="1"/>
        </p:nvSpPr>
        <p:spPr>
          <a:xfrm>
            <a:off x="457200" y="6020627"/>
            <a:ext cx="504056" cy="584775"/>
          </a:xfrm>
          <a:prstGeom prst="rect">
            <a:avLst/>
          </a:prstGeom>
          <a:noFill/>
        </p:spPr>
        <p:txBody>
          <a:bodyPr wrap="square" rtlCol="0">
            <a:spAutoFit/>
          </a:bodyPr>
          <a:lstStyle/>
          <a:p>
            <a:pPr algn="l"/>
            <a:r>
              <a:rPr lang="en-GB" sz="3200" b="1" dirty="0">
                <a:latin typeface="Calibri" panose="020F0502020204030204" pitchFamily="34" charset="0"/>
              </a:rPr>
              <a:t>L</a:t>
            </a:r>
            <a:endParaRPr lang="en-GB" sz="2400" b="1" dirty="0">
              <a:latin typeface="Calibri" panose="020F0502020204030204" pitchFamily="34" charset="0"/>
            </a:endParaRPr>
          </a:p>
        </p:txBody>
      </p:sp>
      <p:sp>
        <p:nvSpPr>
          <p:cNvPr id="12" name="TextBox 11"/>
          <p:cNvSpPr txBox="1"/>
          <p:nvPr userDrawn="1"/>
        </p:nvSpPr>
        <p:spPr>
          <a:xfrm>
            <a:off x="8013836" y="6033328"/>
            <a:ext cx="504056" cy="584775"/>
          </a:xfrm>
          <a:prstGeom prst="rect">
            <a:avLst/>
          </a:prstGeom>
          <a:noFill/>
        </p:spPr>
        <p:txBody>
          <a:bodyPr wrap="square" rtlCol="0">
            <a:spAutoFit/>
          </a:bodyPr>
          <a:lstStyle/>
          <a:p>
            <a:r>
              <a:rPr lang="en-GB" sz="3200" b="1" dirty="0">
                <a:latin typeface="Calibri" panose="020F0502020204030204" pitchFamily="34" charset="0"/>
              </a:rPr>
              <a:t>E</a:t>
            </a:r>
            <a:endParaRPr lang="en-GB" sz="2400" b="1" dirty="0">
              <a:latin typeface="Calibri" panose="020F0502020204030204" pitchFamily="34" charset="0"/>
            </a:endParaRPr>
          </a:p>
        </p:txBody>
      </p:sp>
    </p:spTree>
    <p:extLst>
      <p:ext uri="{BB962C8B-B14F-4D97-AF65-F5344CB8AC3E}">
        <p14:creationId xmlns:p14="http://schemas.microsoft.com/office/powerpoint/2010/main" val="4122016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28600"/>
            <a:ext cx="7772400" cy="4571999"/>
          </a:xfrm>
        </p:spPr>
        <p:txBody>
          <a:bodyPr anchor="ctr">
            <a:noAutofit/>
          </a:bodyPr>
          <a:lstStyle>
            <a:lvl1pPr>
              <a:lnSpc>
                <a:spcPct val="100000"/>
              </a:lnSpc>
              <a:defRPr lang="en-GB" sz="8800" b="1" kern="1200" cap="all" spc="120" baseline="0" dirty="0" smtClean="0">
                <a:solidFill>
                  <a:schemeClr val="tx2"/>
                </a:solidFill>
                <a:latin typeface="Slabo 27px"/>
                <a:ea typeface="+mn-ea"/>
                <a:cs typeface="Slabo 27px"/>
              </a:defRPr>
            </a:lvl1pPr>
          </a:lstStyle>
          <a:p>
            <a:r>
              <a:rPr lang="en-GB" dirty="0"/>
              <a:t>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1"/>
                </a:solidFill>
                <a:latin typeface="Open Sans Regular"/>
                <a:cs typeface="Open 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8112527C-95D9-2A47-B5FA-AEA6325587B7}" type="datetimeFigureOut">
              <a:rPr lang="en-US" smtClean="0"/>
              <a:pPr/>
              <a:t>6/3/21</a:t>
            </a:fld>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E82EF6-FDBB-DC42-977E-D7829A5F248A}" type="slidenum">
              <a:rPr lang="en-US" smtClean="0"/>
              <a:pPr/>
              <a:t>‹#›</a:t>
            </a:fld>
            <a:endParaRPr lang="en-US"/>
          </a:p>
        </p:txBody>
      </p:sp>
    </p:spTree>
    <p:extLst>
      <p:ext uri="{BB962C8B-B14F-4D97-AF65-F5344CB8AC3E}">
        <p14:creationId xmlns:p14="http://schemas.microsoft.com/office/powerpoint/2010/main" val="2800908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rgbClr val="263B86"/>
                </a:solidFill>
                <a:latin typeface="Open Sans Regular"/>
                <a:cs typeface="Open 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7" name="Date Placeholder 6"/>
          <p:cNvSpPr>
            <a:spLocks noGrp="1"/>
          </p:cNvSpPr>
          <p:nvPr>
            <p:ph type="dt" sz="half" idx="10"/>
          </p:nvPr>
        </p:nvSpPr>
        <p:spPr/>
        <p:txBody>
          <a:bodyPr/>
          <a:lstStyle/>
          <a:p>
            <a:fld id="{8112527C-95D9-2A47-B5FA-AEA6325587B7}" type="datetimeFigureOut">
              <a:rPr lang="en-US" smtClean="0"/>
              <a:pPr/>
              <a:t>6/3/21</a:t>
            </a:fld>
            <a:endParaRPr lang="en-US"/>
          </a:p>
        </p:txBody>
      </p:sp>
      <p:sp>
        <p:nvSpPr>
          <p:cNvPr id="8" name="Slide Number Placeholder 7"/>
          <p:cNvSpPr>
            <a:spLocks noGrp="1"/>
          </p:cNvSpPr>
          <p:nvPr>
            <p:ph type="sldNum" sz="quarter" idx="11"/>
          </p:nvPr>
        </p:nvSpPr>
        <p:spPr/>
        <p:txBody>
          <a:bodyPr/>
          <a:lstStyle/>
          <a:p>
            <a:fld id="{98E82EF6-FDBB-DC42-977E-D7829A5F248A}" type="slidenum">
              <a:rPr lang="en-US" smtClean="0"/>
              <a:pPr/>
              <a:t>‹#›</a:t>
            </a:fld>
            <a:endParaRPr lang="en-US"/>
          </a:p>
        </p:txBody>
      </p:sp>
    </p:spTree>
    <p:extLst>
      <p:ext uri="{BB962C8B-B14F-4D97-AF65-F5344CB8AC3E}">
        <p14:creationId xmlns:p14="http://schemas.microsoft.com/office/powerpoint/2010/main" val="392505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218F6-04B8-E447-9C09-C7BE8EFDFE9A}"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3100315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112527C-95D9-2A47-B5FA-AEA6325587B7}" type="datetimeFigureOut">
              <a:rPr lang="en-US" smtClean="0"/>
              <a:pPr/>
              <a:t>6/3/21</a:t>
            </a:fld>
            <a:endParaRPr lang="en-US"/>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r>
              <a:rPr lang="en-US" dirty="0"/>
              <a:t>SCONUL Copyright Training: January / February 2015</a:t>
            </a:r>
          </a:p>
          <a:p>
            <a:endParaRPr lang="en-US" dirty="0"/>
          </a:p>
        </p:txBody>
      </p:sp>
      <p:sp>
        <p:nvSpPr>
          <p:cNvPr id="7" name="Slide Number Placeholder 6"/>
          <p:cNvSpPr>
            <a:spLocks noGrp="1"/>
          </p:cNvSpPr>
          <p:nvPr>
            <p:ph type="sldNum" sz="quarter" idx="12"/>
          </p:nvPr>
        </p:nvSpPr>
        <p:spPr/>
        <p:txBody>
          <a:bodyPr/>
          <a:lstStyle/>
          <a:p>
            <a:fld id="{98E82EF6-FDBB-DC42-977E-D7829A5F248A}" type="slidenum">
              <a:rPr lang="en-US" smtClean="0"/>
              <a:pPr/>
              <a:t>‹#›</a:t>
            </a:fld>
            <a:endParaRPr lang="en-US"/>
          </a:p>
        </p:txBody>
      </p:sp>
    </p:spTree>
    <p:extLst>
      <p:ext uri="{BB962C8B-B14F-4D97-AF65-F5344CB8AC3E}">
        <p14:creationId xmlns:p14="http://schemas.microsoft.com/office/powerpoint/2010/main" val="1250247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GB"/>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p:cNvSpPr>
            <a:spLocks noGrp="1"/>
          </p:cNvSpPr>
          <p:nvPr>
            <p:ph type="sldNum" sz="quarter" idx="12"/>
          </p:nvPr>
        </p:nvSpPr>
        <p:spPr/>
        <p:txBody>
          <a:bodyPr/>
          <a:lstStyle/>
          <a:p>
            <a:fld id="{98E82EF6-FDBB-DC42-977E-D7829A5F248A}" type="slidenum">
              <a:rPr lang="en-US" smtClean="0"/>
              <a:pPr/>
              <a:t>‹#›</a:t>
            </a:fld>
            <a:endParaRPr lang="en-US"/>
          </a:p>
        </p:txBody>
      </p:sp>
    </p:spTree>
    <p:extLst>
      <p:ext uri="{BB962C8B-B14F-4D97-AF65-F5344CB8AC3E}">
        <p14:creationId xmlns:p14="http://schemas.microsoft.com/office/powerpoint/2010/main" val="225745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Slide Number Placeholder 4"/>
          <p:cNvSpPr>
            <a:spLocks noGrp="1"/>
          </p:cNvSpPr>
          <p:nvPr>
            <p:ph type="sldNum" sz="quarter" idx="12"/>
          </p:nvPr>
        </p:nvSpPr>
        <p:spPr/>
        <p:txBody>
          <a:bodyPr/>
          <a:lstStyle/>
          <a:p>
            <a:fld id="{98E82EF6-FDBB-DC42-977E-D7829A5F248A}" type="slidenum">
              <a:rPr lang="en-US" smtClean="0"/>
              <a:pPr/>
              <a:t>‹#›</a:t>
            </a:fld>
            <a:endParaRPr lang="en-US"/>
          </a:p>
        </p:txBody>
      </p:sp>
    </p:spTree>
    <p:extLst>
      <p:ext uri="{BB962C8B-B14F-4D97-AF65-F5344CB8AC3E}">
        <p14:creationId xmlns:p14="http://schemas.microsoft.com/office/powerpoint/2010/main" val="3732652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E82EF6-FDBB-DC42-977E-D7829A5F248A}" type="slidenum">
              <a:rPr lang="en-US" smtClean="0"/>
              <a:pPr/>
              <a:t>‹#›</a:t>
            </a:fld>
            <a:endParaRPr lang="en-US"/>
          </a:p>
        </p:txBody>
      </p:sp>
    </p:spTree>
    <p:extLst>
      <p:ext uri="{BB962C8B-B14F-4D97-AF65-F5344CB8AC3E}">
        <p14:creationId xmlns:p14="http://schemas.microsoft.com/office/powerpoint/2010/main" val="2542930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98E82EF6-FDBB-DC42-977E-D7829A5F248A}" type="slidenum">
              <a:rPr lang="en-US" smtClean="0"/>
              <a:pPr/>
              <a:t>‹#›</a:t>
            </a:fld>
            <a:endParaRPr lang="en-US"/>
          </a:p>
        </p:txBody>
      </p:sp>
      <p:sp>
        <p:nvSpPr>
          <p:cNvPr id="8" name="Title 7"/>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4007355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112527C-95D9-2A47-B5FA-AEA6325587B7}" type="datetimeFigureOut">
              <a:rPr lang="en-US" smtClean="0"/>
              <a:pPr/>
              <a:t>6/3/21</a:t>
            </a:fld>
            <a:endParaRPr lang="en-US"/>
          </a:p>
        </p:txBody>
      </p:sp>
      <p:sp>
        <p:nvSpPr>
          <p:cNvPr id="6" name="Slide Number Placeholder 5"/>
          <p:cNvSpPr>
            <a:spLocks noGrp="1"/>
          </p:cNvSpPr>
          <p:nvPr>
            <p:ph type="sldNum" sz="quarter" idx="12"/>
          </p:nvPr>
        </p:nvSpPr>
        <p:spPr/>
        <p:txBody>
          <a:bodyPr/>
          <a:lstStyle/>
          <a:p>
            <a:fld id="{98E82EF6-FDBB-DC42-977E-D7829A5F248A}" type="slidenum">
              <a:rPr lang="en-US" smtClean="0"/>
              <a:pPr/>
              <a:t>‹#›</a:t>
            </a:fld>
            <a:endParaRPr lang="en-US"/>
          </a:p>
        </p:txBody>
      </p:sp>
    </p:spTree>
    <p:extLst>
      <p:ext uri="{BB962C8B-B14F-4D97-AF65-F5344CB8AC3E}">
        <p14:creationId xmlns:p14="http://schemas.microsoft.com/office/powerpoint/2010/main" val="1147275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112527C-95D9-2A47-B5FA-AEA6325587B7}" type="datetimeFigureOut">
              <a:rPr lang="en-US" smtClean="0"/>
              <a:pPr/>
              <a:t>6/3/21</a:t>
            </a:fld>
            <a:endParaRPr lang="en-US" dirty="0"/>
          </a:p>
        </p:txBody>
      </p:sp>
      <p:sp>
        <p:nvSpPr>
          <p:cNvPr id="6" name="Slide Number Placeholder 5"/>
          <p:cNvSpPr>
            <a:spLocks noGrp="1"/>
          </p:cNvSpPr>
          <p:nvPr>
            <p:ph type="sldNum" sz="quarter" idx="12"/>
          </p:nvPr>
        </p:nvSpPr>
        <p:spPr/>
        <p:txBody>
          <a:bodyPr/>
          <a:lstStyle/>
          <a:p>
            <a:fld id="{98E82EF6-FDBB-DC42-977E-D7829A5F248A}" type="slidenum">
              <a:rPr lang="en-US" smtClean="0"/>
              <a:pPr/>
              <a:t>‹#›</a:t>
            </a:fld>
            <a:endParaRPr lang="en-US"/>
          </a:p>
        </p:txBody>
      </p:sp>
    </p:spTree>
    <p:extLst>
      <p:ext uri="{BB962C8B-B14F-4D97-AF65-F5344CB8AC3E}">
        <p14:creationId xmlns:p14="http://schemas.microsoft.com/office/powerpoint/2010/main" val="3106365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90549B-E547-4859-A1DC-E5110AFE1D79}"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3060585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90549B-E547-4859-A1DC-E5110AFE1D79}"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1165989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0549B-E547-4859-A1DC-E5110AFE1D79}"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255298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218F6-04B8-E447-9C09-C7BE8EFDFE9A}" type="datetimeFigureOut">
              <a:rPr lang="en-US" smtClean="0"/>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1575054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90549B-E547-4859-A1DC-E5110AFE1D79}"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3889063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90549B-E547-4859-A1DC-E5110AFE1D79}" type="datetimeFigureOut">
              <a:rPr lang="en-GB" smtClean="0"/>
              <a:t>03/06/2021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42554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90549B-E547-4859-A1DC-E5110AFE1D79}" type="datetimeFigureOut">
              <a:rPr lang="en-GB" smtClean="0"/>
              <a:t>03/06/2021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2930070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0549B-E547-4859-A1DC-E5110AFE1D79}" type="datetimeFigureOut">
              <a:rPr lang="en-GB" smtClean="0"/>
              <a:t>03/06/2021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4066078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B90549B-E547-4859-A1DC-E5110AFE1D79}"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494200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B90549B-E547-4859-A1DC-E5110AFE1D79}"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2270166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90549B-E547-4859-A1DC-E5110AFE1D79}"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4275422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90549B-E547-4859-A1DC-E5110AFE1D79}"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81134-98A5-4AA2-8DC3-B49A00840087}" type="slidenum">
              <a:rPr lang="en-GB" smtClean="0"/>
              <a:t>‹#›</a:t>
            </a:fld>
            <a:endParaRPr lang="en-GB"/>
          </a:p>
        </p:txBody>
      </p:sp>
    </p:spTree>
    <p:extLst>
      <p:ext uri="{BB962C8B-B14F-4D97-AF65-F5344CB8AC3E}">
        <p14:creationId xmlns:p14="http://schemas.microsoft.com/office/powerpoint/2010/main" val="268983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218F6-04B8-E447-9C09-C7BE8EFDFE9A}" type="datetimeFigureOut">
              <a:rPr lang="en-US" smtClean="0"/>
              <a:t>6/3/21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305190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218F6-04B8-E447-9C09-C7BE8EFDFE9A}" type="datetimeFigureOut">
              <a:rPr lang="en-US" smtClean="0"/>
              <a:t>6/3/21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185727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218F6-04B8-E447-9C09-C7BE8EFDFE9A}" type="datetimeFigureOut">
              <a:rPr lang="en-US" smtClean="0"/>
              <a:t>6/3/21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279731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1218F6-04B8-E447-9C09-C7BE8EFDFE9A}" type="datetimeFigureOut">
              <a:rPr lang="en-US" smtClean="0"/>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382917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1218F6-04B8-E447-9C09-C7BE8EFDFE9A}" type="datetimeFigureOut">
              <a:rPr lang="en-US" smtClean="0"/>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E3893-CEBE-E046-9D17-7B3B54AB90D1}" type="slidenum">
              <a:rPr lang="en-US" smtClean="0"/>
              <a:t>‹#›</a:t>
            </a:fld>
            <a:endParaRPr lang="en-US"/>
          </a:p>
        </p:txBody>
      </p:sp>
    </p:spTree>
    <p:extLst>
      <p:ext uri="{BB962C8B-B14F-4D97-AF65-F5344CB8AC3E}">
        <p14:creationId xmlns:p14="http://schemas.microsoft.com/office/powerpoint/2010/main" val="243387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218F6-04B8-E447-9C09-C7BE8EFDFE9A}" type="datetimeFigureOut">
              <a:rPr lang="en-US" smtClean="0"/>
              <a:t>6/3/21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E3893-CEBE-E046-9D17-7B3B54AB90D1}" type="slidenum">
              <a:rPr lang="en-US" smtClean="0"/>
              <a:t>‹#›</a:t>
            </a:fld>
            <a:endParaRPr lang="en-US"/>
          </a:p>
        </p:txBody>
      </p:sp>
    </p:spTree>
    <p:extLst>
      <p:ext uri="{BB962C8B-B14F-4D97-AF65-F5344CB8AC3E}">
        <p14:creationId xmlns:p14="http://schemas.microsoft.com/office/powerpoint/2010/main" val="3630528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218F6-04B8-E447-9C09-C7BE8EFDFE9A}" type="datetimeFigureOut">
              <a:rPr lang="en-US" smtClean="0"/>
              <a:t>6/3/21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E3893-CEBE-E046-9D17-7B3B54AB90D1}" type="slidenum">
              <a:rPr lang="en-US" smtClean="0"/>
              <a:t>‹#›</a:t>
            </a:fld>
            <a:endParaRPr lang="en-US"/>
          </a:p>
        </p:txBody>
      </p:sp>
    </p:spTree>
    <p:extLst>
      <p:ext uri="{BB962C8B-B14F-4D97-AF65-F5344CB8AC3E}">
        <p14:creationId xmlns:p14="http://schemas.microsoft.com/office/powerpoint/2010/main" val="170947427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112527C-95D9-2A47-B5FA-AEA6325587B7}" type="datetimeFigureOut">
              <a:rPr lang="en-US" smtClean="0"/>
              <a:pPr/>
              <a:t>6/3/21</a:t>
            </a:fld>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8E82EF6-FDBB-DC42-977E-D7829A5F248A}" type="slidenum">
              <a:rPr lang="en-US" smtClean="0"/>
              <a:pPr/>
              <a:t>‹#›</a:t>
            </a:fld>
            <a:endParaRPr lang="en-US"/>
          </a:p>
        </p:txBody>
      </p:sp>
    </p:spTree>
    <p:extLst>
      <p:ext uri="{BB962C8B-B14F-4D97-AF65-F5344CB8AC3E}">
        <p14:creationId xmlns:p14="http://schemas.microsoft.com/office/powerpoint/2010/main" val="68681969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l" defTabSz="914400" rtl="0" eaLnBrk="1" latinLnBrk="0" hangingPunct="1">
        <a:spcBef>
          <a:spcPct val="0"/>
        </a:spcBef>
        <a:buNone/>
        <a:defRPr sz="3600" kern="1200" cap="all" spc="-60" baseline="0">
          <a:solidFill>
            <a:schemeClr val="tx2"/>
          </a:solidFill>
          <a:latin typeface="Slabo 27px"/>
          <a:ea typeface="+mj-ea"/>
          <a:cs typeface="Slabo 27px"/>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Open Sans Regular"/>
          <a:ea typeface="+mn-ea"/>
          <a:cs typeface="Open Sans Regular"/>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Open Sans Regular"/>
          <a:ea typeface="+mn-ea"/>
          <a:cs typeface="Open Sans Regular"/>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Open Sans Regular"/>
          <a:ea typeface="+mn-ea"/>
          <a:cs typeface="Open Sans Regular"/>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Open Sans Regular"/>
          <a:ea typeface="+mn-ea"/>
          <a:cs typeface="Open Sans Regular"/>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Open Sans Regular"/>
          <a:ea typeface="+mn-ea"/>
          <a:cs typeface="Open Sans Regular"/>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90549B-E547-4859-A1DC-E5110AFE1D79}" type="datetimeFigureOut">
              <a:rPr lang="en-GB" smtClean="0"/>
              <a:t>03/06/2021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C81134-98A5-4AA2-8DC3-B49A00840087}" type="slidenum">
              <a:rPr lang="en-GB" smtClean="0"/>
              <a:t>‹#›</a:t>
            </a:fld>
            <a:endParaRPr lang="en-GB"/>
          </a:p>
        </p:txBody>
      </p:sp>
    </p:spTree>
    <p:extLst>
      <p:ext uri="{BB962C8B-B14F-4D97-AF65-F5344CB8AC3E}">
        <p14:creationId xmlns:p14="http://schemas.microsoft.com/office/powerpoint/2010/main" val="251294852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informationliteracy.org.uk/"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Layout" Target="../diagrams/layout4.xml"/><Relationship Id="rId7" Type="http://schemas.openxmlformats.org/officeDocument/2006/relationships/image" Target="../media/image24.png"/><Relationship Id="rId2" Type="http://schemas.openxmlformats.org/officeDocument/2006/relationships/diagramData" Target="../diagrams/data4.xml"/><Relationship Id="rId1" Type="http://schemas.openxmlformats.org/officeDocument/2006/relationships/slideLayout" Target="../slideLayouts/slideLayout4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8.xml"/><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mailto:Jane.Secker@city.ac.uk"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blogs.city.ac.uk/dilop/" TargetMode="External"/><Relationship Id="rId2" Type="http://schemas.openxmlformats.org/officeDocument/2006/relationships/hyperlink" Target="https://infolit.org.uk/new-il-definition/" TargetMode="External"/><Relationship Id="rId1" Type="http://schemas.openxmlformats.org/officeDocument/2006/relationships/slideLayout" Target="../slideLayouts/slideLayout2.xml"/><Relationship Id="rId5" Type="http://schemas.openxmlformats.org/officeDocument/2006/relationships/hyperlink" Target="https://eric.ed.gov/?id=ED100391" TargetMode="External"/><Relationship Id="rId4" Type="http://schemas.openxmlformats.org/officeDocument/2006/relationships/hyperlink" Target="http://openaccess.city.ac.uk/20546/"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dium.com/open-knowledge-in-he" TargetMode="External"/><Relationship Id="rId7" Type="http://schemas.openxmlformats.org/officeDocument/2006/relationships/hyperlink" Target="https://blogs.city.ac.uk/dilop/"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eople holding sparklers">
            <a:extLst>
              <a:ext uri="{FF2B5EF4-FFF2-40B4-BE49-F238E27FC236}">
                <a16:creationId xmlns:a16="http://schemas.microsoft.com/office/drawing/2014/main" id="{1D7F224B-084E-A643-BBC1-A863ABFF60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240030" y="320040"/>
            <a:ext cx="8661654" cy="4462272"/>
          </a:xfrm>
          <a:prstGeom prst="rect">
            <a:avLst/>
          </a:prstGeom>
        </p:spPr>
      </p:pic>
      <p:sp>
        <p:nvSpPr>
          <p:cNvPr id="13" name="Rectangle 12">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892040"/>
            <a:ext cx="8661654"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AD46D4-F0D5-B24A-A205-4BDD283C30FE}"/>
              </a:ext>
            </a:extLst>
          </p:cNvPr>
          <p:cNvSpPr>
            <a:spLocks noGrp="1"/>
          </p:cNvSpPr>
          <p:nvPr>
            <p:ph type="ctrTitle"/>
          </p:nvPr>
        </p:nvSpPr>
        <p:spPr>
          <a:xfrm>
            <a:off x="3285441" y="5093208"/>
            <a:ext cx="5229903" cy="1261872"/>
          </a:xfrm>
        </p:spPr>
        <p:txBody>
          <a:bodyPr vert="horz" lIns="91440" tIns="45720" rIns="91440" bIns="45720" rtlCol="0" anchor="ctr">
            <a:normAutofit/>
          </a:bodyPr>
          <a:lstStyle/>
          <a:p>
            <a:pPr algn="l"/>
            <a:r>
              <a:rPr lang="en-US" sz="2600" b="1">
                <a:solidFill>
                  <a:schemeClr val="bg1"/>
                </a:solidFill>
              </a:rPr>
              <a:t>Frames, models and definitions: rethinking information literacy for the digital age </a:t>
            </a:r>
            <a:endParaRPr lang="en-US" sz="2600">
              <a:solidFill>
                <a:schemeClr val="bg1"/>
              </a:solidFill>
            </a:endParaRPr>
          </a:p>
        </p:txBody>
      </p:sp>
      <p:sp>
        <p:nvSpPr>
          <p:cNvPr id="3" name="Subtitle 2">
            <a:extLst>
              <a:ext uri="{FF2B5EF4-FFF2-40B4-BE49-F238E27FC236}">
                <a16:creationId xmlns:a16="http://schemas.microsoft.com/office/drawing/2014/main" id="{FB527FEA-9186-C744-9796-4982F015C884}"/>
              </a:ext>
            </a:extLst>
          </p:cNvPr>
          <p:cNvSpPr>
            <a:spLocks noGrp="1"/>
          </p:cNvSpPr>
          <p:nvPr>
            <p:ph type="subTitle" idx="1"/>
          </p:nvPr>
        </p:nvSpPr>
        <p:spPr>
          <a:xfrm>
            <a:off x="628656" y="5093208"/>
            <a:ext cx="2169740" cy="1261872"/>
          </a:xfrm>
        </p:spPr>
        <p:txBody>
          <a:bodyPr vert="horz" lIns="91440" tIns="45720" rIns="91440" bIns="45720" rtlCol="0" anchor="ctr">
            <a:normAutofit/>
          </a:bodyPr>
          <a:lstStyle/>
          <a:p>
            <a:pPr algn="r"/>
            <a:r>
              <a:rPr lang="en-US" sz="1400">
                <a:solidFill>
                  <a:schemeClr val="bg2"/>
                </a:solidFill>
              </a:rPr>
              <a:t>Dr Jane Secker</a:t>
            </a:r>
          </a:p>
          <a:p>
            <a:pPr algn="r"/>
            <a:r>
              <a:rPr lang="en-US" sz="1400">
                <a:solidFill>
                  <a:schemeClr val="bg2"/>
                </a:solidFill>
              </a:rPr>
              <a:t>Senior Lecturer in Educational Development, City, University of London</a:t>
            </a:r>
          </a:p>
        </p:txBody>
      </p:sp>
      <p:cxnSp>
        <p:nvCxnSpPr>
          <p:cNvPr id="15" name="Straight Connector 14">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EB32517-F69D-F64C-8200-1698E7C1C2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4273" y="6107050"/>
            <a:ext cx="1227411" cy="429442"/>
          </a:xfrm>
          <a:prstGeom prst="rect">
            <a:avLst/>
          </a:prstGeom>
        </p:spPr>
      </p:pic>
      <p:sp>
        <p:nvSpPr>
          <p:cNvPr id="5" name="TextBox 4">
            <a:extLst>
              <a:ext uri="{FF2B5EF4-FFF2-40B4-BE49-F238E27FC236}">
                <a16:creationId xmlns:a16="http://schemas.microsoft.com/office/drawing/2014/main" id="{BE1BF162-CCD4-EE4B-BD09-94F2236AAEBA}"/>
              </a:ext>
            </a:extLst>
          </p:cNvPr>
          <p:cNvSpPr txBox="1"/>
          <p:nvPr/>
        </p:nvSpPr>
        <p:spPr>
          <a:xfrm>
            <a:off x="780585" y="6519446"/>
            <a:ext cx="7059548" cy="338554"/>
          </a:xfrm>
          <a:prstGeom prst="rect">
            <a:avLst/>
          </a:prstGeom>
          <a:noFill/>
        </p:spPr>
        <p:txBody>
          <a:bodyPr wrap="square" rtlCol="0">
            <a:spAutoFit/>
          </a:bodyPr>
          <a:lstStyle/>
          <a:p>
            <a:pPr algn="ctr">
              <a:spcAft>
                <a:spcPts val="600"/>
              </a:spcAft>
            </a:pPr>
            <a:r>
              <a:rPr lang="en-US" sz="1600" dirty="0"/>
              <a:t>Creating Knowledge Conference – </a:t>
            </a:r>
            <a:r>
              <a:rPr lang="en-US" sz="1600" dirty="0" err="1"/>
              <a:t>Tromso</a:t>
            </a:r>
            <a:r>
              <a:rPr lang="en-US" sz="1600" dirty="0"/>
              <a:t> - 4th June 2021</a:t>
            </a:r>
          </a:p>
        </p:txBody>
      </p:sp>
    </p:spTree>
    <p:extLst>
      <p:ext uri="{BB962C8B-B14F-4D97-AF65-F5344CB8AC3E}">
        <p14:creationId xmlns:p14="http://schemas.microsoft.com/office/powerpoint/2010/main" val="210134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oman lip biting">
            <a:extLst>
              <a:ext uri="{FF2B5EF4-FFF2-40B4-BE49-F238E27FC236}">
                <a16:creationId xmlns:a16="http://schemas.microsoft.com/office/drawing/2014/main" id="{9279C3CC-BD1C-2E40-8E5B-301A9C12F21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773251"/>
            <a:ext cx="9144000" cy="6084749"/>
          </a:xfrm>
        </p:spPr>
      </p:pic>
      <p:sp>
        <p:nvSpPr>
          <p:cNvPr id="2" name="Title 1">
            <a:extLst>
              <a:ext uri="{FF2B5EF4-FFF2-40B4-BE49-F238E27FC236}">
                <a16:creationId xmlns:a16="http://schemas.microsoft.com/office/drawing/2014/main" id="{C7DC6C35-79B6-774D-A01B-272CF8151CCD}"/>
              </a:ext>
            </a:extLst>
          </p:cNvPr>
          <p:cNvSpPr>
            <a:spLocks noGrp="1"/>
          </p:cNvSpPr>
          <p:nvPr>
            <p:ph type="title"/>
          </p:nvPr>
        </p:nvSpPr>
        <p:spPr>
          <a:xfrm>
            <a:off x="0" y="0"/>
            <a:ext cx="7175500" cy="1124937"/>
          </a:xfrm>
        </p:spPr>
        <p:txBody>
          <a:bodyPr>
            <a:normAutofit/>
          </a:bodyPr>
          <a:lstStyle/>
          <a:p>
            <a:r>
              <a:rPr lang="en-US" cap="none" dirty="0">
                <a:solidFill>
                  <a:schemeClr val="tx1"/>
                </a:solidFill>
                <a:latin typeface="Open Sans" panose="020B0606030504020204" pitchFamily="34" charset="0"/>
                <a:ea typeface="Open Sans" panose="020B0606030504020204" pitchFamily="34" charset="0"/>
                <a:cs typeface="Open Sans" panose="020B0606030504020204" pitchFamily="34" charset="0"/>
              </a:rPr>
              <a:t>Terminology is confusing…</a:t>
            </a:r>
          </a:p>
        </p:txBody>
      </p:sp>
    </p:spTree>
    <p:extLst>
      <p:ext uri="{BB962C8B-B14F-4D97-AF65-F5344CB8AC3E}">
        <p14:creationId xmlns:p14="http://schemas.microsoft.com/office/powerpoint/2010/main" val="389563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14466B8-1A49-E242-95CE-160934B5771D}"/>
              </a:ext>
            </a:extLst>
          </p:cNvPr>
          <p:cNvPicPr>
            <a:picLocks noGrp="1" noChangeAspect="1"/>
          </p:cNvPicPr>
          <p:nvPr>
            <p:ph idx="1"/>
          </p:nvPr>
        </p:nvPicPr>
        <p:blipFill>
          <a:blip r:embed="rId2"/>
          <a:stretch>
            <a:fillRect/>
          </a:stretch>
        </p:blipFill>
        <p:spPr>
          <a:xfrm>
            <a:off x="899886" y="213150"/>
            <a:ext cx="7576456" cy="6954000"/>
          </a:xfrm>
        </p:spPr>
      </p:pic>
    </p:spTree>
    <p:extLst>
      <p:ext uri="{BB962C8B-B14F-4D97-AF65-F5344CB8AC3E}">
        <p14:creationId xmlns:p14="http://schemas.microsoft.com/office/powerpoint/2010/main" val="164004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6CD76A-9EF3-6A4E-B65A-32E51EC3B115}"/>
              </a:ext>
            </a:extLst>
          </p:cNvPr>
          <p:cNvPicPr>
            <a:picLocks noChangeAspect="1"/>
          </p:cNvPicPr>
          <p:nvPr/>
        </p:nvPicPr>
        <p:blipFill>
          <a:blip r:embed="rId3"/>
          <a:stretch>
            <a:fillRect/>
          </a:stretch>
        </p:blipFill>
        <p:spPr>
          <a:xfrm>
            <a:off x="-895027" y="0"/>
            <a:ext cx="10287000" cy="6858000"/>
          </a:xfrm>
          <a:prstGeom prst="rect">
            <a:avLst/>
          </a:prstGeom>
        </p:spPr>
      </p:pic>
      <p:sp>
        <p:nvSpPr>
          <p:cNvPr id="2" name="Title 1">
            <a:extLst>
              <a:ext uri="{FF2B5EF4-FFF2-40B4-BE49-F238E27FC236}">
                <a16:creationId xmlns:a16="http://schemas.microsoft.com/office/drawing/2014/main" id="{A339B2BD-5991-9347-8E4D-41293278976E}"/>
              </a:ext>
            </a:extLst>
          </p:cNvPr>
          <p:cNvSpPr>
            <a:spLocks noGrp="1"/>
          </p:cNvSpPr>
          <p:nvPr>
            <p:ph type="title"/>
          </p:nvPr>
        </p:nvSpPr>
        <p:spPr>
          <a:xfrm>
            <a:off x="271463" y="150786"/>
            <a:ext cx="8601075" cy="1325563"/>
          </a:xfrm>
          <a:solidFill>
            <a:schemeClr val="bg1">
              <a:alpha val="67000"/>
            </a:schemeClr>
          </a:solidFill>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I’ve learnt from teaching information literacy</a:t>
            </a:r>
          </a:p>
        </p:txBody>
      </p:sp>
      <p:sp>
        <p:nvSpPr>
          <p:cNvPr id="3" name="Content Placeholder 2">
            <a:extLst>
              <a:ext uri="{FF2B5EF4-FFF2-40B4-BE49-F238E27FC236}">
                <a16:creationId xmlns:a16="http://schemas.microsoft.com/office/drawing/2014/main" id="{64F6C82F-C143-D14E-B25C-4DFE0769D1F4}"/>
              </a:ext>
            </a:extLst>
          </p:cNvPr>
          <p:cNvSpPr>
            <a:spLocks noGrp="1"/>
          </p:cNvSpPr>
          <p:nvPr>
            <p:ph idx="1"/>
          </p:nvPr>
        </p:nvSpPr>
        <p:spPr>
          <a:xfrm>
            <a:off x="271463" y="2191464"/>
            <a:ext cx="8601075" cy="3784761"/>
          </a:xfrm>
          <a:solidFill>
            <a:schemeClr val="bg1">
              <a:alpha val="67000"/>
            </a:schemeClr>
          </a:solidFill>
        </p:spPr>
        <p:txBody>
          <a:bodyPr>
            <a:normAutofit/>
          </a:bodyPr>
          <a:lstStyle/>
          <a:p>
            <a:r>
              <a:rPr lang="en-GB" dirty="0">
                <a:latin typeface="+mj-lt"/>
                <a:ea typeface="Open Sans" panose="020B0606030504020204" pitchFamily="34" charset="0"/>
                <a:cs typeface="Open Sans" panose="020B0606030504020204" pitchFamily="34" charset="0"/>
              </a:rPr>
              <a:t>It’s complex and dangerous to make assumptions about what people know or what students want or need</a:t>
            </a:r>
          </a:p>
          <a:p>
            <a:r>
              <a:rPr lang="en-GB" dirty="0">
                <a:latin typeface="+mj-lt"/>
                <a:ea typeface="Open Sans" panose="020B0606030504020204" pitchFamily="34" charset="0"/>
                <a:cs typeface="Open Sans" panose="020B0606030504020204" pitchFamily="34" charset="0"/>
              </a:rPr>
              <a:t>Many teachers and academics do care but don’t understand how to foster these abilities in students </a:t>
            </a:r>
          </a:p>
          <a:p>
            <a:r>
              <a:rPr lang="en-GB" dirty="0">
                <a:latin typeface="+mj-lt"/>
                <a:ea typeface="Open Sans" panose="020B0606030504020204" pitchFamily="34" charset="0"/>
                <a:cs typeface="Open Sans" panose="020B0606030504020204" pitchFamily="34" charset="0"/>
              </a:rPr>
              <a:t>Concealing complexity helps users but is problematic </a:t>
            </a:r>
          </a:p>
          <a:p>
            <a:r>
              <a:rPr lang="en-GB" dirty="0">
                <a:latin typeface="+mj-lt"/>
                <a:ea typeface="Open Sans" panose="020B0606030504020204" pitchFamily="34" charset="0"/>
                <a:cs typeface="Open Sans" panose="020B0606030504020204" pitchFamily="34" charset="0"/>
              </a:rPr>
              <a:t>We need ways to expose information structures and privilege</a:t>
            </a:r>
            <a:endParaRPr lang="en-US"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6176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851E03-71FF-2247-890C-DDA9710E5A80}"/>
              </a:ext>
            </a:extLst>
          </p:cNvPr>
          <p:cNvSpPr txBox="1"/>
          <p:nvPr/>
        </p:nvSpPr>
        <p:spPr>
          <a:xfrm>
            <a:off x="628650" y="1825625"/>
            <a:ext cx="3114580" cy="43034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i="1" dirty="0"/>
          </a:p>
        </p:txBody>
      </p:sp>
      <p:pic>
        <p:nvPicPr>
          <p:cNvPr id="4" name="Content Placeholder 3">
            <a:extLst>
              <a:ext uri="{FF2B5EF4-FFF2-40B4-BE49-F238E27FC236}">
                <a16:creationId xmlns:a16="http://schemas.microsoft.com/office/drawing/2014/main" id="{DA0914BF-DA73-D94D-B106-EE05D5893D3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3"/>
          <a:stretch/>
        </p:blipFill>
        <p:spPr>
          <a:xfrm>
            <a:off x="2313284" y="1316596"/>
            <a:ext cx="4627724" cy="4224808"/>
          </a:xfrm>
          <a:prstGeom prst="rect">
            <a:avLst/>
          </a:prstGeom>
        </p:spPr>
      </p:pic>
      <p:sp>
        <p:nvSpPr>
          <p:cNvPr id="7" name="Title 1">
            <a:extLst>
              <a:ext uri="{FF2B5EF4-FFF2-40B4-BE49-F238E27FC236}">
                <a16:creationId xmlns:a16="http://schemas.microsoft.com/office/drawing/2014/main" id="{D730D1FB-B0A2-3642-B198-5376DC37B574}"/>
              </a:ext>
            </a:extLst>
          </p:cNvPr>
          <p:cNvSpPr>
            <a:spLocks noGrp="1"/>
          </p:cNvSpPr>
          <p:nvPr>
            <p:ph type="title"/>
          </p:nvPr>
        </p:nvSpPr>
        <p:spPr>
          <a:xfrm>
            <a:off x="271463" y="154855"/>
            <a:ext cx="8643937" cy="1325563"/>
          </a:xfrm>
        </p:spPr>
        <p:txBody>
          <a:bodyPr>
            <a:norm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The CILIP Information Literacy Group </a:t>
            </a:r>
          </a:p>
        </p:txBody>
      </p:sp>
      <p:pic>
        <p:nvPicPr>
          <p:cNvPr id="6" name="Picture 5">
            <a:extLst>
              <a:ext uri="{FF2B5EF4-FFF2-40B4-BE49-F238E27FC236}">
                <a16:creationId xmlns:a16="http://schemas.microsoft.com/office/drawing/2014/main" id="{770B041C-CC39-CB4F-891F-88BB3F471D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8639" y="5370206"/>
            <a:ext cx="1864433" cy="454552"/>
          </a:xfrm>
          <a:prstGeom prst="rect">
            <a:avLst/>
          </a:prstGeom>
        </p:spPr>
      </p:pic>
      <p:sp>
        <p:nvSpPr>
          <p:cNvPr id="2" name="Rectangle 1">
            <a:extLst>
              <a:ext uri="{FF2B5EF4-FFF2-40B4-BE49-F238E27FC236}">
                <a16:creationId xmlns:a16="http://schemas.microsoft.com/office/drawing/2014/main" id="{946BADCE-87B4-5D44-B467-46CB671EA766}"/>
              </a:ext>
            </a:extLst>
          </p:cNvPr>
          <p:cNvSpPr/>
          <p:nvPr/>
        </p:nvSpPr>
        <p:spPr>
          <a:xfrm>
            <a:off x="2834207" y="6028886"/>
            <a:ext cx="3385479" cy="341632"/>
          </a:xfrm>
          <a:prstGeom prst="rect">
            <a:avLst/>
          </a:prstGeom>
        </p:spPr>
        <p:txBody>
          <a:bodyPr wrap="none">
            <a:spAutoFit/>
          </a:bodyPr>
          <a:lstStyle/>
          <a:p>
            <a:pPr>
              <a:lnSpc>
                <a:spcPct val="90000"/>
              </a:lnSpc>
              <a:spcAft>
                <a:spcPts val="600"/>
              </a:spcAft>
            </a:pPr>
            <a:r>
              <a:rPr lang="en-US" dirty="0">
                <a:hlinkClick r:id="rId5"/>
              </a:rPr>
              <a:t>https://informationliteracy.org.uk</a:t>
            </a:r>
            <a:r>
              <a:rPr lang="en-US" dirty="0"/>
              <a:t> </a:t>
            </a:r>
          </a:p>
        </p:txBody>
      </p:sp>
      <p:pic>
        <p:nvPicPr>
          <p:cNvPr id="8" name="Picture 7" descr="Chart, sunburst chart&#10;&#10;Description automatically generated">
            <a:extLst>
              <a:ext uri="{FF2B5EF4-FFF2-40B4-BE49-F238E27FC236}">
                <a16:creationId xmlns:a16="http://schemas.microsoft.com/office/drawing/2014/main" id="{20B09BF3-9E5C-0044-AFCE-52FD8BCC5C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5690" y="3692086"/>
            <a:ext cx="2336800" cy="2336800"/>
          </a:xfrm>
          <a:prstGeom prst="rect">
            <a:avLst/>
          </a:prstGeom>
        </p:spPr>
      </p:pic>
      <p:pic>
        <p:nvPicPr>
          <p:cNvPr id="11" name="Picture 10" descr="Chart, sunburst chart&#10;&#10;Description automatically generated">
            <a:extLst>
              <a:ext uri="{FF2B5EF4-FFF2-40B4-BE49-F238E27FC236}">
                <a16:creationId xmlns:a16="http://schemas.microsoft.com/office/drawing/2014/main" id="{6B6458FB-43EB-874A-94C9-C53CD215E0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510" y="3784600"/>
            <a:ext cx="2415102" cy="2415102"/>
          </a:xfrm>
          <a:prstGeom prst="rect">
            <a:avLst/>
          </a:prstGeom>
        </p:spPr>
      </p:pic>
    </p:spTree>
    <p:extLst>
      <p:ext uri="{BB962C8B-B14F-4D97-AF65-F5344CB8AC3E}">
        <p14:creationId xmlns:p14="http://schemas.microsoft.com/office/powerpoint/2010/main" val="107470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65FA4-399F-AE43-924F-5CBCC5A1FA62}"/>
              </a:ext>
            </a:extLst>
          </p:cNvPr>
          <p:cNvPicPr>
            <a:picLocks noChangeAspect="1"/>
          </p:cNvPicPr>
          <p:nvPr/>
        </p:nvPicPr>
        <p:blipFill>
          <a:blip r:embed="rId3"/>
          <a:stretch>
            <a:fillRect/>
          </a:stretch>
        </p:blipFill>
        <p:spPr>
          <a:xfrm>
            <a:off x="1143000" y="325458"/>
            <a:ext cx="6858000" cy="6858000"/>
          </a:xfrm>
          <a:prstGeom prst="rect">
            <a:avLst/>
          </a:prstGeom>
        </p:spPr>
      </p:pic>
      <p:sp>
        <p:nvSpPr>
          <p:cNvPr id="2" name="Title 1">
            <a:extLst>
              <a:ext uri="{FF2B5EF4-FFF2-40B4-BE49-F238E27FC236}">
                <a16:creationId xmlns:a16="http://schemas.microsoft.com/office/drawing/2014/main" id="{A2C23833-4F71-FB4E-A719-9E9F86CF94B7}"/>
              </a:ext>
            </a:extLst>
          </p:cNvPr>
          <p:cNvSpPr>
            <a:spLocks noGrp="1"/>
          </p:cNvSpPr>
          <p:nvPr>
            <p:ph type="title"/>
          </p:nvPr>
        </p:nvSpPr>
        <p:spPr>
          <a:xfrm>
            <a:off x="271463" y="154855"/>
            <a:ext cx="8643937" cy="1325563"/>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Information Literacy is……</a:t>
            </a:r>
          </a:p>
        </p:txBody>
      </p:sp>
      <p:sp>
        <p:nvSpPr>
          <p:cNvPr id="3" name="Content Placeholder 2">
            <a:extLst>
              <a:ext uri="{FF2B5EF4-FFF2-40B4-BE49-F238E27FC236}">
                <a16:creationId xmlns:a16="http://schemas.microsoft.com/office/drawing/2014/main" id="{3759B289-D58E-A848-B099-7E100BA4A042}"/>
              </a:ext>
            </a:extLst>
          </p:cNvPr>
          <p:cNvSpPr>
            <a:spLocks noGrp="1"/>
          </p:cNvSpPr>
          <p:nvPr>
            <p:ph idx="1"/>
          </p:nvPr>
        </p:nvSpPr>
        <p:spPr>
          <a:xfrm>
            <a:off x="314327" y="2627291"/>
            <a:ext cx="8601073" cy="2580140"/>
          </a:xfrm>
          <a:solidFill>
            <a:schemeClr val="bg1">
              <a:alpha val="94000"/>
            </a:schemeClr>
          </a:solidFill>
        </p:spPr>
        <p:txBody>
          <a:bodyPr>
            <a:noAutofit/>
          </a:bodyPr>
          <a:lstStyle/>
          <a:p>
            <a:pPr marL="0" indent="0">
              <a:buNone/>
            </a:pPr>
            <a:r>
              <a:rPr lang="en-GB" sz="3600" dirty="0"/>
              <a:t>“…</a:t>
            </a:r>
            <a:r>
              <a:rPr lang="en-GB" sz="3600" dirty="0">
                <a:latin typeface="+mj-lt"/>
              </a:rPr>
              <a:t>the ability to think critically and make balanced judgements about any information we find and use. It empowers us as citizens to develop informed views and to engage fully with society.”</a:t>
            </a:r>
            <a:endParaRPr lang="en-GB" sz="3600" dirty="0">
              <a:latin typeface="+mj-lt"/>
              <a:cs typeface="Calibri"/>
            </a:endParaRPr>
          </a:p>
        </p:txBody>
      </p:sp>
      <p:sp>
        <p:nvSpPr>
          <p:cNvPr id="4" name="TextBox 3">
            <a:extLst>
              <a:ext uri="{FF2B5EF4-FFF2-40B4-BE49-F238E27FC236}">
                <a16:creationId xmlns:a16="http://schemas.microsoft.com/office/drawing/2014/main" id="{4B944EA8-E45E-274D-BDE1-44E4AE1FBE1C}"/>
              </a:ext>
            </a:extLst>
          </p:cNvPr>
          <p:cNvSpPr txBox="1"/>
          <p:nvPr/>
        </p:nvSpPr>
        <p:spPr>
          <a:xfrm>
            <a:off x="4572000" y="6354304"/>
            <a:ext cx="4300537" cy="369332"/>
          </a:xfrm>
          <a:prstGeom prst="rect">
            <a:avLst/>
          </a:prstGeom>
          <a:noFill/>
        </p:spPr>
        <p:txBody>
          <a:bodyPr wrap="square" rtlCol="0">
            <a:spAutoFit/>
          </a:bodyPr>
          <a:lstStyle/>
          <a:p>
            <a:r>
              <a:rPr lang="en-US" dirty="0">
                <a:latin typeface="+mj-lt"/>
              </a:rPr>
              <a:t>CILIP Definition of Information Literacy 2018</a:t>
            </a:r>
          </a:p>
        </p:txBody>
      </p:sp>
    </p:spTree>
    <p:extLst>
      <p:ext uri="{BB962C8B-B14F-4D97-AF65-F5344CB8AC3E}">
        <p14:creationId xmlns:p14="http://schemas.microsoft.com/office/powerpoint/2010/main" val="367202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33" y="321732"/>
            <a:ext cx="3426555"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2D8233-5CFC-5C4C-A6FE-28B6819CC791}"/>
              </a:ext>
            </a:extLst>
          </p:cNvPr>
          <p:cNvSpPr>
            <a:spLocks noGrp="1"/>
          </p:cNvSpPr>
          <p:nvPr>
            <p:ph type="title"/>
          </p:nvPr>
        </p:nvSpPr>
        <p:spPr>
          <a:xfrm>
            <a:off x="598692" y="637523"/>
            <a:ext cx="2706672" cy="1690993"/>
          </a:xfrm>
        </p:spPr>
        <p:txBody>
          <a:bodyPr anchor="b">
            <a:normAutofit/>
          </a:bodyPr>
          <a:lstStyle/>
          <a:p>
            <a:r>
              <a:rPr lang="en-US" sz="3100" dirty="0">
                <a:solidFill>
                  <a:srgbClr val="FFFFFF"/>
                </a:solidFill>
              </a:rPr>
              <a:t>5 Contexts of Information Literacy</a:t>
            </a:r>
          </a:p>
        </p:txBody>
      </p:sp>
      <p:pic>
        <p:nvPicPr>
          <p:cNvPr id="6" name="Picture 5">
            <a:extLst>
              <a:ext uri="{FF2B5EF4-FFF2-40B4-BE49-F238E27FC236}">
                <a16:creationId xmlns:a16="http://schemas.microsoft.com/office/drawing/2014/main" id="{64EDE5B6-E526-DA46-AB1A-1769CDECEF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6310" y="479369"/>
            <a:ext cx="1546944" cy="1546944"/>
          </a:xfrm>
          <a:prstGeom prst="rect">
            <a:avLst/>
          </a:prstGeom>
        </p:spPr>
      </p:pic>
      <p:sp>
        <p:nvSpPr>
          <p:cNvPr id="13" name="Content Placeholder 12">
            <a:extLst>
              <a:ext uri="{FF2B5EF4-FFF2-40B4-BE49-F238E27FC236}">
                <a16:creationId xmlns:a16="http://schemas.microsoft.com/office/drawing/2014/main" id="{B7AD7788-F584-454E-BA86-DD12C8D19498}"/>
              </a:ext>
            </a:extLst>
          </p:cNvPr>
          <p:cNvSpPr>
            <a:spLocks noGrp="1"/>
          </p:cNvSpPr>
          <p:nvPr>
            <p:ph idx="1"/>
          </p:nvPr>
        </p:nvSpPr>
        <p:spPr>
          <a:xfrm>
            <a:off x="598692" y="2474260"/>
            <a:ext cx="2705947" cy="3677158"/>
          </a:xfrm>
        </p:spPr>
        <p:txBody>
          <a:bodyPr anchor="t">
            <a:noAutofit/>
          </a:bodyPr>
          <a:lstStyle/>
          <a:p>
            <a:r>
              <a:rPr lang="en-US" sz="2000" dirty="0">
                <a:solidFill>
                  <a:srgbClr val="FFFFFF"/>
                </a:solidFill>
              </a:rPr>
              <a:t>Everyday life</a:t>
            </a:r>
          </a:p>
          <a:p>
            <a:pPr marL="0" indent="0">
              <a:buNone/>
            </a:pPr>
            <a:endParaRPr lang="en-US" sz="2000" dirty="0">
              <a:solidFill>
                <a:srgbClr val="FFFFFF"/>
              </a:solidFill>
            </a:endParaRPr>
          </a:p>
          <a:p>
            <a:r>
              <a:rPr lang="en-US" sz="2000" dirty="0">
                <a:solidFill>
                  <a:srgbClr val="FFFFFF"/>
                </a:solidFill>
              </a:rPr>
              <a:t>Citizenship</a:t>
            </a:r>
          </a:p>
          <a:p>
            <a:endParaRPr lang="en-US" sz="2000" dirty="0">
              <a:solidFill>
                <a:srgbClr val="FFFFFF"/>
              </a:solidFill>
            </a:endParaRPr>
          </a:p>
          <a:p>
            <a:r>
              <a:rPr lang="en-US" sz="2000" dirty="0">
                <a:solidFill>
                  <a:srgbClr val="FFFFFF"/>
                </a:solidFill>
              </a:rPr>
              <a:t>Education</a:t>
            </a:r>
          </a:p>
          <a:p>
            <a:endParaRPr lang="en-US" sz="2000" dirty="0">
              <a:solidFill>
                <a:srgbClr val="FFFFFF"/>
              </a:solidFill>
            </a:endParaRPr>
          </a:p>
          <a:p>
            <a:r>
              <a:rPr lang="en-US" sz="2000" dirty="0">
                <a:solidFill>
                  <a:srgbClr val="FFFFFF"/>
                </a:solidFill>
              </a:rPr>
              <a:t>The Workplace</a:t>
            </a:r>
          </a:p>
          <a:p>
            <a:endParaRPr lang="en-US" sz="2000" dirty="0">
              <a:solidFill>
                <a:srgbClr val="FFFFFF"/>
              </a:solidFill>
            </a:endParaRPr>
          </a:p>
          <a:p>
            <a:r>
              <a:rPr lang="en-US" sz="2000" dirty="0">
                <a:solidFill>
                  <a:srgbClr val="FFFFFF"/>
                </a:solidFill>
              </a:rPr>
              <a:t>Health</a:t>
            </a:r>
          </a:p>
        </p:txBody>
      </p:sp>
      <p:pic>
        <p:nvPicPr>
          <p:cNvPr id="11" name="Content Placeholder 4">
            <a:extLst>
              <a:ext uri="{FF2B5EF4-FFF2-40B4-BE49-F238E27FC236}">
                <a16:creationId xmlns:a16="http://schemas.microsoft.com/office/drawing/2014/main" id="{9552591B-1B47-C944-8760-AD582E2F2B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6310" y="2655528"/>
            <a:ext cx="1546945" cy="1546945"/>
          </a:xfrm>
          <a:prstGeom prst="rect">
            <a:avLst/>
          </a:prstGeom>
        </p:spPr>
      </p:pic>
      <p:pic>
        <p:nvPicPr>
          <p:cNvPr id="8" name="Picture 7">
            <a:extLst>
              <a:ext uri="{FF2B5EF4-FFF2-40B4-BE49-F238E27FC236}">
                <a16:creationId xmlns:a16="http://schemas.microsoft.com/office/drawing/2014/main" id="{F04631F3-9A29-C84D-90B9-3AED474EB9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0954" y="325904"/>
            <a:ext cx="2950203" cy="2942229"/>
          </a:xfrm>
          <a:prstGeom prst="rect">
            <a:avLst/>
          </a:prstGeom>
        </p:spPr>
      </p:pic>
      <p:pic>
        <p:nvPicPr>
          <p:cNvPr id="7" name="Content Placeholder 4">
            <a:extLst>
              <a:ext uri="{FF2B5EF4-FFF2-40B4-BE49-F238E27FC236}">
                <a16:creationId xmlns:a16="http://schemas.microsoft.com/office/drawing/2014/main" id="{B62B31A4-AF76-6543-86AA-8311221521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72614" y="4806187"/>
            <a:ext cx="1546945" cy="1546945"/>
          </a:xfrm>
          <a:prstGeom prst="rect">
            <a:avLst/>
          </a:prstGeom>
        </p:spPr>
      </p:pic>
      <p:pic>
        <p:nvPicPr>
          <p:cNvPr id="5" name="Picture 4">
            <a:extLst>
              <a:ext uri="{FF2B5EF4-FFF2-40B4-BE49-F238E27FC236}">
                <a16:creationId xmlns:a16="http://schemas.microsoft.com/office/drawing/2014/main" id="{17317015-7EB3-1F49-9516-D21B1744C6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2904" y="3589866"/>
            <a:ext cx="2946304" cy="2938341"/>
          </a:xfrm>
          <a:prstGeom prst="rect">
            <a:avLst/>
          </a:prstGeom>
        </p:spPr>
      </p:pic>
    </p:spTree>
    <p:extLst>
      <p:ext uri="{BB962C8B-B14F-4D97-AF65-F5344CB8AC3E}">
        <p14:creationId xmlns:p14="http://schemas.microsoft.com/office/powerpoint/2010/main" val="293311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97D4-53EB-3E47-8C72-ACE79E96FD49}"/>
              </a:ext>
            </a:extLst>
          </p:cNvPr>
          <p:cNvSpPr>
            <a:spLocks noGrp="1"/>
          </p:cNvSpPr>
          <p:nvPr>
            <p:ph type="title"/>
          </p:nvPr>
        </p:nvSpPr>
        <p:spPr>
          <a:xfrm>
            <a:off x="480060" y="5576887"/>
            <a:ext cx="8183880" cy="760413"/>
          </a:xfrm>
          <a:prstGeom prst="ellipse">
            <a:avLst/>
          </a:prstGeom>
        </p:spPr>
        <p:txBody>
          <a:bodyPr vert="horz" lIns="91440" tIns="45720" rIns="91440" bIns="45720" rtlCol="0" anchor="ctr">
            <a:normAutofit fontScale="90000"/>
          </a:bodyPr>
          <a:lstStyle/>
          <a:p>
            <a:pPr algn="ctr"/>
            <a:r>
              <a:rPr lang="en-US" sz="2600" dirty="0">
                <a:latin typeface="Open Sans" panose="020B0606030504020204" pitchFamily="34" charset="0"/>
                <a:ea typeface="Open Sans" panose="020B0606030504020204" pitchFamily="34" charset="0"/>
                <a:cs typeface="Open Sans" panose="020B0606030504020204" pitchFamily="34" charset="0"/>
              </a:rPr>
              <a:t>Taking IL beyond the library is challenging</a:t>
            </a:r>
          </a:p>
        </p:txBody>
      </p:sp>
      <p:pic>
        <p:nvPicPr>
          <p:cNvPr id="6" name="Picture 4" descr="Books stacked on a table">
            <a:extLst>
              <a:ext uri="{FF2B5EF4-FFF2-40B4-BE49-F238E27FC236}">
                <a16:creationId xmlns:a16="http://schemas.microsoft.com/office/drawing/2014/main" id="{FB31FF5D-8035-4BE9-8E40-53E67DF034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167525755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97D4-53EB-3E47-8C72-ACE79E96FD49}"/>
              </a:ext>
            </a:extLst>
          </p:cNvPr>
          <p:cNvSpPr>
            <a:spLocks noGrp="1"/>
          </p:cNvSpPr>
          <p:nvPr>
            <p:ph type="title"/>
          </p:nvPr>
        </p:nvSpPr>
        <p:spPr>
          <a:xfrm>
            <a:off x="480060" y="5576887"/>
            <a:ext cx="8183880" cy="760413"/>
          </a:xfrm>
          <a:prstGeom prst="ellipse">
            <a:avLst/>
          </a:prstGeom>
        </p:spPr>
        <p:txBody>
          <a:bodyPr vert="horz" lIns="91440" tIns="45720" rIns="91440" bIns="45720" rtlCol="0" anchor="ctr">
            <a:normAutofit fontScale="90000"/>
          </a:bodyPr>
          <a:lstStyle/>
          <a:p>
            <a:pPr algn="ctr"/>
            <a:r>
              <a:rPr lang="en-US" sz="2600" dirty="0">
                <a:latin typeface="Open Sans" panose="020B0606030504020204" pitchFamily="34" charset="0"/>
                <a:ea typeface="Open Sans" panose="020B0606030504020204" pitchFamily="34" charset="0"/>
                <a:cs typeface="Open Sans" panose="020B0606030504020204" pitchFamily="34" charset="0"/>
              </a:rPr>
              <a:t>Taking IL beyond the library is challenging</a:t>
            </a:r>
          </a:p>
        </p:txBody>
      </p:sp>
      <p:pic>
        <p:nvPicPr>
          <p:cNvPr id="6" name="Picture 4" descr="Books stacked on a table">
            <a:extLst>
              <a:ext uri="{FF2B5EF4-FFF2-40B4-BE49-F238E27FC236}">
                <a16:creationId xmlns:a16="http://schemas.microsoft.com/office/drawing/2014/main" id="{FB31FF5D-8035-4BE9-8E40-53E67DF034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060" y="640080"/>
            <a:ext cx="8183880" cy="4836795"/>
          </a:xfrm>
          <a:prstGeom prst="rect">
            <a:avLst/>
          </a:prstGeom>
          <a:ln w="19050">
            <a:solidFill>
              <a:schemeClr val="tx1"/>
            </a:solidFill>
            <a:miter lim="800000"/>
          </a:ln>
        </p:spPr>
      </p:pic>
      <p:pic>
        <p:nvPicPr>
          <p:cNvPr id="4" name="Picture 2">
            <a:extLst>
              <a:ext uri="{FF2B5EF4-FFF2-40B4-BE49-F238E27FC236}">
                <a16:creationId xmlns:a16="http://schemas.microsoft.com/office/drawing/2014/main" id="{ECFBBD51-2A5C-364E-9B41-203EA5675D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6150" y="332629"/>
            <a:ext cx="2330450" cy="35671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987E74C7-0950-844C-BCE8-9D4BE71D386B}"/>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6048377" y="332629"/>
            <a:ext cx="2330450" cy="35671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B1DB3CA-125B-5941-91D4-012489E797D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29180" y="332629"/>
            <a:ext cx="2229476" cy="356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268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AD7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key and a keyhole">
            <a:extLst>
              <a:ext uri="{FF2B5EF4-FFF2-40B4-BE49-F238E27FC236}">
                <a16:creationId xmlns:a16="http://schemas.microsoft.com/office/drawing/2014/main" id="{8C61B753-0B34-694D-91F1-C88E1C270C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692150"/>
            <a:ext cx="4094163" cy="2700338"/>
          </a:xfrm>
          <a:prstGeom prst="rect">
            <a:avLst/>
          </a:prstGeom>
        </p:spPr>
      </p:pic>
      <p:pic>
        <p:nvPicPr>
          <p:cNvPr id="5" name="Content Placeholder 4" descr="A yellow puzzle piece completing a black puzzle">
            <a:extLst>
              <a:ext uri="{FF2B5EF4-FFF2-40B4-BE49-F238E27FC236}">
                <a16:creationId xmlns:a16="http://schemas.microsoft.com/office/drawing/2014/main" id="{E7C946F0-E87B-A149-9542-ED3917BCC73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0" y="3459163"/>
            <a:ext cx="4094163" cy="2705100"/>
          </a:xfrm>
        </p:spPr>
      </p:pic>
      <p:sp>
        <p:nvSpPr>
          <p:cNvPr id="2" name="Title 1">
            <a:extLst>
              <a:ext uri="{FF2B5EF4-FFF2-40B4-BE49-F238E27FC236}">
                <a16:creationId xmlns:a16="http://schemas.microsoft.com/office/drawing/2014/main" id="{36E372E5-94B1-7D41-B0FB-1011F1822D97}"/>
              </a:ext>
            </a:extLst>
          </p:cNvPr>
          <p:cNvSpPr>
            <a:spLocks noGrp="1"/>
          </p:cNvSpPr>
          <p:nvPr>
            <p:ph type="title"/>
          </p:nvPr>
        </p:nvSpPr>
        <p:spPr>
          <a:xfrm>
            <a:off x="466221" y="640080"/>
            <a:ext cx="3168968" cy="5578816"/>
          </a:xfrm>
        </p:spPr>
        <p:txBody>
          <a:bodyPr vert="horz" lIns="91440" tIns="45720" rIns="91440" bIns="45720" rtlCol="0" anchor="ctr">
            <a:normAutofit/>
          </a:bodyPr>
          <a:lstStyle/>
          <a:p>
            <a:pPr algn="ctr"/>
            <a:r>
              <a:rPr lang="en-US" sz="40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role do frameworks and models play in advocacy?</a:t>
            </a:r>
          </a:p>
        </p:txBody>
      </p:sp>
    </p:spTree>
    <p:extLst>
      <p:ext uri="{BB962C8B-B14F-4D97-AF65-F5344CB8AC3E}">
        <p14:creationId xmlns:p14="http://schemas.microsoft.com/office/powerpoint/2010/main" val="154832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x-elements_digital literacy.jpg">
            <a:extLst>
              <a:ext uri="{FF2B5EF4-FFF2-40B4-BE49-F238E27FC236}">
                <a16:creationId xmlns:a16="http://schemas.microsoft.com/office/drawing/2014/main" id="{9E89E1F6-61AE-6545-8E01-C73AC22DE4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8607" y="133783"/>
            <a:ext cx="2648371" cy="2323945"/>
          </a:xfrm>
          <a:prstGeom prst="rect">
            <a:avLst/>
          </a:prstGeom>
        </p:spPr>
      </p:pic>
      <p:pic>
        <p:nvPicPr>
          <p:cNvPr id="7" name="Picture 4">
            <a:extLst>
              <a:ext uri="{FF2B5EF4-FFF2-40B4-BE49-F238E27FC236}">
                <a16:creationId xmlns:a16="http://schemas.microsoft.com/office/drawing/2014/main" id="{9C185C19-39E1-D34F-8293-ECFC7DCE6C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866978" y="1721647"/>
            <a:ext cx="3160373" cy="26262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he ACRL Framework for Information Literacy and the Six Major Frames.... |  Download Scientific Diagram">
            <a:extLst>
              <a:ext uri="{FF2B5EF4-FFF2-40B4-BE49-F238E27FC236}">
                <a16:creationId xmlns:a16="http://schemas.microsoft.com/office/drawing/2014/main" id="{07BB8594-6BCF-B24A-AF40-1BD98825EF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3563455"/>
            <a:ext cx="3162300" cy="2626208"/>
          </a:xfrm>
          <a:prstGeom prst="rect">
            <a:avLst/>
          </a:prstGeom>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A2DD6C3-DBD8-A74D-93CB-CA21323D6E8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9381" y="6189663"/>
            <a:ext cx="3919538" cy="680420"/>
          </a:xfrm>
          <a:prstGeom prst="rect">
            <a:avLst/>
          </a:prstGeom>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E99B30F-49D5-D144-AF4C-2D8587B2923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58234" y="1491936"/>
            <a:ext cx="3315032" cy="248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5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7911-4AA6-654B-9488-0246B84E7F17}"/>
              </a:ext>
            </a:extLst>
          </p:cNvPr>
          <p:cNvSpPr>
            <a:spLocks noGrp="1"/>
          </p:cNvSpPr>
          <p:nvPr>
            <p:ph type="title"/>
          </p:nvPr>
        </p:nvSpPr>
        <p:spPr>
          <a:xfrm>
            <a:off x="242888" y="107951"/>
            <a:ext cx="8629650" cy="1325563"/>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What am I talking about?</a:t>
            </a:r>
          </a:p>
        </p:txBody>
      </p:sp>
      <p:graphicFrame>
        <p:nvGraphicFramePr>
          <p:cNvPr id="4" name="Content Placeholder 3">
            <a:extLst>
              <a:ext uri="{FF2B5EF4-FFF2-40B4-BE49-F238E27FC236}">
                <a16:creationId xmlns:a16="http://schemas.microsoft.com/office/drawing/2014/main" id="{25A52C23-4E5E-2845-842A-5FED15100AB2}"/>
              </a:ext>
            </a:extLst>
          </p:cNvPr>
          <p:cNvGraphicFramePr>
            <a:graphicFrameLocks noGrp="1"/>
          </p:cNvGraphicFramePr>
          <p:nvPr>
            <p:ph idx="1"/>
            <p:extLst>
              <p:ext uri="{D42A27DB-BD31-4B8C-83A1-F6EECF244321}">
                <p14:modId xmlns:p14="http://schemas.microsoft.com/office/powerpoint/2010/main" val="2423593962"/>
              </p:ext>
            </p:extLst>
          </p:nvPr>
        </p:nvGraphicFramePr>
        <p:xfrm>
          <a:off x="357188" y="1300163"/>
          <a:ext cx="8515350" cy="5129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4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D315795-B58F-A746-8525-B14BAF506F4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3AF9FAD-0E5B-3E4D-825B-CE66979F35D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DED0178-5DE2-8744-8351-1E8ECE773BE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B7C40BC-4176-9643-ABDF-277E43CC4C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FA61AE-B439-DD45-A9E9-9BE7BB6E3097}"/>
              </a:ext>
            </a:extLst>
          </p:cNvPr>
          <p:cNvSpPr>
            <a:spLocks noGrp="1"/>
          </p:cNvSpPr>
          <p:nvPr>
            <p:ph type="title"/>
          </p:nvPr>
        </p:nvSpPr>
        <p:spPr>
          <a:xfrm>
            <a:off x="393555" y="620392"/>
            <a:ext cx="2856201" cy="5504688"/>
          </a:xfrm>
        </p:spPr>
        <p:txBody>
          <a:bodyPr vert="horz" lIns="91440" tIns="45720" rIns="91440" bIns="45720" rtlCol="0">
            <a:normAutofit/>
          </a:bodyPr>
          <a:lstStyle/>
          <a:p>
            <a:r>
              <a:rPr lang="en-US" sz="4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Designing a new framework for IL</a:t>
            </a:r>
          </a:p>
        </p:txBody>
      </p:sp>
      <p:graphicFrame>
        <p:nvGraphicFramePr>
          <p:cNvPr id="79" name="Content Placeholder 5">
            <a:extLst>
              <a:ext uri="{FF2B5EF4-FFF2-40B4-BE49-F238E27FC236}">
                <a16:creationId xmlns:a16="http://schemas.microsoft.com/office/drawing/2014/main" id="{A0506C24-788C-48FF-B08F-88DE1DB02FA3}"/>
              </a:ext>
            </a:extLst>
          </p:cNvPr>
          <p:cNvGraphicFramePr>
            <a:graphicFrameLocks noGrp="1"/>
          </p:cNvGraphicFramePr>
          <p:nvPr>
            <p:ph idx="1"/>
            <p:extLst>
              <p:ext uri="{D42A27DB-BD31-4B8C-83A1-F6EECF244321}">
                <p14:modId xmlns:p14="http://schemas.microsoft.com/office/powerpoint/2010/main" val="2026626334"/>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79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E40B527-736E-4444-A41B-8B912BD9875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9143999" cy="6858006"/>
          </a:xfrm>
          <a:prstGeom prst="rect">
            <a:avLst/>
          </a:prstGeom>
        </p:spPr>
      </p:pic>
      <p:sp>
        <p:nvSpPr>
          <p:cNvPr id="2" name="Title 1">
            <a:extLst>
              <a:ext uri="{FF2B5EF4-FFF2-40B4-BE49-F238E27FC236}">
                <a16:creationId xmlns:a16="http://schemas.microsoft.com/office/drawing/2014/main" id="{EF2922C8-B265-5F46-889F-C0592F8AE94F}"/>
              </a:ext>
            </a:extLst>
          </p:cNvPr>
          <p:cNvSpPr>
            <a:spLocks noGrp="1"/>
          </p:cNvSpPr>
          <p:nvPr>
            <p:ph type="title"/>
          </p:nvPr>
        </p:nvSpPr>
        <p:spPr>
          <a:xfrm>
            <a:off x="5152572" y="2920997"/>
            <a:ext cx="3802742" cy="930447"/>
          </a:xfrm>
        </p:spPr>
        <p:txBody>
          <a:bodyPr vert="horz" lIns="91440" tIns="45720" rIns="91440" bIns="45720" rtlCol="0" anchor="b">
            <a:normAutofit fontScale="90000"/>
          </a:bodyPr>
          <a:lstStyle/>
          <a:p>
            <a:pPr algn="r"/>
            <a:r>
              <a:rPr lang="en-US" sz="4700" b="1" kern="1200" dirty="0">
                <a:latin typeface="+mj-lt"/>
                <a:ea typeface="+mj-ea"/>
                <a:cs typeface="+mj-cs"/>
              </a:rPr>
              <a:t>Who owns information literacy?</a:t>
            </a:r>
          </a:p>
        </p:txBody>
      </p:sp>
    </p:spTree>
    <p:extLst>
      <p:ext uri="{BB962C8B-B14F-4D97-AF65-F5344CB8AC3E}">
        <p14:creationId xmlns:p14="http://schemas.microsoft.com/office/powerpoint/2010/main" val="344404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1888-FD63-8944-AC8B-CE1EB86F2055}"/>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dirty="0">
                <a:latin typeface="Open Sans" panose="020B0606030504020204" pitchFamily="34" charset="0"/>
                <a:ea typeface="Open Sans" panose="020B0606030504020204" pitchFamily="34" charset="0"/>
                <a:cs typeface="Open Sans" panose="020B0606030504020204" pitchFamily="34" charset="0"/>
              </a:rPr>
              <a:t>Media and Information Literacy Alliance</a:t>
            </a:r>
          </a:p>
        </p:txBody>
      </p:sp>
      <p:pic>
        <p:nvPicPr>
          <p:cNvPr id="9" name="Picture 8" descr="Sky full of stars">
            <a:extLst>
              <a:ext uri="{FF2B5EF4-FFF2-40B4-BE49-F238E27FC236}">
                <a16:creationId xmlns:a16="http://schemas.microsoft.com/office/drawing/2014/main" id="{1C82ABB8-55B4-2345-8A9F-F89D2DA380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Rectangle 9">
            <a:extLst>
              <a:ext uri="{FF2B5EF4-FFF2-40B4-BE49-F238E27FC236}">
                <a16:creationId xmlns:a16="http://schemas.microsoft.com/office/drawing/2014/main" id="{E2DCFCFD-5BEA-074A-97EF-3D63D6C239D7}"/>
              </a:ext>
            </a:extLst>
          </p:cNvPr>
          <p:cNvSpPr/>
          <p:nvPr/>
        </p:nvSpPr>
        <p:spPr>
          <a:xfrm>
            <a:off x="3167986" y="3752850"/>
            <a:ext cx="5614060" cy="2452687"/>
          </a:xfrm>
          <a:prstGeom prst="rect">
            <a:avLst/>
          </a:prstGeom>
        </p:spPr>
        <p:txBody>
          <a:bodyPr vert="horz" lIns="91440" tIns="45720" rIns="91440" bIns="45720" rtlCol="0" anchor="ctr">
            <a:normAutofit/>
          </a:bodyPr>
          <a:lstStyle/>
          <a:p>
            <a:pPr>
              <a:lnSpc>
                <a:spcPct val="90000"/>
              </a:lnSpc>
              <a:spcAft>
                <a:spcPts val="600"/>
              </a:spcAft>
            </a:pPr>
            <a:r>
              <a:rPr lang="en-US" sz="1600" dirty="0"/>
              <a:t>Media and information literacy play an increasingly central role in enabling people to lead healthy, productive lives in an increasingly connected world. Responding to the Government’s proposals to develop a new Media and Information Literacy Strategy, CILIP and the Information Literacy Group (ILG) have agreed to form a new </a:t>
            </a:r>
            <a:r>
              <a:rPr lang="en-US" sz="1600" i="1" dirty="0"/>
              <a:t>Media and Information Literacy Alliance</a:t>
            </a:r>
            <a:r>
              <a:rPr lang="en-US" sz="1600" dirty="0"/>
              <a:t>, to be launched during Summer 2021. </a:t>
            </a:r>
          </a:p>
        </p:txBody>
      </p:sp>
      <p:pic>
        <p:nvPicPr>
          <p:cNvPr id="16" name="Picture 15">
            <a:extLst>
              <a:ext uri="{FF2B5EF4-FFF2-40B4-BE49-F238E27FC236}">
                <a16:creationId xmlns:a16="http://schemas.microsoft.com/office/drawing/2014/main" id="{90605C81-19C6-CE4B-AF5D-B6B16DB285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3995" y="6192173"/>
            <a:ext cx="1864433" cy="454552"/>
          </a:xfrm>
          <a:prstGeom prst="rect">
            <a:avLst/>
          </a:prstGeom>
        </p:spPr>
      </p:pic>
      <p:pic>
        <p:nvPicPr>
          <p:cNvPr id="17" name="Picture 16">
            <a:extLst>
              <a:ext uri="{FF2B5EF4-FFF2-40B4-BE49-F238E27FC236}">
                <a16:creationId xmlns:a16="http://schemas.microsoft.com/office/drawing/2014/main" id="{3F6134FE-2B43-BF46-866F-6940321940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6681" y="6005080"/>
            <a:ext cx="744505" cy="641645"/>
          </a:xfrm>
          <a:prstGeom prst="rect">
            <a:avLst/>
          </a:prstGeom>
        </p:spPr>
      </p:pic>
    </p:spTree>
    <p:extLst>
      <p:ext uri="{BB962C8B-B14F-4D97-AF65-F5344CB8AC3E}">
        <p14:creationId xmlns:p14="http://schemas.microsoft.com/office/powerpoint/2010/main" val="1885800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5175" y="439984"/>
            <a:ext cx="5342158" cy="513285"/>
          </a:xfrm>
        </p:spPr>
        <p:txBody>
          <a:bodyPr>
            <a:normAutofit fontScale="90000"/>
          </a:bodyPr>
          <a:lstStyle/>
          <a:p>
            <a:r>
              <a:rPr lang="en-GB" sz="3200" dirty="0">
                <a:latin typeface="Open Sans" panose="020B0606030504020204" pitchFamily="34" charset="0"/>
                <a:ea typeface="Open Sans" panose="020B0606030504020204" pitchFamily="34" charset="0"/>
                <a:cs typeface="Open Sans" panose="020B0606030504020204" pitchFamily="34" charset="0"/>
              </a:rPr>
              <a:t>Information skills for life</a:t>
            </a:r>
          </a:p>
        </p:txBody>
      </p:sp>
      <p:graphicFrame>
        <p:nvGraphicFramePr>
          <p:cNvPr id="3" name="Diagram 2"/>
          <p:cNvGraphicFramePr/>
          <p:nvPr>
            <p:extLst>
              <p:ext uri="{D42A27DB-BD31-4B8C-83A1-F6EECF244321}">
                <p14:modId xmlns:p14="http://schemas.microsoft.com/office/powerpoint/2010/main" val="3691041355"/>
              </p:ext>
            </p:extLst>
          </p:nvPr>
        </p:nvGraphicFramePr>
        <p:xfrm>
          <a:off x="871538" y="127000"/>
          <a:ext cx="7612062" cy="6230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3"/>
          <p:cNvSpPr>
            <a:spLocks noGrp="1"/>
          </p:cNvSpPr>
          <p:nvPr>
            <p:ph type="body" sz="half" idx="2"/>
          </p:nvPr>
        </p:nvSpPr>
        <p:spPr>
          <a:xfrm>
            <a:off x="225175" y="1779538"/>
            <a:ext cx="4460415" cy="2775070"/>
          </a:xfrm>
        </p:spPr>
        <p:txBody>
          <a:bodyPr>
            <a:normAutofit/>
          </a:bodyPr>
          <a:lstStyle/>
          <a:p>
            <a:pPr>
              <a:lnSpc>
                <a:spcPct val="100000"/>
              </a:lnSpc>
              <a:spcBef>
                <a:spcPts val="0"/>
              </a:spcBef>
            </a:pPr>
            <a:r>
              <a:rPr lang="en-GB" sz="1600" b="1" dirty="0">
                <a:solidFill>
                  <a:schemeClr val="tx1">
                    <a:lumMod val="75000"/>
                    <a:lumOff val="25000"/>
                  </a:schemeClr>
                </a:solidFill>
              </a:rPr>
              <a:t>We believe that information literacy is essential to leading a happy, healthy and successful life in our information society. </a:t>
            </a:r>
          </a:p>
          <a:p>
            <a:pPr>
              <a:lnSpc>
                <a:spcPct val="100000"/>
              </a:lnSpc>
              <a:spcBef>
                <a:spcPts val="0"/>
              </a:spcBef>
            </a:pPr>
            <a:endParaRPr lang="en-GB" sz="1600" b="1" dirty="0">
              <a:solidFill>
                <a:schemeClr val="tx1">
                  <a:lumMod val="75000"/>
                  <a:lumOff val="25000"/>
                </a:schemeClr>
              </a:solidFill>
            </a:endParaRPr>
          </a:p>
          <a:p>
            <a:pPr>
              <a:lnSpc>
                <a:spcPct val="100000"/>
              </a:lnSpc>
              <a:spcBef>
                <a:spcPts val="0"/>
              </a:spcBef>
            </a:pPr>
            <a:r>
              <a:rPr lang="en-GB" sz="1600" dirty="0">
                <a:solidFill>
                  <a:schemeClr val="tx1">
                    <a:lumMod val="75000"/>
                    <a:lumOff val="25000"/>
                  </a:schemeClr>
                </a:solidFill>
              </a:rPr>
              <a:t>We are committed to a ‘lifetime’ model of information skills, from early years intervention through to lifelong learning and active ageing. </a:t>
            </a:r>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23995" y="6192173"/>
            <a:ext cx="1864433" cy="454552"/>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36681" y="6005080"/>
            <a:ext cx="744505" cy="641645"/>
          </a:xfrm>
          <a:prstGeom prst="rect">
            <a:avLst/>
          </a:prstGeom>
        </p:spPr>
      </p:pic>
    </p:spTree>
    <p:extLst>
      <p:ext uri="{BB962C8B-B14F-4D97-AF65-F5344CB8AC3E}">
        <p14:creationId xmlns:p14="http://schemas.microsoft.com/office/powerpoint/2010/main" val="896417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90" y="585788"/>
            <a:ext cx="7849709" cy="648425"/>
          </a:xfrm>
        </p:spPr>
        <p:txBody>
          <a:bodyPr>
            <a:normAutofit fontScale="90000"/>
          </a:bodyPr>
          <a:lstStyle/>
          <a:p>
            <a:r>
              <a:rPr lang="en-GB" b="1" i="1" dirty="0">
                <a:latin typeface="+mn-lt"/>
              </a:rPr>
              <a:t>Information Literacy Alliance </a:t>
            </a:r>
            <a:r>
              <a:rPr lang="en-GB" b="1" dirty="0">
                <a:latin typeface="+mn-lt"/>
              </a:rPr>
              <a:t>Theory of Change (Weiss, 1995)  </a:t>
            </a:r>
            <a:endParaRPr lang="en-GB" b="1" i="1" dirty="0">
              <a:latin typeface="+mn-lt"/>
            </a:endParaRPr>
          </a:p>
        </p:txBody>
      </p:sp>
      <p:sp>
        <p:nvSpPr>
          <p:cNvPr id="5" name="Rectangle 4"/>
          <p:cNvSpPr/>
          <p:nvPr/>
        </p:nvSpPr>
        <p:spPr>
          <a:xfrm>
            <a:off x="273835" y="5488715"/>
            <a:ext cx="1579186" cy="36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INPUTS</a:t>
            </a:r>
          </a:p>
        </p:txBody>
      </p:sp>
      <p:sp>
        <p:nvSpPr>
          <p:cNvPr id="7" name="Rectangle 6"/>
          <p:cNvSpPr/>
          <p:nvPr/>
        </p:nvSpPr>
        <p:spPr>
          <a:xfrm>
            <a:off x="2009530" y="5488715"/>
            <a:ext cx="1579186" cy="36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ACTIVITIES</a:t>
            </a:r>
          </a:p>
        </p:txBody>
      </p:sp>
      <p:sp>
        <p:nvSpPr>
          <p:cNvPr id="8" name="Rectangle 7"/>
          <p:cNvSpPr/>
          <p:nvPr/>
        </p:nvSpPr>
        <p:spPr>
          <a:xfrm>
            <a:off x="3745225" y="5488715"/>
            <a:ext cx="1579186" cy="36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OUTPUTS</a:t>
            </a:r>
          </a:p>
        </p:txBody>
      </p:sp>
      <p:sp>
        <p:nvSpPr>
          <p:cNvPr id="9" name="Rectangle 8"/>
          <p:cNvSpPr/>
          <p:nvPr/>
        </p:nvSpPr>
        <p:spPr>
          <a:xfrm>
            <a:off x="5480920" y="5488715"/>
            <a:ext cx="1579186" cy="36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OUTCOMES</a:t>
            </a:r>
          </a:p>
        </p:txBody>
      </p:sp>
      <p:sp>
        <p:nvSpPr>
          <p:cNvPr id="10" name="Rectangle 9"/>
          <p:cNvSpPr/>
          <p:nvPr/>
        </p:nvSpPr>
        <p:spPr>
          <a:xfrm>
            <a:off x="7216615" y="5488715"/>
            <a:ext cx="1579186" cy="36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IMPACT</a:t>
            </a:r>
          </a:p>
        </p:txBody>
      </p:sp>
      <p:sp>
        <p:nvSpPr>
          <p:cNvPr id="12" name="Rectangle 11"/>
          <p:cNvSpPr/>
          <p:nvPr/>
        </p:nvSpPr>
        <p:spPr>
          <a:xfrm>
            <a:off x="273835" y="1361381"/>
            <a:ext cx="1579186" cy="40494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8000" tIns="135000" rtlCol="0" anchor="t" anchorCtr="0"/>
          <a:lstStyle/>
          <a:p>
            <a:pPr marL="128588" indent="-128588" defTabSz="685800">
              <a:lnSpc>
                <a:spcPct val="150000"/>
              </a:lnSpc>
              <a:buFont typeface="Arial" panose="020B0604020202020204" pitchFamily="34" charset="0"/>
              <a:buChar char="•"/>
            </a:pPr>
            <a:r>
              <a:rPr lang="en-GB" sz="825" dirty="0">
                <a:solidFill>
                  <a:prstClr val="black"/>
                </a:solidFill>
                <a:latin typeface="Calibri" panose="020F0502020204030204"/>
              </a:rPr>
              <a:t>Time</a:t>
            </a:r>
          </a:p>
          <a:p>
            <a:pPr marL="128588" indent="-128588" defTabSz="685800">
              <a:lnSpc>
                <a:spcPct val="150000"/>
              </a:lnSpc>
              <a:buFont typeface="Arial" panose="020B0604020202020204" pitchFamily="34" charset="0"/>
              <a:buChar char="•"/>
            </a:pPr>
            <a:r>
              <a:rPr lang="en-GB" sz="825" dirty="0">
                <a:solidFill>
                  <a:prstClr val="black"/>
                </a:solidFill>
                <a:latin typeface="Calibri" panose="020F0502020204030204"/>
              </a:rPr>
              <a:t>Energy</a:t>
            </a:r>
          </a:p>
          <a:p>
            <a:pPr marL="128588" indent="-128588" defTabSz="685800">
              <a:lnSpc>
                <a:spcPct val="150000"/>
              </a:lnSpc>
              <a:buFont typeface="Arial" panose="020B0604020202020204" pitchFamily="34" charset="0"/>
              <a:buChar char="•"/>
            </a:pPr>
            <a:r>
              <a:rPr lang="en-GB" sz="825" dirty="0">
                <a:solidFill>
                  <a:prstClr val="black"/>
                </a:solidFill>
                <a:latin typeface="Calibri" panose="020F0502020204030204"/>
              </a:rPr>
              <a:t>Capacity</a:t>
            </a:r>
          </a:p>
          <a:p>
            <a:pPr marL="128588" indent="-128588" defTabSz="685800">
              <a:lnSpc>
                <a:spcPct val="150000"/>
              </a:lnSpc>
              <a:buFont typeface="Arial" panose="020B0604020202020204" pitchFamily="34" charset="0"/>
              <a:buChar char="•"/>
            </a:pPr>
            <a:r>
              <a:rPr lang="en-GB" sz="825" dirty="0">
                <a:solidFill>
                  <a:prstClr val="black"/>
                </a:solidFill>
                <a:latin typeface="Calibri" panose="020F0502020204030204"/>
              </a:rPr>
              <a:t>Money</a:t>
            </a:r>
          </a:p>
          <a:p>
            <a:pPr marL="128588" indent="-128588" defTabSz="685800">
              <a:lnSpc>
                <a:spcPct val="150000"/>
              </a:lnSpc>
              <a:buFont typeface="Arial" panose="020B0604020202020204" pitchFamily="34" charset="0"/>
              <a:buChar char="•"/>
            </a:pPr>
            <a:r>
              <a:rPr lang="en-GB" sz="825" dirty="0">
                <a:solidFill>
                  <a:prstClr val="black"/>
                </a:solidFill>
                <a:latin typeface="Calibri" panose="020F0502020204030204"/>
              </a:rPr>
              <a:t>Definition</a:t>
            </a:r>
          </a:p>
          <a:p>
            <a:pPr marL="128588" indent="-128588" defTabSz="685800">
              <a:lnSpc>
                <a:spcPct val="150000"/>
              </a:lnSpc>
              <a:buFont typeface="Arial" panose="020B0604020202020204" pitchFamily="34" charset="0"/>
              <a:buChar char="•"/>
            </a:pPr>
            <a:r>
              <a:rPr lang="en-GB" sz="825" dirty="0">
                <a:solidFill>
                  <a:prstClr val="black"/>
                </a:solidFill>
                <a:latin typeface="Calibri" panose="020F0502020204030204"/>
              </a:rPr>
              <a:t>Expertise</a:t>
            </a:r>
          </a:p>
          <a:p>
            <a:pPr marL="128588" indent="-128588" defTabSz="685800">
              <a:lnSpc>
                <a:spcPct val="150000"/>
              </a:lnSpc>
              <a:buFont typeface="Arial" panose="020B0604020202020204" pitchFamily="34" charset="0"/>
              <a:buChar char="•"/>
            </a:pPr>
            <a:r>
              <a:rPr lang="en-GB" sz="825" dirty="0">
                <a:solidFill>
                  <a:prstClr val="black"/>
                </a:solidFill>
                <a:latin typeface="Calibri" panose="020F0502020204030204"/>
              </a:rPr>
              <a:t>Shared values/purpose</a:t>
            </a:r>
          </a:p>
        </p:txBody>
      </p:sp>
      <p:sp>
        <p:nvSpPr>
          <p:cNvPr id="13" name="Rectangle 12"/>
          <p:cNvSpPr/>
          <p:nvPr/>
        </p:nvSpPr>
        <p:spPr>
          <a:xfrm>
            <a:off x="2009530" y="1361381"/>
            <a:ext cx="1579186" cy="40494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8000" tIns="135000" rtlCol="0" anchor="t" anchorCtr="0"/>
          <a:lstStyle/>
          <a:p>
            <a:pPr marL="135731" indent="-135731" defTabSz="685800">
              <a:buFont typeface="Arial" panose="020B0604020202020204" pitchFamily="34" charset="0"/>
              <a:buChar char="•"/>
            </a:pPr>
            <a:r>
              <a:rPr lang="en-GB" sz="825" b="1" dirty="0">
                <a:solidFill>
                  <a:prstClr val="black"/>
                </a:solidFill>
                <a:latin typeface="Calibri" panose="020F0502020204030204"/>
              </a:rPr>
              <a:t>Advocacy</a:t>
            </a:r>
          </a:p>
          <a:p>
            <a:pPr marL="135731" indent="-135731" defTabSz="685800">
              <a:buFont typeface="Arial" panose="020B0604020202020204" pitchFamily="34" charset="0"/>
              <a:buChar char="•"/>
            </a:pPr>
            <a:endParaRPr lang="en-GB" sz="825" dirty="0">
              <a:solidFill>
                <a:prstClr val="black"/>
              </a:solidFill>
              <a:latin typeface="Calibri" panose="020F0502020204030204"/>
            </a:endParaRPr>
          </a:p>
          <a:p>
            <a:pPr marL="267891" lvl="1" indent="-132160" defTabSz="685800">
              <a:buFont typeface="Arial" panose="020B0604020202020204" pitchFamily="34" charset="0"/>
              <a:buChar char="•"/>
            </a:pPr>
            <a:r>
              <a:rPr lang="en-GB" sz="825" dirty="0">
                <a:solidFill>
                  <a:prstClr val="black"/>
                </a:solidFill>
                <a:latin typeface="Calibri" panose="020F0502020204030204"/>
              </a:rPr>
              <a:t>Partnership-building</a:t>
            </a:r>
          </a:p>
          <a:p>
            <a:pPr marL="267891" lvl="1" indent="-132160" defTabSz="685800">
              <a:buFont typeface="Arial" panose="020B0604020202020204" pitchFamily="34" charset="0"/>
              <a:buChar char="•"/>
            </a:pPr>
            <a:r>
              <a:rPr lang="en-GB" sz="825" dirty="0">
                <a:solidFill>
                  <a:prstClr val="black"/>
                </a:solidFill>
                <a:latin typeface="Calibri" panose="020F0502020204030204"/>
              </a:rPr>
              <a:t>Public/media engagement</a:t>
            </a:r>
          </a:p>
          <a:p>
            <a:pPr marL="267891" lvl="1" indent="-132160" defTabSz="685800">
              <a:buFont typeface="Arial" panose="020B0604020202020204" pitchFamily="34" charset="0"/>
              <a:buChar char="•"/>
            </a:pPr>
            <a:r>
              <a:rPr lang="en-GB" sz="825" dirty="0">
                <a:solidFill>
                  <a:prstClr val="black"/>
                </a:solidFill>
                <a:latin typeface="Calibri" panose="020F0502020204030204"/>
              </a:rPr>
              <a:t>Political engagement</a:t>
            </a:r>
          </a:p>
          <a:p>
            <a:pPr marL="135731" lvl="1" defTabSz="685800"/>
            <a:endParaRPr lang="en-GB" sz="825" dirty="0">
              <a:solidFill>
                <a:prstClr val="black"/>
              </a:solidFill>
              <a:latin typeface="Calibri" panose="020F0502020204030204"/>
            </a:endParaRPr>
          </a:p>
          <a:p>
            <a:pPr marL="135731" indent="-135731" defTabSz="685800">
              <a:buFont typeface="Arial" panose="020B0604020202020204" pitchFamily="34" charset="0"/>
              <a:buChar char="•"/>
            </a:pPr>
            <a:r>
              <a:rPr lang="en-GB" sz="825" b="1" dirty="0">
                <a:solidFill>
                  <a:prstClr val="black"/>
                </a:solidFill>
                <a:latin typeface="Calibri" panose="020F0502020204030204"/>
              </a:rPr>
              <a:t>Research &amp; development</a:t>
            </a:r>
          </a:p>
          <a:p>
            <a:pPr marL="135731" indent="-135731" defTabSz="685800">
              <a:buFont typeface="Arial" panose="020B0604020202020204" pitchFamily="34" charset="0"/>
              <a:buChar char="•"/>
            </a:pPr>
            <a:endParaRPr lang="en-GB" sz="825" dirty="0">
              <a:solidFill>
                <a:prstClr val="black"/>
              </a:solidFill>
              <a:latin typeface="Calibri" panose="020F0502020204030204"/>
            </a:endParaRPr>
          </a:p>
          <a:p>
            <a:pPr marL="267891" lvl="1" indent="-135731" defTabSz="685800">
              <a:buFont typeface="Arial" panose="020B0604020202020204" pitchFamily="34" charset="0"/>
              <a:buChar char="•"/>
            </a:pPr>
            <a:r>
              <a:rPr lang="en-GB" sz="825" dirty="0">
                <a:solidFill>
                  <a:prstClr val="black"/>
                </a:solidFill>
                <a:latin typeface="Calibri" panose="020F0502020204030204"/>
              </a:rPr>
              <a:t>Developing an impact framework for IL</a:t>
            </a:r>
          </a:p>
          <a:p>
            <a:pPr marL="267891" lvl="1" indent="-135731" defTabSz="685800">
              <a:buFont typeface="Arial" panose="020B0604020202020204" pitchFamily="34" charset="0"/>
              <a:buChar char="•"/>
            </a:pPr>
            <a:r>
              <a:rPr lang="en-GB" sz="825" dirty="0">
                <a:solidFill>
                  <a:prstClr val="black"/>
                </a:solidFill>
                <a:latin typeface="Calibri" panose="020F0502020204030204"/>
              </a:rPr>
              <a:t>Alignment of existing models and approaches</a:t>
            </a:r>
          </a:p>
          <a:p>
            <a:pPr marL="267891" lvl="1" indent="-135731" defTabSz="685800">
              <a:buFont typeface="Arial" panose="020B0604020202020204" pitchFamily="34" charset="0"/>
              <a:buChar char="•"/>
            </a:pPr>
            <a:r>
              <a:rPr lang="en-GB" sz="825" dirty="0">
                <a:solidFill>
                  <a:prstClr val="black"/>
                </a:solidFill>
                <a:latin typeface="Calibri" panose="020F0502020204030204"/>
              </a:rPr>
              <a:t>Mapping existing activity</a:t>
            </a:r>
          </a:p>
          <a:p>
            <a:pPr marL="267891" lvl="1" indent="-135731" defTabSz="685800">
              <a:buFont typeface="Arial" panose="020B0604020202020204" pitchFamily="34" charset="0"/>
              <a:buChar char="•"/>
            </a:pPr>
            <a:r>
              <a:rPr lang="en-GB" sz="825" dirty="0">
                <a:solidFill>
                  <a:prstClr val="black"/>
                </a:solidFill>
                <a:latin typeface="Calibri" panose="020F0502020204030204"/>
              </a:rPr>
              <a:t>Developing an evidence- based</a:t>
            </a:r>
          </a:p>
          <a:p>
            <a:pPr marL="135731" indent="-135731" defTabSz="685800">
              <a:buFont typeface="Arial" panose="020B0604020202020204" pitchFamily="34" charset="0"/>
              <a:buChar char="•"/>
            </a:pPr>
            <a:endParaRPr lang="en-GB" sz="825" dirty="0">
              <a:solidFill>
                <a:prstClr val="black"/>
              </a:solidFill>
              <a:latin typeface="Calibri" panose="020F0502020204030204"/>
            </a:endParaRPr>
          </a:p>
          <a:p>
            <a:pPr marL="135731" indent="-135731" defTabSz="685800">
              <a:buFont typeface="Arial" panose="020B0604020202020204" pitchFamily="34" charset="0"/>
              <a:buChar char="•"/>
            </a:pPr>
            <a:r>
              <a:rPr lang="en-GB" sz="825" b="1" dirty="0">
                <a:solidFill>
                  <a:prstClr val="black"/>
                </a:solidFill>
                <a:latin typeface="Calibri" panose="020F0502020204030204"/>
              </a:rPr>
              <a:t>Capacity-building</a:t>
            </a:r>
          </a:p>
          <a:p>
            <a:pPr marL="135731" indent="-135731" defTabSz="685800">
              <a:buFont typeface="Arial" panose="020B0604020202020204" pitchFamily="34" charset="0"/>
              <a:buChar char="•"/>
            </a:pPr>
            <a:endParaRPr lang="en-GB" sz="825" dirty="0">
              <a:solidFill>
                <a:prstClr val="black"/>
              </a:solidFill>
              <a:latin typeface="Calibri" panose="020F0502020204030204"/>
            </a:endParaRPr>
          </a:p>
          <a:p>
            <a:pPr marL="267891" lvl="1" indent="-135731" defTabSz="685800">
              <a:buFont typeface="Arial" panose="020B0604020202020204" pitchFamily="34" charset="0"/>
              <a:buChar char="•"/>
            </a:pPr>
            <a:r>
              <a:rPr lang="en-GB" sz="825" dirty="0">
                <a:solidFill>
                  <a:prstClr val="black"/>
                </a:solidFill>
                <a:latin typeface="Calibri" panose="020F0502020204030204"/>
              </a:rPr>
              <a:t>Knowledge hub</a:t>
            </a:r>
          </a:p>
          <a:p>
            <a:pPr marL="267891" lvl="1" indent="-135731" defTabSz="685800">
              <a:buFont typeface="Arial" panose="020B0604020202020204" pitchFamily="34" charset="0"/>
              <a:buChar char="•"/>
            </a:pPr>
            <a:r>
              <a:rPr lang="en-GB" sz="825" dirty="0">
                <a:solidFill>
                  <a:prstClr val="black"/>
                </a:solidFill>
                <a:latin typeface="Calibri" panose="020F0502020204030204"/>
              </a:rPr>
              <a:t>Practitioner training</a:t>
            </a:r>
          </a:p>
          <a:p>
            <a:pPr marL="267891" lvl="1" indent="-135731" defTabSz="685800">
              <a:buFont typeface="Arial" panose="020B0604020202020204" pitchFamily="34" charset="0"/>
              <a:buChar char="•"/>
            </a:pPr>
            <a:r>
              <a:rPr lang="en-GB" sz="825" dirty="0">
                <a:solidFill>
                  <a:prstClr val="black"/>
                </a:solidFill>
                <a:latin typeface="Calibri" panose="020F0502020204030204"/>
              </a:rPr>
              <a:t>Embedding into curricula (LIS &amp; related)</a:t>
            </a:r>
          </a:p>
          <a:p>
            <a:pPr marL="267891" lvl="1" indent="-135731" defTabSz="685800">
              <a:buFont typeface="Arial" panose="020B0604020202020204" pitchFamily="34" charset="0"/>
              <a:buChar char="•"/>
            </a:pPr>
            <a:r>
              <a:rPr lang="en-GB" sz="825" dirty="0">
                <a:solidFill>
                  <a:prstClr val="black"/>
                </a:solidFill>
                <a:latin typeface="Calibri" panose="020F0502020204030204"/>
              </a:rPr>
              <a:t>Networking</a:t>
            </a:r>
          </a:p>
          <a:p>
            <a:pPr marL="132160" lvl="1" defTabSz="685800"/>
            <a:endParaRPr lang="en-GB" sz="825" dirty="0">
              <a:solidFill>
                <a:prstClr val="black"/>
              </a:solidFill>
              <a:latin typeface="Calibri" panose="020F0502020204030204"/>
            </a:endParaRPr>
          </a:p>
          <a:p>
            <a:pPr marL="135731" indent="-135731" defTabSz="685800">
              <a:buFont typeface="Arial" panose="020B0604020202020204" pitchFamily="34" charset="0"/>
              <a:buChar char="•"/>
            </a:pPr>
            <a:r>
              <a:rPr lang="en-GB" sz="825" b="1" dirty="0">
                <a:solidFill>
                  <a:prstClr val="black"/>
                </a:solidFill>
                <a:latin typeface="Calibri" panose="020F0502020204030204"/>
              </a:rPr>
              <a:t>Interventions</a:t>
            </a:r>
            <a:br>
              <a:rPr lang="en-GB" sz="825" dirty="0">
                <a:solidFill>
                  <a:prstClr val="black"/>
                </a:solidFill>
                <a:latin typeface="Calibri" panose="020F0502020204030204"/>
              </a:rPr>
            </a:br>
            <a:endParaRPr lang="en-GB" sz="825" dirty="0">
              <a:solidFill>
                <a:prstClr val="black"/>
              </a:solidFill>
              <a:latin typeface="Calibri" panose="020F0502020204030204"/>
            </a:endParaRPr>
          </a:p>
          <a:p>
            <a:pPr marL="267891" lvl="1" indent="-135731" defTabSz="685800">
              <a:buFont typeface="Arial" panose="020B0604020202020204" pitchFamily="34" charset="0"/>
              <a:buChar char="•"/>
            </a:pPr>
            <a:r>
              <a:rPr lang="en-GB" sz="825" dirty="0">
                <a:solidFill>
                  <a:prstClr val="black"/>
                </a:solidFill>
                <a:latin typeface="Calibri" panose="020F0502020204030204"/>
              </a:rPr>
              <a:t>Targeted projects</a:t>
            </a:r>
          </a:p>
          <a:p>
            <a:pPr marL="267891" lvl="1" indent="-135731" defTabSz="685800">
              <a:buFont typeface="Arial" panose="020B0604020202020204" pitchFamily="34" charset="0"/>
              <a:buChar char="•"/>
            </a:pPr>
            <a:r>
              <a:rPr lang="en-GB" sz="825" dirty="0">
                <a:solidFill>
                  <a:prstClr val="black"/>
                </a:solidFill>
                <a:latin typeface="Calibri" panose="020F0502020204030204"/>
              </a:rPr>
              <a:t>Evaluation</a:t>
            </a:r>
          </a:p>
          <a:p>
            <a:pPr marL="267891" lvl="1" indent="-135731" defTabSz="685800">
              <a:buFont typeface="Arial" panose="020B0604020202020204" pitchFamily="34" charset="0"/>
              <a:buChar char="•"/>
            </a:pPr>
            <a:r>
              <a:rPr lang="en-GB" sz="825" dirty="0">
                <a:solidFill>
                  <a:prstClr val="black"/>
                </a:solidFill>
                <a:latin typeface="Calibri" panose="020F0502020204030204"/>
              </a:rPr>
              <a:t>Policy development</a:t>
            </a:r>
          </a:p>
        </p:txBody>
      </p:sp>
      <p:sp>
        <p:nvSpPr>
          <p:cNvPr id="14" name="Rectangle 13"/>
          <p:cNvSpPr/>
          <p:nvPr/>
        </p:nvSpPr>
        <p:spPr>
          <a:xfrm>
            <a:off x="3745225" y="1361381"/>
            <a:ext cx="1579186" cy="40494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8000" tIns="135000" rtlCol="0" anchor="t" anchorCtr="0"/>
          <a:lstStyle/>
          <a:p>
            <a:pPr defTabSz="685800"/>
            <a:r>
              <a:rPr lang="en-GB" sz="825" dirty="0">
                <a:solidFill>
                  <a:prstClr val="black"/>
                </a:solidFill>
                <a:latin typeface="Calibri" panose="020F0502020204030204"/>
              </a:rPr>
              <a:t>Enhanced awareness of and engagement with information and information literacy as a key aspect of people’s daily lives. </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Better-coordination of efforts across multiple domains to promote information literacy. </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Better alignment between different ‘types’ of information literacy (including media and digital literacy and citizenship).</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A stronger evidence-based to inform future policy and practice. </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A pathway to ‘operationalise’ and evaluate effective interventions to support lifelong learning and combat misinformation. </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A more productive dialogue between media, regulators and policymakers over the legislative basis of information use. </a:t>
            </a:r>
          </a:p>
          <a:p>
            <a:pPr defTabSz="685800"/>
            <a:endParaRPr lang="en-GB" sz="825" dirty="0">
              <a:solidFill>
                <a:prstClr val="black"/>
              </a:solidFill>
              <a:latin typeface="Calibri" panose="020F0502020204030204"/>
            </a:endParaRPr>
          </a:p>
        </p:txBody>
      </p:sp>
      <p:sp>
        <p:nvSpPr>
          <p:cNvPr id="15" name="Rectangle 14"/>
          <p:cNvSpPr/>
          <p:nvPr/>
        </p:nvSpPr>
        <p:spPr>
          <a:xfrm>
            <a:off x="5480920" y="1361381"/>
            <a:ext cx="1579186" cy="40494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8000" tIns="135000" rtlCol="0" anchor="t" anchorCtr="0"/>
          <a:lstStyle/>
          <a:p>
            <a:pPr defTabSz="685800"/>
            <a:r>
              <a:rPr lang="en-GB" sz="825" dirty="0">
                <a:solidFill>
                  <a:prstClr val="black"/>
                </a:solidFill>
                <a:latin typeface="Calibri" panose="020F0502020204030204"/>
              </a:rPr>
              <a:t>Every citizen is empowered to engage critically with information and to harness it to support their own lifelong learning. </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Formal and informal education is richer, broader and more balanced. </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Information providers are more accountable and provide access to a broader and more balanced range of information resources. </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Democratic institutions are more accountable for their promotion and use of information. </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Businesses benefit from a more information-literate workforce with better analytical skills and the ability to make better use of information. </a:t>
            </a:r>
          </a:p>
          <a:p>
            <a:pPr defTabSz="685800"/>
            <a:endParaRPr lang="en-GB" sz="825" dirty="0">
              <a:solidFill>
                <a:prstClr val="black"/>
              </a:solidFill>
              <a:latin typeface="Calibri" panose="020F0502020204030204"/>
            </a:endParaRPr>
          </a:p>
          <a:p>
            <a:pPr defTabSz="685800"/>
            <a:endParaRPr lang="en-GB" sz="825" dirty="0">
              <a:solidFill>
                <a:prstClr val="black"/>
              </a:solidFill>
              <a:latin typeface="Calibri" panose="020F0502020204030204"/>
            </a:endParaRPr>
          </a:p>
          <a:p>
            <a:pPr defTabSz="685800"/>
            <a:endParaRPr lang="en-GB" sz="825" dirty="0">
              <a:solidFill>
                <a:prstClr val="black"/>
              </a:solidFill>
              <a:latin typeface="Calibri" panose="020F0502020204030204"/>
            </a:endParaRPr>
          </a:p>
        </p:txBody>
      </p:sp>
      <p:sp>
        <p:nvSpPr>
          <p:cNvPr id="16" name="Rectangle 15"/>
          <p:cNvSpPr/>
          <p:nvPr/>
        </p:nvSpPr>
        <p:spPr>
          <a:xfrm>
            <a:off x="7216615" y="1361381"/>
            <a:ext cx="1579186" cy="40494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8000" tIns="135000" rtlCol="0" anchor="t" anchorCtr="0"/>
          <a:lstStyle/>
          <a:p>
            <a:pPr defTabSz="685800"/>
            <a:r>
              <a:rPr lang="en-GB" sz="825" dirty="0">
                <a:solidFill>
                  <a:prstClr val="black"/>
                </a:solidFill>
                <a:latin typeface="Calibri" panose="020F0502020204030204"/>
              </a:rPr>
              <a:t>People lead healthier, happier and more productive lives</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Our democratic system is more resilient, future-proof and effective. </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Our economy is strengthened through enhanced productivity and innovation. </a:t>
            </a:r>
          </a:p>
          <a:p>
            <a:pPr defTabSz="685800"/>
            <a:endParaRPr lang="en-GB" sz="825" dirty="0">
              <a:solidFill>
                <a:prstClr val="black"/>
              </a:solidFill>
              <a:latin typeface="Calibri" panose="020F0502020204030204"/>
            </a:endParaRPr>
          </a:p>
          <a:p>
            <a:pPr defTabSz="685800"/>
            <a:r>
              <a:rPr lang="en-GB" sz="825" dirty="0">
                <a:solidFill>
                  <a:prstClr val="black"/>
                </a:solidFill>
                <a:latin typeface="Calibri" panose="020F0502020204030204"/>
              </a:rPr>
              <a:t>Our society is more equitable, just, inclusive and representative. </a:t>
            </a:r>
          </a:p>
          <a:p>
            <a:pPr defTabSz="685800"/>
            <a:endParaRPr lang="en-GB" sz="825" dirty="0">
              <a:solidFill>
                <a:prstClr val="black"/>
              </a:solidFill>
              <a:latin typeface="Calibri" panose="020F0502020204030204"/>
            </a:endParaRPr>
          </a:p>
        </p:txBody>
      </p:sp>
    </p:spTree>
    <p:extLst>
      <p:ext uri="{BB962C8B-B14F-4D97-AF65-F5344CB8AC3E}">
        <p14:creationId xmlns:p14="http://schemas.microsoft.com/office/powerpoint/2010/main" val="96354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EB029-3887-2C4D-B6DA-6E455FAE5691}"/>
              </a:ext>
            </a:extLst>
          </p:cNvPr>
          <p:cNvSpPr>
            <a:spLocks noGrp="1"/>
          </p:cNvSpPr>
          <p:nvPr>
            <p:ph type="title"/>
          </p:nvPr>
        </p:nvSpPr>
        <p:spPr>
          <a:xfrm>
            <a:off x="473202" y="4544570"/>
            <a:ext cx="2508396" cy="1703830"/>
          </a:xfrm>
        </p:spPr>
        <p:txBody>
          <a:bodyPr anchor="ctr">
            <a:normAutofit fontScale="90000"/>
          </a:bodyPr>
          <a:lstStyle/>
          <a:p>
            <a:r>
              <a:rPr lang="en-US" sz="4200" dirty="0"/>
              <a:t>Rethinking Information Literacy</a:t>
            </a:r>
          </a:p>
        </p:txBody>
      </p:sp>
      <p:pic>
        <p:nvPicPr>
          <p:cNvPr id="5" name="Content Placeholder 4" descr="Determined athlete boxing">
            <a:extLst>
              <a:ext uri="{FF2B5EF4-FFF2-40B4-BE49-F238E27FC236}">
                <a16:creationId xmlns:a16="http://schemas.microsoft.com/office/drawing/2014/main" id="{0CD20433-D463-9F4C-AA48-9585EE934E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
            <a:ext cx="2981578"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p:spPr>
      </p:pic>
      <p:pic>
        <p:nvPicPr>
          <p:cNvPr id="8" name="Picture 7" descr="Child holding the earth">
            <a:extLst>
              <a:ext uri="{FF2B5EF4-FFF2-40B4-BE49-F238E27FC236}">
                <a16:creationId xmlns:a16="http://schemas.microsoft.com/office/drawing/2014/main" id="{4AC1077E-ECE4-D84D-8355-E19150DAF2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3119754" y="0"/>
            <a:ext cx="2904492"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p:spPr>
      </p:pic>
      <p:pic>
        <p:nvPicPr>
          <p:cNvPr id="7" name="Picture 6" descr="Group of young people huddling in gym">
            <a:extLst>
              <a:ext uri="{FF2B5EF4-FFF2-40B4-BE49-F238E27FC236}">
                <a16:creationId xmlns:a16="http://schemas.microsoft.com/office/drawing/2014/main" id="{6E28B37D-35E3-F649-A234-8B5ADEA2EEC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46214" y="-1"/>
            <a:ext cx="2997786"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p:spPr>
      </p:pic>
      <p:sp>
        <p:nvSpPr>
          <p:cNvPr id="17"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72868" y="5416053"/>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7562602B-6D86-469B-B56C-73EC032CD6AA}"/>
              </a:ext>
            </a:extLst>
          </p:cNvPr>
          <p:cNvSpPr>
            <a:spLocks noGrp="1"/>
          </p:cNvSpPr>
          <p:nvPr>
            <p:ph idx="1"/>
          </p:nvPr>
        </p:nvSpPr>
        <p:spPr>
          <a:xfrm>
            <a:off x="3310186" y="4544570"/>
            <a:ext cx="5360611" cy="1703830"/>
          </a:xfrm>
        </p:spPr>
        <p:txBody>
          <a:bodyPr anchor="ctr">
            <a:normAutofit/>
          </a:bodyPr>
          <a:lstStyle/>
          <a:p>
            <a:r>
              <a:rPr lang="en-US" sz="1900" dirty="0"/>
              <a:t>Advocate</a:t>
            </a:r>
          </a:p>
          <a:p>
            <a:r>
              <a:rPr lang="en-US" sz="1900" dirty="0"/>
              <a:t>Collaborate</a:t>
            </a:r>
          </a:p>
          <a:p>
            <a:r>
              <a:rPr lang="en-US" sz="1900" dirty="0"/>
              <a:t>Inclusivity and connection</a:t>
            </a:r>
          </a:p>
        </p:txBody>
      </p:sp>
    </p:spTree>
    <p:extLst>
      <p:ext uri="{BB962C8B-B14F-4D97-AF65-F5344CB8AC3E}">
        <p14:creationId xmlns:p14="http://schemas.microsoft.com/office/powerpoint/2010/main" val="361887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81320E-B3DA-8942-8A6C-CD118BC6C91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11935" y="643466"/>
            <a:ext cx="6320128"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761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C7A6D-7D59-6848-B5C8-E8F6FE3496B6}"/>
              </a:ext>
            </a:extLst>
          </p:cNvPr>
          <p:cNvSpPr>
            <a:spLocks noGrp="1"/>
          </p:cNvSpPr>
          <p:nvPr>
            <p:ph type="ctrTitle"/>
          </p:nvPr>
        </p:nvSpPr>
        <p:spPr>
          <a:xfrm>
            <a:off x="335303" y="1129565"/>
            <a:ext cx="4432517" cy="1030234"/>
          </a:xfrm>
          <a:solidFill>
            <a:schemeClr val="bg1">
              <a:alpha val="42000"/>
            </a:schemeClr>
          </a:solidFill>
        </p:spPr>
        <p:txBody>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Thank you</a:t>
            </a:r>
          </a:p>
        </p:txBody>
      </p:sp>
      <p:sp>
        <p:nvSpPr>
          <p:cNvPr id="5" name="Subtitle 4">
            <a:extLst>
              <a:ext uri="{FF2B5EF4-FFF2-40B4-BE49-F238E27FC236}">
                <a16:creationId xmlns:a16="http://schemas.microsoft.com/office/drawing/2014/main" id="{620EA96C-F55C-9741-B85D-44E9A383C919}"/>
              </a:ext>
            </a:extLst>
          </p:cNvPr>
          <p:cNvSpPr>
            <a:spLocks noGrp="1"/>
          </p:cNvSpPr>
          <p:nvPr>
            <p:ph type="subTitle" idx="1"/>
          </p:nvPr>
        </p:nvSpPr>
        <p:spPr>
          <a:xfrm>
            <a:off x="489857" y="3340781"/>
            <a:ext cx="4082143" cy="2387654"/>
          </a:xfrm>
        </p:spPr>
        <p:txBody>
          <a:bodyPr>
            <a:normAutofit/>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Any questions?</a:t>
            </a:r>
          </a:p>
          <a:p>
            <a:pPr algn="l"/>
            <a:endParaRPr lang="en-US" dirty="0">
              <a:latin typeface="Open Sans" panose="020B0606030504020204" pitchFamily="34" charset="0"/>
              <a:ea typeface="Open Sans" panose="020B0606030504020204" pitchFamily="34" charset="0"/>
              <a:cs typeface="Open Sans" panose="020B0606030504020204" pitchFamily="34" charset="0"/>
            </a:endParaRPr>
          </a:p>
          <a:p>
            <a:pPr algn="l"/>
            <a:r>
              <a:rPr lang="en-US" dirty="0">
                <a:latin typeface="Open Sans" panose="020B0606030504020204" pitchFamily="34" charset="0"/>
                <a:ea typeface="Open Sans" panose="020B0606030504020204" pitchFamily="34" charset="0"/>
                <a:cs typeface="Open Sans" panose="020B0606030504020204" pitchFamily="34" charset="0"/>
              </a:rPr>
              <a:t>@</a:t>
            </a:r>
            <a:r>
              <a:rPr lang="en-US" dirty="0" err="1">
                <a:latin typeface="Open Sans" panose="020B0606030504020204" pitchFamily="34" charset="0"/>
                <a:ea typeface="Open Sans" panose="020B0606030504020204" pitchFamily="34" charset="0"/>
                <a:cs typeface="Open Sans" panose="020B0606030504020204" pitchFamily="34" charset="0"/>
              </a:rPr>
              <a:t>jsecker</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l"/>
            <a:r>
              <a:rPr lang="en-US" dirty="0">
                <a:latin typeface="Open Sans" panose="020B0606030504020204" pitchFamily="34" charset="0"/>
                <a:ea typeface="Open Sans" panose="020B0606030504020204" pitchFamily="34" charset="0"/>
                <a:cs typeface="Open Sans" panose="020B0606030504020204" pitchFamily="34" charset="0"/>
                <a:hlinkClick r:id="rId2"/>
              </a:rPr>
              <a:t>Jane.Secker@city.ac.uk</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l"/>
            <a:r>
              <a:rPr lang="en-US" dirty="0" err="1">
                <a:latin typeface="Open Sans" panose="020B0606030504020204" pitchFamily="34" charset="0"/>
                <a:ea typeface="Open Sans" panose="020B0606030504020204" pitchFamily="34" charset="0"/>
                <a:cs typeface="Open Sans" panose="020B0606030504020204" pitchFamily="34" charset="0"/>
              </a:rPr>
              <a:t>informationliteracy.org.uk</a:t>
            </a:r>
            <a:r>
              <a:rPr lang="en-US" dirty="0">
                <a:latin typeface="Open Sans" panose="020B0606030504020204" pitchFamily="34" charset="0"/>
                <a:ea typeface="Open Sans" panose="020B0606030504020204" pitchFamily="34" charset="0"/>
                <a:cs typeface="Open Sans" panose="020B0606030504020204" pitchFamily="34" charset="0"/>
              </a:rPr>
              <a:t>  </a:t>
            </a:r>
          </a:p>
        </p:txBody>
      </p:sp>
      <p:pic>
        <p:nvPicPr>
          <p:cNvPr id="6" name="Picture 5" descr="A person holding a piece of paper&#10;&#10;Description automatically generated">
            <a:extLst>
              <a:ext uri="{FF2B5EF4-FFF2-40B4-BE49-F238E27FC236}">
                <a16:creationId xmlns:a16="http://schemas.microsoft.com/office/drawing/2014/main" id="{2E0C5A70-0D20-6849-A0E2-6E39CD0B9B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60811" y="293525"/>
            <a:ext cx="3947886" cy="6094512"/>
          </a:xfrm>
          <a:prstGeom prst="rect">
            <a:avLst/>
          </a:prstGeom>
        </p:spPr>
      </p:pic>
    </p:spTree>
    <p:extLst>
      <p:ext uri="{BB962C8B-B14F-4D97-AF65-F5344CB8AC3E}">
        <p14:creationId xmlns:p14="http://schemas.microsoft.com/office/powerpoint/2010/main" val="323869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301" y="529440"/>
            <a:ext cx="3915950" cy="1344975"/>
          </a:xfrm>
        </p:spPr>
        <p:txBody>
          <a:bodyPr>
            <a:normAutofit/>
          </a:bodyPr>
          <a:lstStyle/>
          <a:p>
            <a:r>
              <a:rPr lang="en-US" sz="3500" dirty="0"/>
              <a:t>References</a:t>
            </a:r>
          </a:p>
        </p:txBody>
      </p:sp>
      <p:sp>
        <p:nvSpPr>
          <p:cNvPr id="3" name="Content Placeholder 2"/>
          <p:cNvSpPr>
            <a:spLocks noGrp="1"/>
          </p:cNvSpPr>
          <p:nvPr>
            <p:ph idx="1"/>
          </p:nvPr>
        </p:nvSpPr>
        <p:spPr>
          <a:xfrm>
            <a:off x="241301" y="1985237"/>
            <a:ext cx="8479244" cy="4560705"/>
          </a:xfrm>
        </p:spPr>
        <p:txBody>
          <a:bodyPr>
            <a:normAutofit fontScale="85000" lnSpcReduction="10000"/>
          </a:bodyPr>
          <a:lstStyle/>
          <a:p>
            <a:pPr marL="0" indent="0">
              <a:buNone/>
            </a:pPr>
            <a:r>
              <a:rPr lang="en-GB" sz="1800" dirty="0"/>
              <a:t>Brown, B (2018) </a:t>
            </a:r>
            <a:r>
              <a:rPr lang="en-GB" sz="1800" i="1" dirty="0"/>
              <a:t>Dare to Lead. </a:t>
            </a:r>
            <a:r>
              <a:rPr lang="en-GB" sz="1800" dirty="0"/>
              <a:t>London: Vermillion</a:t>
            </a:r>
          </a:p>
          <a:p>
            <a:pPr marL="0" indent="0">
              <a:buNone/>
            </a:pPr>
            <a:r>
              <a:rPr lang="en-GB" sz="1800" dirty="0"/>
              <a:t>CILIP Definition of Information Literacy (2018) Available at </a:t>
            </a:r>
            <a:r>
              <a:rPr lang="en-GB" sz="1800" u="sng" dirty="0">
                <a:hlinkClick r:id="rId2"/>
              </a:rPr>
              <a:t>https://infolit.org.uk/new-il-definition/</a:t>
            </a:r>
            <a:r>
              <a:rPr lang="en-GB" sz="1800" dirty="0"/>
              <a:t> </a:t>
            </a:r>
          </a:p>
          <a:p>
            <a:pPr marL="0" indent="0">
              <a:buNone/>
            </a:pPr>
            <a:r>
              <a:rPr lang="en-GB" sz="1800" dirty="0"/>
              <a:t>Digital Literacy and Open Practice course. Available at: </a:t>
            </a:r>
            <a:r>
              <a:rPr lang="en-GB" sz="1800" dirty="0">
                <a:hlinkClick r:id="rId3"/>
              </a:rPr>
              <a:t>https://blogs.city.ac.uk/dilop/</a:t>
            </a:r>
            <a:r>
              <a:rPr lang="en-GB" sz="1800" dirty="0"/>
              <a:t> </a:t>
            </a:r>
          </a:p>
          <a:p>
            <a:pPr marL="0" indent="0">
              <a:buNone/>
            </a:pPr>
            <a:r>
              <a:rPr lang="en-GB" sz="1800" dirty="0"/>
              <a:t>Kahneman, D (2011) </a:t>
            </a:r>
            <a:r>
              <a:rPr lang="en-GB" sz="1800" i="1" dirty="0"/>
              <a:t>Thinking, Fast and Slow. </a:t>
            </a:r>
            <a:r>
              <a:rPr lang="en-GB" sz="1800" dirty="0"/>
              <a:t>Penguin: London</a:t>
            </a:r>
          </a:p>
          <a:p>
            <a:pPr marL="0" indent="0">
              <a:buNone/>
            </a:pPr>
            <a:r>
              <a:rPr lang="en-GB" sz="1800" dirty="0"/>
              <a:t>Levitin, D (2014) </a:t>
            </a:r>
            <a:r>
              <a:rPr lang="en-GB" sz="1800" i="1" dirty="0"/>
              <a:t>The Organized Mind: Thinking Straight in the Age of Information Overload.</a:t>
            </a:r>
            <a:r>
              <a:rPr lang="en-GB" sz="1800" dirty="0"/>
              <a:t> Penguin: London</a:t>
            </a:r>
          </a:p>
          <a:p>
            <a:pPr marL="0" indent="0">
              <a:buNone/>
            </a:pPr>
            <a:r>
              <a:rPr lang="en-GB" sz="1800" dirty="0"/>
              <a:t>Secker, J and Coonan, E (2013) </a:t>
            </a:r>
            <a:r>
              <a:rPr lang="en-GB" sz="1800" i="1" dirty="0"/>
              <a:t>Rethinking Information Literacy: a practical framework for supporting teaching</a:t>
            </a:r>
            <a:r>
              <a:rPr lang="en-GB" sz="1800" dirty="0"/>
              <a:t>. Facet publishing: London.</a:t>
            </a:r>
          </a:p>
          <a:p>
            <a:pPr marL="0" indent="0">
              <a:buNone/>
            </a:pPr>
            <a:r>
              <a:rPr lang="en-GB" sz="1800" dirty="0"/>
              <a:t>Secker, J. (2018). The trouble with terminology: rehabilitating and rethinking ‘Digital Literacy'. In: Reedy, K. and Parker, J. (Eds.), </a:t>
            </a:r>
            <a:r>
              <a:rPr lang="en-GB" sz="1800" i="1" dirty="0"/>
              <a:t>Digital Literacy Unpacked</a:t>
            </a:r>
            <a:r>
              <a:rPr lang="en-GB" sz="1800" dirty="0"/>
              <a:t>. (pp. 3-16). London: Facet Publishing. ISBN 178330197X Available at: </a:t>
            </a:r>
            <a:r>
              <a:rPr lang="en-GB" sz="1800" u="sng" dirty="0">
                <a:hlinkClick r:id="rId4"/>
              </a:rPr>
              <a:t>http://openaccess.city.ac.uk/20546/</a:t>
            </a:r>
            <a:endParaRPr lang="en-GB" sz="1800" u="sng" dirty="0"/>
          </a:p>
          <a:p>
            <a:pPr marL="0" indent="0">
              <a:buNone/>
            </a:pPr>
            <a:r>
              <a:rPr lang="en-GB" sz="1800" dirty="0"/>
              <a:t>Secker, J.  (2020). Understanding the role of technology in academic practice through a lens of openness. In: </a:t>
            </a:r>
            <a:r>
              <a:rPr lang="en-GB" sz="1800" i="1" dirty="0"/>
              <a:t>INTED2020 Proceedings</a:t>
            </a:r>
            <a:r>
              <a:rPr lang="en-GB" sz="1800" dirty="0"/>
              <a:t>. (pp. 5363-5368). Valencia, Spain: IATED. ISBN 978-84-09-17939-8</a:t>
            </a:r>
          </a:p>
          <a:p>
            <a:pPr marL="0" indent="0">
              <a:buNone/>
            </a:pPr>
            <a:r>
              <a:rPr lang="en-GB" sz="1800" dirty="0"/>
              <a:t>Weiss, Carol (1995). Nothing as Practical as Good Theory: Exploring Theory-Based Evaluation for Comprehensive Community Initiatives for Children and Families in ‘New Approaches to Evaluating Community Initiatives’. Aspen Institute.</a:t>
            </a:r>
          </a:p>
          <a:p>
            <a:pPr marL="0" indent="0">
              <a:buNone/>
            </a:pPr>
            <a:r>
              <a:rPr lang="en-GB" sz="1800" dirty="0" err="1"/>
              <a:t>Zurkowski</a:t>
            </a:r>
            <a:r>
              <a:rPr lang="en-GB" sz="1800" dirty="0"/>
              <a:t>, P. (1974) The Information Service Environment: Relationships and Priorities. Related Paper No.5. National Commission on Libraries and Information Science. Available at: </a:t>
            </a:r>
            <a:r>
              <a:rPr lang="en-GB" sz="1800" u="sng" dirty="0">
                <a:hlinkClick r:id="rId5"/>
              </a:rPr>
              <a:t>https://eric.ed.gov/?id=ED100391</a:t>
            </a:r>
            <a:endParaRPr lang="en-GB" sz="1800" b="1" dirty="0"/>
          </a:p>
          <a:p>
            <a:pPr marL="0" indent="0" algn="ctr">
              <a:buNone/>
            </a:pPr>
            <a:endParaRPr lang="en-US" sz="1200" dirty="0"/>
          </a:p>
        </p:txBody>
      </p:sp>
    </p:spTree>
    <p:extLst>
      <p:ext uri="{BB962C8B-B14F-4D97-AF65-F5344CB8AC3E}">
        <p14:creationId xmlns:p14="http://schemas.microsoft.com/office/powerpoint/2010/main" val="189462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00008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8207" y="311963"/>
            <a:ext cx="903936" cy="805068"/>
          </a:xfrm>
          <a:prstGeom prst="rect">
            <a:avLst/>
          </a:prstGeom>
        </p:spPr>
      </p:pic>
      <p:pic>
        <p:nvPicPr>
          <p:cNvPr id="6" name="Picture 5" descr="ED00008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7706" y="941543"/>
            <a:ext cx="568328" cy="529477"/>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56961" y="236813"/>
            <a:ext cx="1384300" cy="1457204"/>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3258" y="2369567"/>
            <a:ext cx="1016000" cy="1016000"/>
          </a:xfrm>
          <a:prstGeom prst="rect">
            <a:avLst/>
          </a:prstGeom>
        </p:spPr>
      </p:pic>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30526" y="3608784"/>
            <a:ext cx="1057764" cy="1555199"/>
          </a:xfrm>
          <a:prstGeom prst="rect">
            <a:avLst/>
          </a:prstGeom>
        </p:spPr>
      </p:pic>
      <p:pic>
        <p:nvPicPr>
          <p:cNvPr id="19" name="Picture 1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98204" y="5716458"/>
            <a:ext cx="892282" cy="843993"/>
          </a:xfrm>
          <a:prstGeom prst="rect">
            <a:avLst/>
          </a:prstGeom>
        </p:spPr>
      </p:pic>
      <p:pic>
        <p:nvPicPr>
          <p:cNvPr id="23" name="Picture 22">
            <a:extLst>
              <a:ext uri="{FF2B5EF4-FFF2-40B4-BE49-F238E27FC236}">
                <a16:creationId xmlns:a16="http://schemas.microsoft.com/office/drawing/2014/main" id="{E2D10004-77FD-2248-98D5-5AAE674298FD}"/>
              </a:ext>
            </a:extLst>
          </p:cNvPr>
          <p:cNvPicPr>
            <a:picLocks noChangeAspect="1"/>
          </p:cNvPicPr>
          <p:nvPr/>
        </p:nvPicPr>
        <p:blipFill rotWithShape="1">
          <a:blip r:embed="rId9" cstate="email">
            <a:alphaModFix/>
            <a:extLst>
              <a:ext uri="{28A0092B-C50C-407E-A947-70E740481C1C}">
                <a14:useLocalDpi xmlns:a14="http://schemas.microsoft.com/office/drawing/2010/main"/>
              </a:ext>
            </a:extLst>
          </a:blip>
          <a:srcRect/>
          <a:stretch/>
        </p:blipFill>
        <p:spPr>
          <a:xfrm>
            <a:off x="7809926" y="5547460"/>
            <a:ext cx="1183888" cy="1181988"/>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3" name="Picture 2" descr="A person standing posing for the camera&#10;&#10;Description automatically generated">
            <a:extLst>
              <a:ext uri="{FF2B5EF4-FFF2-40B4-BE49-F238E27FC236}">
                <a16:creationId xmlns:a16="http://schemas.microsoft.com/office/drawing/2014/main" id="{9632F11C-A53D-DB4B-B80A-6A9B9E445E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034" y="-11928"/>
            <a:ext cx="4784851" cy="6869928"/>
          </a:xfrm>
          <a:prstGeom prst="rect">
            <a:avLst/>
          </a:prstGeom>
        </p:spPr>
      </p:pic>
    </p:spTree>
    <p:extLst>
      <p:ext uri="{BB962C8B-B14F-4D97-AF65-F5344CB8AC3E}">
        <p14:creationId xmlns:p14="http://schemas.microsoft.com/office/powerpoint/2010/main" val="82402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BC5FE0-AED3-2C47-A105-91BB4D6824C5}"/>
              </a:ext>
            </a:extLst>
          </p:cNvPr>
          <p:cNvPicPr>
            <a:picLocks noChangeAspect="1"/>
          </p:cNvPicPr>
          <p:nvPr/>
        </p:nvPicPr>
        <p:blipFill>
          <a:blip r:embed="rId3"/>
          <a:stretch>
            <a:fillRect/>
          </a:stretch>
        </p:blipFill>
        <p:spPr>
          <a:xfrm>
            <a:off x="0" y="0"/>
            <a:ext cx="9144000" cy="7644384"/>
          </a:xfrm>
          <a:prstGeom prst="rect">
            <a:avLst/>
          </a:prstGeom>
        </p:spPr>
      </p:pic>
      <p:sp>
        <p:nvSpPr>
          <p:cNvPr id="3" name="TextBox 2">
            <a:extLst>
              <a:ext uri="{FF2B5EF4-FFF2-40B4-BE49-F238E27FC236}">
                <a16:creationId xmlns:a16="http://schemas.microsoft.com/office/drawing/2014/main" id="{76A59F13-4F38-5C42-B2E9-FCFA769F1894}"/>
              </a:ext>
            </a:extLst>
          </p:cNvPr>
          <p:cNvSpPr txBox="1"/>
          <p:nvPr/>
        </p:nvSpPr>
        <p:spPr>
          <a:xfrm>
            <a:off x="5212274" y="1245159"/>
            <a:ext cx="2960176" cy="4247317"/>
          </a:xfrm>
          <a:prstGeom prst="rect">
            <a:avLst/>
          </a:prstGeom>
          <a:noFill/>
        </p:spPr>
        <p:txBody>
          <a:bodyPr wrap="square" rtlCol="0">
            <a:spAutoFit/>
          </a:bodyPr>
          <a:lstStyle/>
          <a:p>
            <a:pPr algn="r"/>
            <a:r>
              <a:rPr lang="en-US" sz="5400" dirty="0">
                <a:latin typeface="+mj-lt"/>
              </a:rPr>
              <a:t>WHY</a:t>
            </a:r>
          </a:p>
          <a:p>
            <a:pPr algn="r"/>
            <a:r>
              <a:rPr lang="en-US" sz="5400" dirty="0">
                <a:latin typeface="+mj-lt"/>
              </a:rPr>
              <a:t>DO I CARE</a:t>
            </a:r>
          </a:p>
          <a:p>
            <a:pPr algn="r"/>
            <a:r>
              <a:rPr lang="en-US" sz="5400" dirty="0">
                <a:latin typeface="+mj-lt"/>
              </a:rPr>
              <a:t>ABOUT</a:t>
            </a:r>
          </a:p>
          <a:p>
            <a:endParaRPr lang="en-US" sz="5400" dirty="0">
              <a:latin typeface="+mj-lt"/>
            </a:endParaRPr>
          </a:p>
        </p:txBody>
      </p:sp>
      <p:sp>
        <p:nvSpPr>
          <p:cNvPr id="5" name="TextBox 4">
            <a:extLst>
              <a:ext uri="{FF2B5EF4-FFF2-40B4-BE49-F238E27FC236}">
                <a16:creationId xmlns:a16="http://schemas.microsoft.com/office/drawing/2014/main" id="{EF714FD8-8365-0B4F-9713-304513A9A1D4}"/>
              </a:ext>
            </a:extLst>
          </p:cNvPr>
          <p:cNvSpPr txBox="1"/>
          <p:nvPr/>
        </p:nvSpPr>
        <p:spPr>
          <a:xfrm>
            <a:off x="2832880" y="4482592"/>
            <a:ext cx="5339570" cy="2585323"/>
          </a:xfrm>
          <a:prstGeom prst="rect">
            <a:avLst/>
          </a:prstGeom>
          <a:noFill/>
        </p:spPr>
        <p:txBody>
          <a:bodyPr wrap="square" rtlCol="0">
            <a:spAutoFit/>
          </a:bodyPr>
          <a:lstStyle/>
          <a:p>
            <a:pPr algn="r"/>
            <a:r>
              <a:rPr lang="en-US" sz="5400" dirty="0">
                <a:latin typeface="+mj-lt"/>
              </a:rPr>
              <a:t>INFORMATION </a:t>
            </a:r>
          </a:p>
          <a:p>
            <a:pPr algn="r"/>
            <a:r>
              <a:rPr lang="en-US" sz="5400" dirty="0">
                <a:latin typeface="+mj-lt"/>
              </a:rPr>
              <a:t>LITERACY?</a:t>
            </a:r>
          </a:p>
          <a:p>
            <a:endParaRPr lang="en-US" sz="5400" dirty="0">
              <a:latin typeface="+mj-lt"/>
            </a:endParaRPr>
          </a:p>
        </p:txBody>
      </p:sp>
    </p:spTree>
    <p:extLst>
      <p:ext uri="{BB962C8B-B14F-4D97-AF65-F5344CB8AC3E}">
        <p14:creationId xmlns:p14="http://schemas.microsoft.com/office/powerpoint/2010/main" val="175651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CDB36-A87F-A64D-BE06-A9D6A2504076}"/>
              </a:ext>
            </a:extLst>
          </p:cNvPr>
          <p:cNvSpPr>
            <a:spLocks noGrp="1"/>
          </p:cNvSpPr>
          <p:nvPr>
            <p:ph type="title"/>
          </p:nvPr>
        </p:nvSpPr>
        <p:spPr>
          <a:xfrm>
            <a:off x="546812" y="505952"/>
            <a:ext cx="3276451" cy="1416609"/>
          </a:xfrm>
        </p:spPr>
        <p:txBody>
          <a:bodyPr anchor="b">
            <a:norm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Meeting Paul </a:t>
            </a:r>
            <a:r>
              <a:rPr lang="en-US" sz="3600" dirty="0" err="1">
                <a:latin typeface="Open Sans" panose="020B0606030504020204" pitchFamily="34" charset="0"/>
                <a:ea typeface="Open Sans" panose="020B0606030504020204" pitchFamily="34" charset="0"/>
                <a:cs typeface="Open Sans" panose="020B0606030504020204" pitchFamily="34" charset="0"/>
              </a:rPr>
              <a:t>Zurkowski</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DBEB22-D54F-3A48-8B79-B1B1CA5837EA}"/>
              </a:ext>
            </a:extLst>
          </p:cNvPr>
          <p:cNvSpPr>
            <a:spLocks noGrp="1"/>
          </p:cNvSpPr>
          <p:nvPr>
            <p:ph idx="1"/>
          </p:nvPr>
        </p:nvSpPr>
        <p:spPr>
          <a:xfrm>
            <a:off x="480060" y="2872899"/>
            <a:ext cx="3182691" cy="3320668"/>
          </a:xfrm>
        </p:spPr>
        <p:txBody>
          <a:bodyPr>
            <a:normAutofit fontScale="70000" lnSpcReduction="20000"/>
          </a:bodyPr>
          <a:lstStyle/>
          <a:p>
            <a:pPr marL="0" indent="0">
              <a:buNone/>
            </a:pPr>
            <a:r>
              <a:rPr lang="en-GB" dirty="0"/>
              <a:t>”People trained in the application of information resources to their work can be called information literates. They have learned techniques and skills for </a:t>
            </a:r>
            <a:r>
              <a:rPr lang="en-GB" dirty="0" err="1"/>
              <a:t>uti</a:t>
            </a:r>
            <a:r>
              <a:rPr lang="en-GB" dirty="0"/>
              <a:t>- </a:t>
            </a:r>
            <a:r>
              <a:rPr lang="en-GB" dirty="0" err="1"/>
              <a:t>lizing</a:t>
            </a:r>
            <a:r>
              <a:rPr lang="en-GB" dirty="0"/>
              <a:t> the wide range of information tools as well as primary sources in </a:t>
            </a:r>
            <a:r>
              <a:rPr lang="en-GB" dirty="0" err="1"/>
              <a:t>molding</a:t>
            </a:r>
            <a:r>
              <a:rPr lang="en-GB" dirty="0"/>
              <a:t> information solutions to their problems”</a:t>
            </a:r>
          </a:p>
          <a:p>
            <a:pPr marL="0" indent="0">
              <a:buNone/>
            </a:pPr>
            <a:endParaRPr lang="en-GB" sz="2000" dirty="0"/>
          </a:p>
          <a:p>
            <a:pPr marL="0" indent="0">
              <a:buNone/>
            </a:pPr>
            <a:r>
              <a:rPr lang="en-GB" sz="2000" dirty="0" err="1"/>
              <a:t>Zurkowski</a:t>
            </a:r>
            <a:r>
              <a:rPr lang="en-GB" sz="2000" dirty="0"/>
              <a:t> (1974)</a:t>
            </a:r>
          </a:p>
          <a:p>
            <a:endParaRPr lang="en-US" sz="1900" dirty="0"/>
          </a:p>
        </p:txBody>
      </p:sp>
      <p:pic>
        <p:nvPicPr>
          <p:cNvPr id="4" name="Picture 3">
            <a:extLst>
              <a:ext uri="{FF2B5EF4-FFF2-40B4-BE49-F238E27FC236}">
                <a16:creationId xmlns:a16="http://schemas.microsoft.com/office/drawing/2014/main" id="{D8B3F1F7-7180-BA44-A6B6-12E4D0047F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9660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284D02-6DF2-3947-AF8B-0D07336A582C}"/>
              </a:ext>
            </a:extLst>
          </p:cNvPr>
          <p:cNvSpPr>
            <a:spLocks noGrp="1"/>
          </p:cNvSpPr>
          <p:nvPr>
            <p:ph type="title"/>
          </p:nvPr>
        </p:nvSpPr>
        <p:spPr>
          <a:xfrm>
            <a:off x="4885341" y="365125"/>
            <a:ext cx="3630007" cy="1807305"/>
          </a:xfrm>
        </p:spPr>
        <p:txBody>
          <a:bodyPr>
            <a:normAutofit fontScale="90000"/>
          </a:bodyPr>
          <a:lstStyle/>
          <a:p>
            <a:r>
              <a:rPr lang="en-US" sz="4100" dirty="0">
                <a:latin typeface="Open Sans" panose="020B0606030504020204" pitchFamily="34" charset="0"/>
                <a:ea typeface="Open Sans" panose="020B0606030504020204" pitchFamily="34" charset="0"/>
                <a:cs typeface="Open Sans" panose="020B0606030504020204" pitchFamily="34" charset="0"/>
              </a:rPr>
              <a:t>What do educational developers do?</a:t>
            </a:r>
          </a:p>
        </p:txBody>
      </p:sp>
      <p:pic>
        <p:nvPicPr>
          <p:cNvPr id="5" name="Content Placeholder 4" descr="A person in a graduation gown&#10;&#10;Description automatically generated with low confidence">
            <a:extLst>
              <a:ext uri="{FF2B5EF4-FFF2-40B4-BE49-F238E27FC236}">
                <a16:creationId xmlns:a16="http://schemas.microsoft.com/office/drawing/2014/main" id="{A65FFC11-FE4E-2A4F-9F7C-A7ADAFEA34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ontent Placeholder 8">
            <a:extLst>
              <a:ext uri="{FF2B5EF4-FFF2-40B4-BE49-F238E27FC236}">
                <a16:creationId xmlns:a16="http://schemas.microsoft.com/office/drawing/2014/main" id="{D483CF4D-A574-42D8-AEA0-A0167CEED2A5}"/>
              </a:ext>
            </a:extLst>
          </p:cNvPr>
          <p:cNvSpPr>
            <a:spLocks noGrp="1"/>
          </p:cNvSpPr>
          <p:nvPr>
            <p:ph idx="1"/>
          </p:nvPr>
        </p:nvSpPr>
        <p:spPr>
          <a:xfrm>
            <a:off x="4885341" y="2333297"/>
            <a:ext cx="3630007" cy="3843666"/>
          </a:xfrm>
        </p:spPr>
        <p:txBody>
          <a:bodyPr>
            <a:normAutofit fontScale="92500" lnSpcReduction="20000"/>
          </a:bodyPr>
          <a:lstStyle/>
          <a:p>
            <a:r>
              <a:rPr lang="en-US" dirty="0"/>
              <a:t>Advise on curriculum design and development</a:t>
            </a:r>
          </a:p>
          <a:p>
            <a:r>
              <a:rPr lang="en-US" dirty="0"/>
              <a:t>Staff development for academics / faculty</a:t>
            </a:r>
          </a:p>
          <a:p>
            <a:r>
              <a:rPr lang="en-US" dirty="0"/>
              <a:t>Teach on PGCert / Masters in Academic Practice </a:t>
            </a:r>
          </a:p>
          <a:p>
            <a:r>
              <a:rPr lang="en-US" dirty="0"/>
              <a:t>Support academic staff getting professional accreditation </a:t>
            </a:r>
          </a:p>
        </p:txBody>
      </p:sp>
    </p:spTree>
    <p:extLst>
      <p:ext uri="{BB962C8B-B14F-4D97-AF65-F5344CB8AC3E}">
        <p14:creationId xmlns:p14="http://schemas.microsoft.com/office/powerpoint/2010/main" val="24961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lassroom of students raising their hands in front of a teacher">
            <a:extLst>
              <a:ext uri="{FF2B5EF4-FFF2-40B4-BE49-F238E27FC236}">
                <a16:creationId xmlns:a16="http://schemas.microsoft.com/office/drawing/2014/main" id="{816121E1-8882-844D-80A9-F0983CE65CF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4AA2A-241A-A146-8A95-A69D200BADA8}"/>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Conversations about information literacy</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17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cap="none" dirty="0">
                <a:solidFill>
                  <a:schemeClr val="tx1"/>
                </a:solidFill>
                <a:latin typeface="Open Sans" panose="020B0606030504020204" pitchFamily="34" charset="0"/>
                <a:ea typeface="Open Sans" panose="020B0606030504020204" pitchFamily="34" charset="0"/>
                <a:cs typeface="Open Sans" panose="020B0606030504020204" pitchFamily="34" charset="0"/>
              </a:rPr>
              <a:t>EDM122: digital literacies and open practice</a:t>
            </a:r>
          </a:p>
        </p:txBody>
      </p:sp>
      <p:sp>
        <p:nvSpPr>
          <p:cNvPr id="4" name="Content Placeholder 2">
            <a:extLst>
              <a:ext uri="{FF2B5EF4-FFF2-40B4-BE49-F238E27FC236}">
                <a16:creationId xmlns:a16="http://schemas.microsoft.com/office/drawing/2014/main" id="{2FEEB9A5-20F1-B247-900A-C195325E5B98}"/>
              </a:ext>
            </a:extLst>
          </p:cNvPr>
          <p:cNvSpPr txBox="1">
            <a:spLocks/>
          </p:cNvSpPr>
          <p:nvPr/>
        </p:nvSpPr>
        <p:spPr>
          <a:xfrm>
            <a:off x="457200" y="1815374"/>
            <a:ext cx="4833257" cy="4544105"/>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Open Sans Regular"/>
                <a:ea typeface="+mn-ea"/>
                <a:cs typeface="Open Sans Regular"/>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Open Sans Regular"/>
                <a:ea typeface="+mn-ea"/>
                <a:cs typeface="Open Sans Regular"/>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Open Sans Regular"/>
                <a:ea typeface="+mn-ea"/>
                <a:cs typeface="Open Sans Regular"/>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Open Sans Regular"/>
                <a:ea typeface="+mn-ea"/>
                <a:cs typeface="Open Sans Regular"/>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Open Sans Regular"/>
                <a:ea typeface="+mn-ea"/>
                <a:cs typeface="Open Sans Regular"/>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Open Sans Regular"/>
                <a:ea typeface="+mn-ea"/>
                <a:cs typeface="Open Sans Regular"/>
              </a:rPr>
              <a:t>Background and overview</a:t>
            </a:r>
          </a:p>
          <a:p>
            <a:pPr marL="457200" marR="0" lvl="1" indent="-182880" algn="l" defTabSz="914400" rtl="0" eaLnBrk="1" fontAlgn="auto" latinLnBrk="0" hangingPunct="1">
              <a:lnSpc>
                <a:spcPct val="100000"/>
              </a:lnSpc>
              <a:spcBef>
                <a:spcPct val="20000"/>
              </a:spcBef>
              <a:spcAft>
                <a:spcPts val="0"/>
              </a:spcAft>
              <a:buClr>
                <a:srgbClr val="263B86"/>
              </a:buClr>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Regular"/>
                <a:ea typeface="+mn-ea"/>
                <a:cs typeface="Open Sans Regular"/>
              </a:rPr>
              <a:t>Part of MA in Academic Practice at City (15 credits) launched in October 2018 </a:t>
            </a:r>
          </a:p>
          <a:p>
            <a:pPr marL="457200" marR="0" lvl="1" indent="-182880" algn="l" defTabSz="914400" rtl="0" eaLnBrk="1" fontAlgn="auto" latinLnBrk="0" hangingPunct="1">
              <a:lnSpc>
                <a:spcPct val="100000"/>
              </a:lnSpc>
              <a:spcBef>
                <a:spcPct val="20000"/>
              </a:spcBef>
              <a:spcAft>
                <a:spcPts val="0"/>
              </a:spcAft>
              <a:buClr>
                <a:srgbClr val="263B86"/>
              </a:buClr>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Regular"/>
                <a:ea typeface="+mn-ea"/>
                <a:cs typeface="Open Sans Regular"/>
              </a:rPr>
              <a:t>3 cohorts including one fully online from October 2020</a:t>
            </a:r>
          </a:p>
          <a:p>
            <a:pPr marL="457200" marR="0" lvl="1" indent="-182880" algn="l" defTabSz="914400" rtl="0" eaLnBrk="1" fontAlgn="auto" latinLnBrk="0" hangingPunct="1">
              <a:lnSpc>
                <a:spcPct val="100000"/>
              </a:lnSpc>
              <a:spcBef>
                <a:spcPct val="20000"/>
              </a:spcBef>
              <a:spcAft>
                <a:spcPts val="0"/>
              </a:spcAft>
              <a:buClr>
                <a:srgbClr val="263B86"/>
              </a:buClr>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Regular"/>
                <a:ea typeface="+mn-ea"/>
                <a:cs typeface="Open Sans Regular"/>
              </a:rPr>
              <a:t>Informed by module: </a:t>
            </a:r>
            <a:r>
              <a:rPr kumimoji="0" lang="en-US" sz="2000" b="0" i="0" u="none" strike="noStrike" kern="1200" cap="none" spc="0" normalizeH="0" baseline="0" noProof="0" dirty="0">
                <a:ln>
                  <a:noFill/>
                </a:ln>
                <a:solidFill>
                  <a:prstClr val="black"/>
                </a:solidFill>
                <a:effectLst/>
                <a:uLnTx/>
                <a:uFillTx/>
                <a:latin typeface="Open Sans Regular"/>
                <a:ea typeface="+mn-ea"/>
                <a:cs typeface="Open Sans Regular"/>
                <a:hlinkClick r:id="rId3"/>
              </a:rPr>
              <a:t>Open Knowledge in HE </a:t>
            </a:r>
            <a:r>
              <a:rPr kumimoji="0" lang="en-US" sz="2000" b="0" i="0" u="none" strike="noStrike" kern="1200" cap="none" spc="0" normalizeH="0" baseline="0" noProof="0" dirty="0">
                <a:ln>
                  <a:noFill/>
                </a:ln>
                <a:solidFill>
                  <a:prstClr val="black"/>
                </a:solidFill>
                <a:effectLst/>
                <a:uLnTx/>
                <a:uFillTx/>
                <a:latin typeface="Open Sans Regular"/>
                <a:ea typeface="+mn-ea"/>
                <a:cs typeface="Open Sans Regular"/>
              </a:rPr>
              <a:t>at University of Manchester (part of their PGCAP) </a:t>
            </a:r>
          </a:p>
          <a:p>
            <a:pPr marL="457200" marR="0" lvl="1" indent="-182880" algn="l" defTabSz="914400" rtl="0" eaLnBrk="1" fontAlgn="auto" latinLnBrk="0" hangingPunct="1">
              <a:lnSpc>
                <a:spcPct val="100000"/>
              </a:lnSpc>
              <a:spcBef>
                <a:spcPct val="20000"/>
              </a:spcBef>
              <a:spcAft>
                <a:spcPts val="0"/>
              </a:spcAft>
              <a:buClr>
                <a:srgbClr val="263B86"/>
              </a:buClr>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Regular"/>
                <a:ea typeface="+mn-ea"/>
                <a:cs typeface="Open Sans Regular"/>
              </a:rPr>
              <a:t>Built on experience of teaching Copyright Literacy and Open Practice teaching at the Universidad de la </a:t>
            </a:r>
            <a:r>
              <a:rPr kumimoji="0" lang="en-US" sz="2000" b="0" i="0" u="none" strike="noStrike" kern="1200" cap="none" spc="0" normalizeH="0" baseline="0" noProof="0" dirty="0" err="1">
                <a:ln>
                  <a:noFill/>
                </a:ln>
                <a:solidFill>
                  <a:prstClr val="black"/>
                </a:solidFill>
                <a:effectLst/>
                <a:uLnTx/>
                <a:uFillTx/>
                <a:latin typeface="Open Sans Regular"/>
                <a:ea typeface="+mn-ea"/>
                <a:cs typeface="Open Sans Regular"/>
              </a:rPr>
              <a:t>Republica</a:t>
            </a:r>
            <a:r>
              <a:rPr kumimoji="0" lang="en-US" sz="2000" b="0" i="0" u="none" strike="noStrike" kern="1200" cap="none" spc="0" normalizeH="0" baseline="0" noProof="0" dirty="0">
                <a:ln>
                  <a:noFill/>
                </a:ln>
                <a:solidFill>
                  <a:prstClr val="black"/>
                </a:solidFill>
                <a:effectLst/>
                <a:uLnTx/>
                <a:uFillTx/>
                <a:latin typeface="Open Sans Regular"/>
                <a:ea typeface="+mn-ea"/>
                <a:cs typeface="Open Sans Regular"/>
              </a:rPr>
              <a:t> Uruguay in August 2018</a:t>
            </a:r>
          </a:p>
        </p:txBody>
      </p:sp>
      <p:pic>
        <p:nvPicPr>
          <p:cNvPr id="5" name="Picture 4">
            <a:extLst>
              <a:ext uri="{FF2B5EF4-FFF2-40B4-BE49-F238E27FC236}">
                <a16:creationId xmlns:a16="http://schemas.microsoft.com/office/drawing/2014/main" id="{99A954D4-BF90-6943-906A-D7DA9B0F26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63903" y="4628832"/>
            <a:ext cx="3094779" cy="1437188"/>
          </a:xfrm>
          <a:prstGeom prst="rect">
            <a:avLst/>
          </a:prstGeom>
        </p:spPr>
      </p:pic>
      <p:pic>
        <p:nvPicPr>
          <p:cNvPr id="6" name="Picture 5" descr="A close up of a logo&#10;&#10;Description automatically generated">
            <a:extLst>
              <a:ext uri="{FF2B5EF4-FFF2-40B4-BE49-F238E27FC236}">
                <a16:creationId xmlns:a16="http://schemas.microsoft.com/office/drawing/2014/main" id="{877E2231-76B6-CE4B-AD72-166F803731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9393" y="2941625"/>
            <a:ext cx="2323308" cy="780439"/>
          </a:xfrm>
          <a:prstGeom prst="rect">
            <a:avLst/>
          </a:prstGeom>
        </p:spPr>
      </p:pic>
      <p:pic>
        <p:nvPicPr>
          <p:cNvPr id="7" name="Picture 6">
            <a:extLst>
              <a:ext uri="{FF2B5EF4-FFF2-40B4-BE49-F238E27FC236}">
                <a16:creationId xmlns:a16="http://schemas.microsoft.com/office/drawing/2014/main" id="{DF99AAA5-14F3-7F4E-8161-EE481215EF4D}"/>
              </a:ext>
            </a:extLst>
          </p:cNvPr>
          <p:cNvPicPr>
            <a:picLocks noChangeAspect="1"/>
          </p:cNvPicPr>
          <p:nvPr/>
        </p:nvPicPr>
        <p:blipFill>
          <a:blip r:embed="rId6"/>
          <a:stretch>
            <a:fillRect/>
          </a:stretch>
        </p:blipFill>
        <p:spPr>
          <a:xfrm>
            <a:off x="6872288" y="248272"/>
            <a:ext cx="1737518" cy="1772977"/>
          </a:xfrm>
          <a:prstGeom prst="rect">
            <a:avLst/>
          </a:prstGeom>
          <a:ln>
            <a:solidFill>
              <a:schemeClr val="tx1"/>
            </a:solidFill>
          </a:ln>
        </p:spPr>
      </p:pic>
      <p:sp>
        <p:nvSpPr>
          <p:cNvPr id="8" name="Rectangle 7">
            <a:extLst>
              <a:ext uri="{FF2B5EF4-FFF2-40B4-BE49-F238E27FC236}">
                <a16:creationId xmlns:a16="http://schemas.microsoft.com/office/drawing/2014/main" id="{C977506C-88C1-E84F-A0F4-FB657DB2D456}"/>
              </a:ext>
            </a:extLst>
          </p:cNvPr>
          <p:cNvSpPr/>
          <p:nvPr/>
        </p:nvSpPr>
        <p:spPr>
          <a:xfrm>
            <a:off x="3083098" y="6162113"/>
            <a:ext cx="297780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hlinkClick r:id="rId7"/>
              </a:rPr>
              <a:t>https://blogs.city.ac.uk/dilop/</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8194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DD60-50F8-3C40-9428-0DBAD8CE425B}"/>
              </a:ext>
            </a:extLst>
          </p:cNvPr>
          <p:cNvSpPr>
            <a:spLocks noGrp="1"/>
          </p:cNvSpPr>
          <p:nvPr>
            <p:ph type="title"/>
          </p:nvPr>
        </p:nvSpPr>
        <p:spPr>
          <a:xfrm>
            <a:off x="457200" y="152718"/>
            <a:ext cx="7391400" cy="1124937"/>
          </a:xfrm>
        </p:spPr>
        <p:txBody>
          <a:bodyPr>
            <a:normAutofit/>
          </a:bodyPr>
          <a:lstStyle/>
          <a:p>
            <a:r>
              <a:rPr lang="en-US" cap="none" dirty="0">
                <a:solidFill>
                  <a:schemeClr val="tx1"/>
                </a:solidFill>
                <a:latin typeface="Open Sans" panose="020B0606030504020204" pitchFamily="34" charset="0"/>
                <a:ea typeface="Open Sans" panose="020B0606030504020204" pitchFamily="34" charset="0"/>
                <a:cs typeface="Open Sans" panose="020B0606030504020204" pitchFamily="34" charset="0"/>
              </a:rPr>
              <a:t>Researching academic perceptions</a:t>
            </a:r>
          </a:p>
        </p:txBody>
      </p:sp>
      <p:graphicFrame>
        <p:nvGraphicFramePr>
          <p:cNvPr id="4" name="Content Placeholder 3">
            <a:extLst>
              <a:ext uri="{FF2B5EF4-FFF2-40B4-BE49-F238E27FC236}">
                <a16:creationId xmlns:a16="http://schemas.microsoft.com/office/drawing/2014/main" id="{6DBE8B9D-FD83-9F40-BAE7-C7F0B0D28EE0}"/>
              </a:ext>
            </a:extLst>
          </p:cNvPr>
          <p:cNvGraphicFramePr>
            <a:graphicFrameLocks noGrp="1"/>
          </p:cNvGraphicFramePr>
          <p:nvPr>
            <p:ph idx="1"/>
            <p:extLst>
              <p:ext uri="{D42A27DB-BD31-4B8C-83A1-F6EECF244321}">
                <p14:modId xmlns:p14="http://schemas.microsoft.com/office/powerpoint/2010/main" val="2742041632"/>
              </p:ext>
            </p:extLst>
          </p:nvPr>
        </p:nvGraphicFramePr>
        <p:xfrm>
          <a:off x="628650" y="1708946"/>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80366ED-60D0-DB44-9992-010E908D97F2}"/>
              </a:ext>
            </a:extLst>
          </p:cNvPr>
          <p:cNvSpPr txBox="1"/>
          <p:nvPr/>
        </p:nvSpPr>
        <p:spPr>
          <a:xfrm>
            <a:off x="5308600" y="6060284"/>
            <a:ext cx="3206750" cy="523220"/>
          </a:xfrm>
          <a:prstGeom prst="rect">
            <a:avLst/>
          </a:prstGeom>
          <a:noFill/>
        </p:spPr>
        <p:txBody>
          <a:bodyPr wrap="square" rtlCol="0">
            <a:spAutoFit/>
          </a:bodyPr>
          <a:lstStyle/>
          <a:p>
            <a:pPr algn="r"/>
            <a:r>
              <a:rPr lang="en-US" sz="2800" dirty="0"/>
              <a:t>Secker, (2020) </a:t>
            </a:r>
          </a:p>
        </p:txBody>
      </p:sp>
    </p:spTree>
    <p:extLst>
      <p:ext uri="{BB962C8B-B14F-4D97-AF65-F5344CB8AC3E}">
        <p14:creationId xmlns:p14="http://schemas.microsoft.com/office/powerpoint/2010/main" val="296965031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ssential">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1">
              <a:lumMod val="50000"/>
              <a:lumOff val="50000"/>
            </a:schemeClr>
          </a:solidFill>
        </a:ln>
      </a:spPr>
      <a:bodyPr rtlCol="0" anchor="t" anchorCtr="0"/>
      <a:lstStyle>
        <a:defPPr marL="285750" indent="-285750">
          <a:buFont typeface="Arial" panose="020B0604020202020204" pitchFamily="34" charset="0"/>
          <a:buChar cha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1907</Words>
  <Application>Microsoft Macintosh PowerPoint</Application>
  <PresentationFormat>On-screen Show (4:3)</PresentationFormat>
  <Paragraphs>232</Paragraphs>
  <Slides>28</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vt:lpstr>
      <vt:lpstr>Arial Black</vt:lpstr>
      <vt:lpstr>Calibri</vt:lpstr>
      <vt:lpstr>Calibri Light</vt:lpstr>
      <vt:lpstr>Open Sans</vt:lpstr>
      <vt:lpstr>Open Sans Regular</vt:lpstr>
      <vt:lpstr>Slabo 27px</vt:lpstr>
      <vt:lpstr>Office Theme</vt:lpstr>
      <vt:lpstr>2_Office Theme</vt:lpstr>
      <vt:lpstr>Essential</vt:lpstr>
      <vt:lpstr>1_Office Theme</vt:lpstr>
      <vt:lpstr>Frames, models and definitions: rethinking information literacy for the digital age </vt:lpstr>
      <vt:lpstr>What am I talking about?</vt:lpstr>
      <vt:lpstr>PowerPoint Presentation</vt:lpstr>
      <vt:lpstr>PowerPoint Presentation</vt:lpstr>
      <vt:lpstr>Meeting Paul Zurkowski</vt:lpstr>
      <vt:lpstr>What do educational developers do?</vt:lpstr>
      <vt:lpstr>Conversations about information literacy</vt:lpstr>
      <vt:lpstr>EDM122: digital literacies and open practice</vt:lpstr>
      <vt:lpstr>Researching academic perceptions</vt:lpstr>
      <vt:lpstr>Terminology is confusing…</vt:lpstr>
      <vt:lpstr>PowerPoint Presentation</vt:lpstr>
      <vt:lpstr>What I’ve learnt from teaching information literacy</vt:lpstr>
      <vt:lpstr>The CILIP Information Literacy Group </vt:lpstr>
      <vt:lpstr>Information Literacy is……</vt:lpstr>
      <vt:lpstr>5 Contexts of Information Literacy</vt:lpstr>
      <vt:lpstr>Taking IL beyond the library is challenging</vt:lpstr>
      <vt:lpstr>Taking IL beyond the library is challenging</vt:lpstr>
      <vt:lpstr>What role do frameworks and models play in advocacy?</vt:lpstr>
      <vt:lpstr>PowerPoint Presentation</vt:lpstr>
      <vt:lpstr>Designing a new framework for IL</vt:lpstr>
      <vt:lpstr>Who owns information literacy?</vt:lpstr>
      <vt:lpstr>Media and Information Literacy Alliance</vt:lpstr>
      <vt:lpstr>Information skills for life</vt:lpstr>
      <vt:lpstr>Information Literacy Alliance Theory of Change (Weiss, 1995)  </vt:lpstr>
      <vt:lpstr>Rethinking Information Literacy</vt:lpstr>
      <vt:lpstr>PowerPoint Presentation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Literacy has left the Library: challenges, opportunities and lesson learnt</dc:title>
  <dc:creator>Secker, Jane</dc:creator>
  <cp:lastModifiedBy>Secker, Jane</cp:lastModifiedBy>
  <cp:revision>41</cp:revision>
  <dcterms:created xsi:type="dcterms:W3CDTF">2019-06-17T21:02:15Z</dcterms:created>
  <dcterms:modified xsi:type="dcterms:W3CDTF">2021-06-03T22:15:11Z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2021-05-26T22:26:55Z</vt:lpwstr>
  </property>
  <property fmtid="{D5CDD505-2E9C-101B-9397-08002B2CF9AE}" pid="4" name="MSIP_Label_06c24981-b6df-48f8-949b-0896357b9b03_Method">
    <vt:lpwstr>Privileged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41a5a61b-b7d0-4afe-b7c8-fb27ae693207</vt:lpwstr>
  </property>
  <property fmtid="{D5CDD505-2E9C-101B-9397-08002B2CF9AE}" pid="8" name="MSIP_Label_06c24981-b6df-48f8-949b-0896357b9b03_ContentBits">
    <vt:lpwstr>0</vt:lpwstr>
  </property>
</Properties>
</file>