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96" r:id="rId3"/>
    <p:sldId id="327" r:id="rId4"/>
    <p:sldId id="328" r:id="rId5"/>
    <p:sldId id="320" r:id="rId6"/>
    <p:sldId id="329" r:id="rId7"/>
    <p:sldId id="330" r:id="rId8"/>
    <p:sldId id="331" r:id="rId9"/>
    <p:sldId id="332" r:id="rId10"/>
    <p:sldId id="333" r:id="rId11"/>
    <p:sldId id="334" r:id="rId12"/>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60"/>
  </p:normalViewPr>
  <p:slideViewPr>
    <p:cSldViewPr>
      <p:cViewPr>
        <p:scale>
          <a:sx n="59" d="100"/>
          <a:sy n="59" d="100"/>
        </p:scale>
        <p:origin x="67" y="17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CF402B2-B83C-4AEC-A5A4-B05C410F8999}" type="datetimeFigureOut">
              <a:rPr lang="en-US"/>
              <a:pPr>
                <a:defRPr/>
              </a:pPr>
              <a:t>7/7/2022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0C1C317-AAF9-416C-A641-9B73F309FF49}" type="slidenum">
              <a:rPr lang="en-GB"/>
              <a:pPr>
                <a:defRPr/>
              </a:pPr>
              <a:t>‹#›</a:t>
            </a:fld>
            <a:endParaRPr lang="en-GB"/>
          </a:p>
        </p:txBody>
      </p:sp>
    </p:spTree>
    <p:extLst>
      <p:ext uri="{BB962C8B-B14F-4D97-AF65-F5344CB8AC3E}">
        <p14:creationId xmlns:p14="http://schemas.microsoft.com/office/powerpoint/2010/main" val="2570871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2DA72A-BC04-4723-BA76-573BC3BC6239}" type="slidenum">
              <a:rPr lang="en-GB"/>
              <a:pPr fontAlgn="base">
                <a:spcBef>
                  <a:spcPct val="0"/>
                </a:spcBef>
                <a:spcAft>
                  <a:spcPct val="0"/>
                </a:spcAft>
                <a:defRPr/>
              </a:pPr>
              <a:t>1</a:t>
            </a:fld>
            <a:endParaRPr lang="en-GB"/>
          </a:p>
        </p:txBody>
      </p:sp>
    </p:spTree>
    <p:extLst>
      <p:ext uri="{BB962C8B-B14F-4D97-AF65-F5344CB8AC3E}">
        <p14:creationId xmlns:p14="http://schemas.microsoft.com/office/powerpoint/2010/main" val="1853217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10</a:t>
            </a:fld>
            <a:endParaRPr lang="en-GB"/>
          </a:p>
        </p:txBody>
      </p:sp>
    </p:spTree>
    <p:extLst>
      <p:ext uri="{BB962C8B-B14F-4D97-AF65-F5344CB8AC3E}">
        <p14:creationId xmlns:p14="http://schemas.microsoft.com/office/powerpoint/2010/main" val="2000429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11</a:t>
            </a:fld>
            <a:endParaRPr lang="en-GB"/>
          </a:p>
        </p:txBody>
      </p:sp>
    </p:spTree>
    <p:extLst>
      <p:ext uri="{BB962C8B-B14F-4D97-AF65-F5344CB8AC3E}">
        <p14:creationId xmlns:p14="http://schemas.microsoft.com/office/powerpoint/2010/main" val="1918266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2</a:t>
            </a:fld>
            <a:endParaRPr lang="en-GB"/>
          </a:p>
        </p:txBody>
      </p:sp>
    </p:spTree>
    <p:extLst>
      <p:ext uri="{BB962C8B-B14F-4D97-AF65-F5344CB8AC3E}">
        <p14:creationId xmlns:p14="http://schemas.microsoft.com/office/powerpoint/2010/main" val="3849903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3</a:t>
            </a:fld>
            <a:endParaRPr lang="en-GB"/>
          </a:p>
        </p:txBody>
      </p:sp>
    </p:spTree>
    <p:extLst>
      <p:ext uri="{BB962C8B-B14F-4D97-AF65-F5344CB8AC3E}">
        <p14:creationId xmlns:p14="http://schemas.microsoft.com/office/powerpoint/2010/main" val="1078397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4</a:t>
            </a:fld>
            <a:endParaRPr lang="en-GB"/>
          </a:p>
        </p:txBody>
      </p:sp>
    </p:spTree>
    <p:extLst>
      <p:ext uri="{BB962C8B-B14F-4D97-AF65-F5344CB8AC3E}">
        <p14:creationId xmlns:p14="http://schemas.microsoft.com/office/powerpoint/2010/main" val="3344825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5</a:t>
            </a:fld>
            <a:endParaRPr lang="en-GB"/>
          </a:p>
        </p:txBody>
      </p:sp>
    </p:spTree>
    <p:extLst>
      <p:ext uri="{BB962C8B-B14F-4D97-AF65-F5344CB8AC3E}">
        <p14:creationId xmlns:p14="http://schemas.microsoft.com/office/powerpoint/2010/main" val="1516856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6</a:t>
            </a:fld>
            <a:endParaRPr lang="en-GB"/>
          </a:p>
        </p:txBody>
      </p:sp>
    </p:spTree>
    <p:extLst>
      <p:ext uri="{BB962C8B-B14F-4D97-AF65-F5344CB8AC3E}">
        <p14:creationId xmlns:p14="http://schemas.microsoft.com/office/powerpoint/2010/main" val="1705973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7</a:t>
            </a:fld>
            <a:endParaRPr lang="en-GB"/>
          </a:p>
        </p:txBody>
      </p:sp>
    </p:spTree>
    <p:extLst>
      <p:ext uri="{BB962C8B-B14F-4D97-AF65-F5344CB8AC3E}">
        <p14:creationId xmlns:p14="http://schemas.microsoft.com/office/powerpoint/2010/main" val="2315946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8</a:t>
            </a:fld>
            <a:endParaRPr lang="en-GB"/>
          </a:p>
        </p:txBody>
      </p:sp>
    </p:spTree>
    <p:extLst>
      <p:ext uri="{BB962C8B-B14F-4D97-AF65-F5344CB8AC3E}">
        <p14:creationId xmlns:p14="http://schemas.microsoft.com/office/powerpoint/2010/main" val="1757109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8AE7B2-CF84-4495-B551-B5E52C4FB92D}" type="slidenum">
              <a:rPr lang="en-GB"/>
              <a:pPr fontAlgn="base">
                <a:spcBef>
                  <a:spcPct val="0"/>
                </a:spcBef>
                <a:spcAft>
                  <a:spcPct val="0"/>
                </a:spcAft>
                <a:defRPr/>
              </a:pPr>
              <a:t>9</a:t>
            </a:fld>
            <a:endParaRPr lang="en-GB"/>
          </a:p>
        </p:txBody>
      </p:sp>
    </p:spTree>
    <p:extLst>
      <p:ext uri="{BB962C8B-B14F-4D97-AF65-F5344CB8AC3E}">
        <p14:creationId xmlns:p14="http://schemas.microsoft.com/office/powerpoint/2010/main" val="292158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3D9545E-3490-4C6C-89EC-FE6E144B46FD}" type="datetimeFigureOut">
              <a:rPr lang="en-US"/>
              <a:pPr>
                <a:defRPr/>
              </a:pPr>
              <a:t>7/7/2022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E1C9721-C73D-4D5A-B56D-972357B1400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9DBD3F98-6697-4EF2-BE9F-9FADE24102B1}" type="datetimeFigureOut">
              <a:rPr lang="en-US"/>
              <a:pPr>
                <a:defRPr/>
              </a:pPr>
              <a:t>7/7/2022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52F1820-BD5C-4866-8808-00752FE2C775}"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619E3C1-D65B-4C8A-A408-4EBC8C9406A2}" type="datetimeFigureOut">
              <a:rPr lang="en-US"/>
              <a:pPr>
                <a:defRPr/>
              </a:pPr>
              <a:t>7/7/2022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025DBAF-3654-4C96-8EEA-819C498D65C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65EB3AA-9F12-441A-B98D-B3C620CC05C6}" type="datetimeFigureOut">
              <a:rPr lang="en-US"/>
              <a:pPr>
                <a:defRPr/>
              </a:pPr>
              <a:t>7/7/2022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F54CAD2-14BA-4A65-A515-A454C9113BC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72AAB2E-214D-4C20-ABE7-4A88697EC64A}" type="datetimeFigureOut">
              <a:rPr lang="en-US"/>
              <a:pPr>
                <a:defRPr/>
              </a:pPr>
              <a:t>7/7/2022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3B190B6-5E84-4772-AE42-522A54AF298B}"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B587014A-3BCF-4AED-AA84-241DF5AA8BD5}" type="datetimeFigureOut">
              <a:rPr lang="en-US"/>
              <a:pPr>
                <a:defRPr/>
              </a:pPr>
              <a:t>7/7/2022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D185672-FEC1-4341-BC47-F42E88B982D6}"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CCFDEB73-CF56-4256-AB4E-CCD80EB44ED0}" type="datetimeFigureOut">
              <a:rPr lang="en-US"/>
              <a:pPr>
                <a:defRPr/>
              </a:pPr>
              <a:t>7/7/2022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43D3CF40-0FAA-4EAC-B7D1-86B264E069E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7EBFAF3-32AC-4781-B322-7AFA7F97DD17}" type="datetimeFigureOut">
              <a:rPr lang="en-US"/>
              <a:pPr>
                <a:defRPr/>
              </a:pPr>
              <a:t>7/7/2022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AF57462D-D5C9-4010-BC73-BBEBF766327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831D6E-7C29-4B26-9E8E-7A8ADECDD541}" type="datetimeFigureOut">
              <a:rPr lang="en-US"/>
              <a:pPr>
                <a:defRPr/>
              </a:pPr>
              <a:t>7/7/2022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2B75CD44-794F-4A91-AF2A-04F793A1E7E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F5C3F1B-17C4-43B5-B88D-DB32E9C0EBAB}" type="datetimeFigureOut">
              <a:rPr lang="en-US"/>
              <a:pPr>
                <a:defRPr/>
              </a:pPr>
              <a:t>7/7/2022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FF7DA10-E49F-4D5F-ABEF-35E4CC3B6D1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1D534F-8FA5-4A87-928D-1EA7CFCD49E7}" type="datetimeFigureOut">
              <a:rPr lang="en-US"/>
              <a:pPr>
                <a:defRPr/>
              </a:pPr>
              <a:t>7/7/2022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E344CEA-DB7D-4444-A37C-98A8F8A0F96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CC99D13-9232-4912-94CD-7ED667554C75}" type="datetimeFigureOut">
              <a:rPr lang="en-US"/>
              <a:pPr>
                <a:defRPr/>
              </a:pPr>
              <a:t>7/7/2022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BF094FA-5EC7-416E-9513-98D710E16B0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an.pace.1@city.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ianpace.wordpress.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epi.ac.uk/wp-content/uploads/2022/06/You-cant-say-that-What-students-really-think-of-free-speech-on-campu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aup.org/report/1940-statement-principles-academic-freedom-and-tenur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legislation.gov.uk/ukpga/2017/29/contents/enacted" TargetMode="External"/><Relationship Id="rId5" Type="http://schemas.openxmlformats.org/officeDocument/2006/relationships/hyperlink" Target="https://unesdoc.unesco.org/ark:/48223/pf0000160495" TargetMode="External"/><Relationship Id="rId4" Type="http://schemas.openxmlformats.org/officeDocument/2006/relationships/hyperlink" Target="https://www.legislation.gov.uk/ukpga/1988/"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hrc.sas.ac.uk/networks/academic-freedom-and-internationalisation-working-group/model-code-conduc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gov.uk/government/publications/higher-education-free-speech-and-academic-freed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tosmt.org/issues/mto.20.26.2/mto.20.26.2.ewell.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quillette.com/2021/12/20/the-schenker-controvers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714375" y="1428750"/>
            <a:ext cx="7772400" cy="1457325"/>
          </a:xfrm>
        </p:spPr>
        <p:txBody>
          <a:bodyPr/>
          <a:lstStyle/>
          <a:p>
            <a:pPr eaLnBrk="1" hangingPunct="1"/>
            <a:r>
              <a:rPr lang="en-GB" sz="3600" b="1" dirty="0">
                <a:latin typeface="Times New Roman" pitchFamily="18" charset="0"/>
                <a:cs typeface="Times New Roman" pitchFamily="18" charset="0"/>
              </a:rPr>
              <a:t>Musicology and Academic Freedom</a:t>
            </a:r>
            <a:br>
              <a:rPr lang="en-GB" sz="3600" b="1" dirty="0">
                <a:latin typeface="Times New Roman" pitchFamily="18" charset="0"/>
                <a:cs typeface="Times New Roman" pitchFamily="18" charset="0"/>
              </a:rPr>
            </a:br>
            <a:br>
              <a:rPr lang="en-GB" sz="3600" b="1" dirty="0">
                <a:latin typeface="Times New Roman" pitchFamily="18" charset="0"/>
                <a:cs typeface="Times New Roman" pitchFamily="18" charset="0"/>
              </a:rPr>
            </a:br>
            <a:r>
              <a:rPr lang="en-GB" sz="2800" b="1" dirty="0">
                <a:latin typeface="Times New Roman" pitchFamily="18" charset="0"/>
                <a:cs typeface="Times New Roman" pitchFamily="18" charset="0"/>
              </a:rPr>
              <a:t>Conference on </a:t>
            </a:r>
            <a:r>
              <a:rPr lang="en-GB" sz="2800" b="1" i="1" dirty="0">
                <a:latin typeface="Times New Roman" pitchFamily="18" charset="0"/>
                <a:cs typeface="Times New Roman" pitchFamily="18" charset="0"/>
              </a:rPr>
              <a:t>Music and the University: History, Models, Prospects</a:t>
            </a:r>
            <a:br>
              <a:rPr lang="en-GB" sz="2800" b="1" dirty="0">
                <a:latin typeface="Times New Roman" pitchFamily="18" charset="0"/>
                <a:cs typeface="Times New Roman" pitchFamily="18" charset="0"/>
              </a:rPr>
            </a:br>
            <a:r>
              <a:rPr lang="en-GB" sz="2800" b="1" dirty="0">
                <a:latin typeface="Times New Roman" pitchFamily="18" charset="0"/>
                <a:cs typeface="Times New Roman" pitchFamily="18" charset="0"/>
              </a:rPr>
              <a:t>City, University of London</a:t>
            </a:r>
            <a:br>
              <a:rPr lang="en-GB" sz="2800" b="1" dirty="0">
                <a:latin typeface="Times New Roman" pitchFamily="18" charset="0"/>
                <a:cs typeface="Times New Roman" pitchFamily="18" charset="0"/>
              </a:rPr>
            </a:br>
            <a:r>
              <a:rPr lang="en-GB" sz="2800" b="1" dirty="0">
                <a:latin typeface="Times New Roman" pitchFamily="18" charset="0"/>
                <a:cs typeface="Times New Roman" pitchFamily="18" charset="0"/>
              </a:rPr>
              <a:t>7 July 2022</a:t>
            </a:r>
          </a:p>
        </p:txBody>
      </p:sp>
      <p:sp>
        <p:nvSpPr>
          <p:cNvPr id="14338" name="Subtitle 2"/>
          <p:cNvSpPr>
            <a:spLocks noGrp="1"/>
          </p:cNvSpPr>
          <p:nvPr>
            <p:ph type="subTitle" idx="1"/>
          </p:nvPr>
        </p:nvSpPr>
        <p:spPr>
          <a:xfrm>
            <a:off x="1371600" y="3685788"/>
            <a:ext cx="6400800" cy="1752600"/>
          </a:xfrm>
        </p:spPr>
        <p:txBody>
          <a:bodyPr/>
          <a:lstStyle/>
          <a:p>
            <a:pPr eaLnBrk="1" hangingPunct="1"/>
            <a:endParaRPr lang="en-GB" i="1" dirty="0">
              <a:solidFill>
                <a:schemeClr val="tx1"/>
              </a:solidFill>
              <a:latin typeface="Times New Roman" pitchFamily="18" charset="0"/>
              <a:cs typeface="Times New Roman" pitchFamily="18" charset="0"/>
            </a:endParaRPr>
          </a:p>
          <a:p>
            <a:pPr eaLnBrk="1" hangingPunct="1"/>
            <a:r>
              <a:rPr lang="en-GB" i="1" dirty="0">
                <a:solidFill>
                  <a:schemeClr val="tx1"/>
                </a:solidFill>
                <a:latin typeface="Times New Roman" pitchFamily="18" charset="0"/>
                <a:cs typeface="Times New Roman" pitchFamily="18" charset="0"/>
              </a:rPr>
              <a:t>Professor Ian Pace</a:t>
            </a:r>
          </a:p>
          <a:p>
            <a:pPr eaLnBrk="1" hangingPunct="1"/>
            <a:r>
              <a:rPr lang="en-GB" i="1" dirty="0">
                <a:solidFill>
                  <a:schemeClr val="tx1"/>
                </a:solidFill>
                <a:latin typeface="Times New Roman" pitchFamily="18" charset="0"/>
                <a:cs typeface="Times New Roman" pitchFamily="18" charset="0"/>
              </a:rPr>
              <a:t>City, University of London</a:t>
            </a:r>
          </a:p>
          <a:p>
            <a:pPr eaLnBrk="1" hangingPunct="1"/>
            <a:r>
              <a:rPr lang="en-GB" i="1" dirty="0">
                <a:solidFill>
                  <a:schemeClr val="tx1"/>
                </a:solidFill>
                <a:latin typeface="Times New Roman" pitchFamily="18" charset="0"/>
                <a:cs typeface="Times New Roman" pitchFamily="18" charset="0"/>
                <a:hlinkClick r:id="rId3"/>
              </a:rPr>
              <a:t>ian.pace.1@city.ac.uk</a:t>
            </a:r>
            <a:endParaRPr lang="en-GB" i="1" dirty="0">
              <a:solidFill>
                <a:schemeClr val="tx1"/>
              </a:solidFill>
              <a:latin typeface="Times New Roman" pitchFamily="18" charset="0"/>
              <a:cs typeface="Times New Roman" pitchFamily="18" charset="0"/>
            </a:endParaRPr>
          </a:p>
          <a:p>
            <a:pPr eaLnBrk="1" hangingPunct="1"/>
            <a:r>
              <a:rPr lang="en-GB" i="1" dirty="0">
                <a:solidFill>
                  <a:schemeClr val="tx1"/>
                </a:solidFill>
                <a:latin typeface="Times New Roman" pitchFamily="18" charset="0"/>
                <a:cs typeface="Times New Roman" pitchFamily="18" charset="0"/>
              </a:rPr>
              <a:t>Blog: </a:t>
            </a:r>
            <a:r>
              <a:rPr lang="en-GB" i="1" dirty="0">
                <a:solidFill>
                  <a:schemeClr val="tx1"/>
                </a:solidFill>
                <a:latin typeface="Times New Roman" pitchFamily="18" charset="0"/>
                <a:cs typeface="Times New Roman" pitchFamily="18" charset="0"/>
                <a:hlinkClick r:id="rId4"/>
              </a:rPr>
              <a:t>https://ianpace.wordpress.com</a:t>
            </a:r>
            <a:r>
              <a:rPr lang="en-GB" i="1" dirty="0">
                <a:solidFill>
                  <a:schemeClr val="tx1"/>
                </a:solidFill>
                <a:latin typeface="Times New Roman" pitchFamily="18" charset="0"/>
                <a:cs typeface="Times New Roman"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Challenges: Social Justice</a:t>
            </a:r>
          </a:p>
        </p:txBody>
      </p:sp>
      <p:sp>
        <p:nvSpPr>
          <p:cNvPr id="16386" name="Content Placeholder 2"/>
          <p:cNvSpPr>
            <a:spLocks noGrp="1"/>
          </p:cNvSpPr>
          <p:nvPr>
            <p:ph idx="1"/>
          </p:nvPr>
        </p:nvSpPr>
        <p:spPr>
          <a:xfrm>
            <a:off x="457200" y="1166018"/>
            <a:ext cx="8291264" cy="5575350"/>
          </a:xfrm>
        </p:spPr>
        <p:txBody>
          <a:bodyPr/>
          <a:lstStyle/>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William Cheng, </a:t>
            </a:r>
            <a:r>
              <a:rPr lang="en-GB" sz="1800" i="1" dirty="0">
                <a:effectLst/>
                <a:latin typeface="Times New Roman" panose="02020603050405020304" pitchFamily="18" charset="0"/>
                <a:ea typeface="Times New Roman" panose="02020603050405020304" pitchFamily="18" charset="0"/>
              </a:rPr>
              <a:t>Just Vibrations: The Purpose of Sounding Good </a:t>
            </a:r>
            <a:r>
              <a:rPr lang="en-GB" sz="1800" dirty="0">
                <a:effectLst/>
                <a:latin typeface="Times New Roman" panose="02020603050405020304" pitchFamily="18" charset="0"/>
                <a:ea typeface="Times New Roman" panose="02020603050405020304" pitchFamily="18" charset="0"/>
              </a:rPr>
              <a:t>(Ann Arbor, MI: University of Michigan Press, 2016).</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Dismissive of academic freedom and even of ‘the belief that academics have a right to pursue their work free from political pressures and without fear of termination.’ </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Calls for musicology which ‘upholds interpersonal care as core feature.’</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Part of wider agenda of ‘social justice’ musicology. </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Term not innocuous.</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Placing political demands over the possibility of more autonomous research more reminiscent of Soviet Union. </a:t>
            </a:r>
          </a:p>
          <a:p>
            <a:pPr marL="342900" lvl="0" indent="-342900">
              <a:buFont typeface="Symbol" panose="05050102010706020507" pitchFamily="18" charset="2"/>
              <a:buChar char=""/>
            </a:pPr>
            <a:endParaRPr lang="en-GB" sz="18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This needs to be resisted.</a:t>
            </a:r>
          </a:p>
        </p:txBody>
      </p:sp>
    </p:spTree>
    <p:extLst>
      <p:ext uri="{BB962C8B-B14F-4D97-AF65-F5344CB8AC3E}">
        <p14:creationId xmlns:p14="http://schemas.microsoft.com/office/powerpoint/2010/main" val="1595645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Challenges: Student-as-Consumer</a:t>
            </a:r>
          </a:p>
        </p:txBody>
      </p:sp>
      <p:sp>
        <p:nvSpPr>
          <p:cNvPr id="16386" name="Content Placeholder 2"/>
          <p:cNvSpPr>
            <a:spLocks noGrp="1"/>
          </p:cNvSpPr>
          <p:nvPr>
            <p:ph idx="1"/>
          </p:nvPr>
        </p:nvSpPr>
        <p:spPr>
          <a:xfrm>
            <a:off x="457200" y="1166018"/>
            <a:ext cx="8291264" cy="5575350"/>
          </a:xfrm>
        </p:spPr>
        <p:txBody>
          <a:bodyPr/>
          <a:lstStyle/>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Study for Higher Education Policy Institute: – Nick Hillman, ‘“You can’t say that!” What students really think of free speech on campus’ (June 2022) – at </a:t>
            </a:r>
            <a:r>
              <a:rPr lang="en-GB" sz="1800" u="sng" dirty="0">
                <a:solidFill>
                  <a:srgbClr val="0000FF"/>
                </a:solidFill>
                <a:effectLst/>
                <a:latin typeface="Times New Roman" panose="02020603050405020304" pitchFamily="18" charset="0"/>
                <a:ea typeface="Times New Roman" panose="02020603050405020304" pitchFamily="18" charset="0"/>
                <a:hlinkClick r:id="rId3"/>
              </a:rPr>
              <a:t>https://www.hepi.ac.uk/wp-content/uploads/2022/06/You-cant-say-that-What-students-really-think-of-free-speech-on-campus.pdf</a:t>
            </a:r>
            <a:r>
              <a:rPr lang="en-GB" sz="1800" dirty="0">
                <a:effectLst/>
                <a:latin typeface="Times New Roman" panose="02020603050405020304" pitchFamily="18" charset="0"/>
                <a:ea typeface="Times New Roman" panose="02020603050405020304" pitchFamily="18" charset="0"/>
              </a:rPr>
              <a:t> - </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Many students prioritise their views of ‘safety’ and protection from discrimination over free speech, want sexism/racism outside of legitimate debate, wish to control what might offend religious groups, etc. </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Institutions dependent upon students as ‘consumers’, sometimes can prioritise pleasing them over academic freedom.</a:t>
            </a:r>
          </a:p>
          <a:p>
            <a:pPr marL="342900" lvl="0" indent="-342900">
              <a:buFont typeface="Symbol" panose="05050102010706020507" pitchFamily="18" charset="2"/>
              <a:buChar char=""/>
            </a:pPr>
            <a:endParaRPr lang="en-GB" sz="18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Statutory measure required and enforced. 2021 proposals a start. </a:t>
            </a:r>
          </a:p>
        </p:txBody>
      </p:sp>
    </p:spTree>
    <p:extLst>
      <p:ext uri="{BB962C8B-B14F-4D97-AF65-F5344CB8AC3E}">
        <p14:creationId xmlns:p14="http://schemas.microsoft.com/office/powerpoint/2010/main" val="722576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Some Key Texts on Academic Freedom</a:t>
            </a:r>
          </a:p>
        </p:txBody>
      </p:sp>
      <p:sp>
        <p:nvSpPr>
          <p:cNvPr id="16386" name="Content Placeholder 2"/>
          <p:cNvSpPr>
            <a:spLocks noGrp="1"/>
          </p:cNvSpPr>
          <p:nvPr>
            <p:ph idx="1"/>
          </p:nvPr>
        </p:nvSpPr>
        <p:spPr>
          <a:xfrm>
            <a:off x="457200" y="1166018"/>
            <a:ext cx="8291264" cy="5575350"/>
          </a:xfrm>
        </p:spPr>
        <p:txBody>
          <a:bodyPr/>
          <a:lstStyle/>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Wilhelm von Humboldt, ‘</a:t>
            </a:r>
            <a:r>
              <a:rPr lang="en-GB" sz="1800" dirty="0" err="1">
                <a:effectLst/>
                <a:latin typeface="Times New Roman" panose="02020603050405020304" pitchFamily="18" charset="0"/>
                <a:ea typeface="Times New Roman" panose="02020603050405020304" pitchFamily="18" charset="0"/>
              </a:rPr>
              <a:t>Über</a:t>
            </a:r>
            <a:r>
              <a:rPr lang="en-GB" sz="1800" dirty="0">
                <a:effectLst/>
                <a:latin typeface="Times New Roman" panose="02020603050405020304" pitchFamily="18" charset="0"/>
                <a:ea typeface="Times New Roman" panose="02020603050405020304" pitchFamily="18" charset="0"/>
              </a:rPr>
              <a:t> die </a:t>
            </a:r>
            <a:r>
              <a:rPr lang="en-GB" sz="1800" dirty="0" err="1">
                <a:effectLst/>
                <a:latin typeface="Times New Roman" panose="02020603050405020304" pitchFamily="18" charset="0"/>
                <a:ea typeface="Times New Roman" panose="02020603050405020304" pitchFamily="18" charset="0"/>
              </a:rPr>
              <a:t>innere</a:t>
            </a:r>
            <a:r>
              <a:rPr lang="en-GB" sz="1800" dirty="0">
                <a:effectLst/>
                <a:latin typeface="Times New Roman" panose="02020603050405020304" pitchFamily="18" charset="0"/>
                <a:ea typeface="Times New Roman" panose="02020603050405020304" pitchFamily="18" charset="0"/>
              </a:rPr>
              <a:t> und </a:t>
            </a:r>
            <a:r>
              <a:rPr lang="en-GB" sz="1800" dirty="0" err="1">
                <a:effectLst/>
                <a:latin typeface="Times New Roman" panose="02020603050405020304" pitchFamily="18" charset="0"/>
                <a:ea typeface="Times New Roman" panose="02020603050405020304" pitchFamily="18" charset="0"/>
              </a:rPr>
              <a:t>äussere</a:t>
            </a:r>
            <a:r>
              <a:rPr lang="en-GB" sz="1800" dirty="0">
                <a:effectLst/>
                <a:latin typeface="Times New Roman" panose="02020603050405020304" pitchFamily="18" charset="0"/>
                <a:ea typeface="Times New Roman" panose="02020603050405020304" pitchFamily="18" charset="0"/>
              </a:rPr>
              <a:t> Organisation der </a:t>
            </a:r>
            <a:r>
              <a:rPr lang="en-GB" sz="1800" dirty="0" err="1">
                <a:effectLst/>
                <a:latin typeface="Times New Roman" panose="02020603050405020304" pitchFamily="18" charset="0"/>
                <a:ea typeface="Times New Roman" panose="02020603050405020304" pitchFamily="18" charset="0"/>
              </a:rPr>
              <a:t>höheren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wissenschaftlichen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Anstalten</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zu</a:t>
            </a:r>
            <a:r>
              <a:rPr lang="en-GB" sz="1800" dirty="0">
                <a:effectLst/>
                <a:latin typeface="Times New Roman" panose="02020603050405020304" pitchFamily="18" charset="0"/>
                <a:ea typeface="Times New Roman" panose="02020603050405020304" pitchFamily="18" charset="0"/>
              </a:rPr>
              <a:t> Berlin’ (1809-10), translated as ‘On the Spirit and the Organisational Framework of Intellectual Institutions in Berlin’, </a:t>
            </a:r>
            <a:r>
              <a:rPr lang="en-GB" sz="1800" i="1" dirty="0">
                <a:effectLst/>
                <a:latin typeface="Times New Roman" panose="02020603050405020304" pitchFamily="18" charset="0"/>
                <a:ea typeface="Times New Roman" panose="02020603050405020304" pitchFamily="18" charset="0"/>
              </a:rPr>
              <a:t>Minerva</a:t>
            </a:r>
            <a:r>
              <a:rPr lang="en-GB" sz="1800" dirty="0">
                <a:effectLst/>
                <a:latin typeface="Times New Roman" panose="02020603050405020304" pitchFamily="18" charset="0"/>
                <a:ea typeface="Times New Roman" panose="02020603050405020304" pitchFamily="18" charset="0"/>
              </a:rPr>
              <a:t>, vol. 8, no. 2 (April 1970), pp. 242-250.</a:t>
            </a:r>
          </a:p>
          <a:p>
            <a:pPr>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Charles Sanders Peirce, ‘The First Rule of Logic’, in </a:t>
            </a:r>
            <a:r>
              <a:rPr lang="en-GB" sz="1800" i="1" dirty="0">
                <a:effectLst/>
                <a:latin typeface="Times New Roman" panose="02020603050405020304" pitchFamily="18" charset="0"/>
                <a:ea typeface="Times New Roman" panose="02020603050405020304" pitchFamily="18" charset="0"/>
              </a:rPr>
              <a:t>Reasoning and the Logic of Things: The Cambridge Conferences Lectures of 1898</a:t>
            </a:r>
            <a:r>
              <a:rPr lang="en-GB" sz="1800" dirty="0">
                <a:effectLst/>
                <a:latin typeface="Times New Roman" panose="02020603050405020304" pitchFamily="18" charset="0"/>
                <a:ea typeface="Times New Roman" panose="02020603050405020304" pitchFamily="18" charset="0"/>
              </a:rPr>
              <a:t>, edited Kenneth Laine Ketner</a:t>
            </a:r>
            <a:r>
              <a:rPr lang="en-GB" sz="1800" i="1"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(Cambridge, MA and London: Harvard University Press, 1992), pp. 165-180.</a:t>
            </a:r>
          </a:p>
          <a:p>
            <a:pPr>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America Association of University Professors, ‘1940 Statement of Principles on Academic Freedom and Tenure’ – at </a:t>
            </a:r>
            <a:r>
              <a:rPr lang="en-GB" sz="1800" u="sng" dirty="0">
                <a:solidFill>
                  <a:srgbClr val="0563C1"/>
                </a:solidFill>
                <a:effectLst/>
                <a:latin typeface="Times New Roman" panose="02020603050405020304" pitchFamily="18" charset="0"/>
                <a:ea typeface="Times New Roman" panose="02020603050405020304" pitchFamily="18" charset="0"/>
                <a:hlinkClick r:id="rId3"/>
              </a:rPr>
              <a:t>https://www.aaup.org/report/1940-statement-principles-academic-freedom-and-tenure</a:t>
            </a:r>
            <a:r>
              <a:rPr lang="en-GB" sz="1800" dirty="0">
                <a:effectLst/>
                <a:latin typeface="Times New Roman" panose="02020603050405020304" pitchFamily="18" charset="0"/>
                <a:ea typeface="Times New Roman" panose="02020603050405020304" pitchFamily="18" charset="0"/>
              </a:rPr>
              <a:t> </a:t>
            </a:r>
          </a:p>
          <a:p>
            <a:pPr>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‘Hillhead Amendment’ to UK 1988 Education Reform Act – at </a:t>
            </a:r>
            <a:r>
              <a:rPr lang="en-GB" sz="1800" u="sng" dirty="0">
                <a:solidFill>
                  <a:srgbClr val="0563C1"/>
                </a:solidFill>
                <a:effectLst/>
                <a:latin typeface="Times New Roman" panose="02020603050405020304" pitchFamily="18" charset="0"/>
                <a:ea typeface="Times New Roman" panose="02020603050405020304" pitchFamily="18" charset="0"/>
                <a:hlinkClick r:id="rId4"/>
              </a:rPr>
              <a:t>https://www.legislation.gov.uk/ukpga/1988/</a:t>
            </a:r>
            <a:r>
              <a:rPr lang="en-GB" sz="1800" u="sng" dirty="0">
                <a:solidFill>
                  <a:srgbClr val="0563C1"/>
                </a:solidFill>
                <a:effectLst/>
                <a:latin typeface="Times New Roman" panose="02020603050405020304" pitchFamily="18" charset="0"/>
                <a:ea typeface="Times New Roman" panose="02020603050405020304" pitchFamily="18" charset="0"/>
              </a:rPr>
              <a:t>40/contents</a:t>
            </a:r>
            <a:endParaRPr lang="en-GB"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1997 UNESCO Recommendation concerning the Status of Higher-Education Teaching Personnel – at </a:t>
            </a:r>
            <a:r>
              <a:rPr lang="en-GB" sz="1800" u="sng" dirty="0">
                <a:solidFill>
                  <a:srgbClr val="0563C1"/>
                </a:solidFill>
                <a:effectLst/>
                <a:latin typeface="Times New Roman" panose="02020603050405020304" pitchFamily="18" charset="0"/>
                <a:ea typeface="Times New Roman" panose="02020603050405020304" pitchFamily="18" charset="0"/>
                <a:hlinkClick r:id="rId5"/>
              </a:rPr>
              <a:t>https://unesdoc.unesco.org/ark:/48223/pf0000160495</a:t>
            </a:r>
            <a:r>
              <a:rPr lang="en-GB" sz="1800" dirty="0">
                <a:effectLst/>
                <a:latin typeface="Times New Roman" panose="02020603050405020304" pitchFamily="18" charset="0"/>
                <a:ea typeface="Times New Roman" panose="02020603050405020304" pitchFamily="18" charset="0"/>
              </a:rPr>
              <a:t> </a:t>
            </a:r>
          </a:p>
          <a:p>
            <a:r>
              <a:rPr lang="en-GB" sz="1800" dirty="0">
                <a:effectLst/>
                <a:latin typeface="Times New Roman" panose="02020603050405020304" pitchFamily="18" charset="0"/>
                <a:ea typeface="Times New Roman" panose="02020603050405020304" pitchFamily="18" charset="0"/>
              </a:rPr>
              <a:t>2017 UK Higher Education and Research Act Section 2(8), at </a:t>
            </a:r>
            <a:r>
              <a:rPr lang="en-GB" sz="1800" u="sng" dirty="0">
                <a:solidFill>
                  <a:srgbClr val="0563C1"/>
                </a:solidFill>
                <a:effectLst/>
                <a:latin typeface="Times New Roman" panose="02020603050405020304" pitchFamily="18" charset="0"/>
                <a:ea typeface="Times New Roman" panose="02020603050405020304" pitchFamily="18" charset="0"/>
                <a:hlinkClick r:id="rId6"/>
              </a:rPr>
              <a:t>https://www.legislation.gov.uk/ukpga/2017/29/contents/enacted</a:t>
            </a:r>
            <a:r>
              <a:rPr lang="en-GB" sz="1800" dirty="0">
                <a:effectLst/>
                <a:latin typeface="Times New Roman" panose="02020603050405020304" pitchFamily="18" charset="0"/>
                <a:ea typeface="Times New Roman" panose="02020603050405020304" pitchFamily="18" charset="0"/>
              </a:rPr>
              <a:t> </a:t>
            </a:r>
          </a:p>
          <a:p>
            <a:pPr>
              <a:buFont typeface="Symbol" panose="05050102010706020507" pitchFamily="18" charset="2"/>
              <a:buChar char=""/>
            </a:pPr>
            <a:endParaRPr lang="en-GB" sz="1800" u="sng" dirty="0">
              <a:solidFill>
                <a:srgbClr val="0563C1"/>
              </a:solidFill>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Some Key Texts on Academic Freedom</a:t>
            </a:r>
          </a:p>
        </p:txBody>
      </p:sp>
      <p:sp>
        <p:nvSpPr>
          <p:cNvPr id="16386" name="Content Placeholder 2"/>
          <p:cNvSpPr>
            <a:spLocks noGrp="1"/>
          </p:cNvSpPr>
          <p:nvPr>
            <p:ph idx="1"/>
          </p:nvPr>
        </p:nvSpPr>
        <p:spPr>
          <a:xfrm>
            <a:off x="457200" y="1166018"/>
            <a:ext cx="8291264" cy="5575350"/>
          </a:xfrm>
        </p:spPr>
        <p:txBody>
          <a:bodyPr/>
          <a:lstStyle/>
          <a:p>
            <a:r>
              <a:rPr lang="en-GB" sz="1800" dirty="0">
                <a:effectLst/>
                <a:latin typeface="Times New Roman" panose="02020603050405020304" pitchFamily="18" charset="0"/>
                <a:ea typeface="Times New Roman" panose="02020603050405020304" pitchFamily="18" charset="0"/>
              </a:rPr>
              <a:t>2020 Academic Freedom and Internationalisation Working Group, ‘</a:t>
            </a:r>
            <a:r>
              <a:rPr lang="en-GB" sz="1800" i="0" dirty="0">
                <a:solidFill>
                  <a:srgbClr val="000000"/>
                </a:solidFill>
                <a:effectLst/>
                <a:latin typeface="Times New Roman" panose="02020603050405020304" pitchFamily="18" charset="0"/>
                <a:ea typeface="Times New Roman" panose="02020603050405020304" pitchFamily="18" charset="0"/>
              </a:rPr>
              <a:t>Model</a:t>
            </a:r>
            <a:r>
              <a:rPr lang="en-GB" sz="1800" i="1" dirty="0">
                <a:solidFill>
                  <a:srgbClr val="000000"/>
                </a:solidFill>
                <a:effectLst/>
                <a:latin typeface="Times New Roman" panose="02020603050405020304" pitchFamily="18" charset="0"/>
                <a:ea typeface="Times New Roman" panose="02020603050405020304" pitchFamily="18" charset="0"/>
              </a:rPr>
              <a:t> </a:t>
            </a:r>
            <a:r>
              <a:rPr lang="en-GB" sz="1800" i="0" dirty="0">
                <a:solidFill>
                  <a:srgbClr val="000000"/>
                </a:solidFill>
                <a:effectLst/>
                <a:latin typeface="Times New Roman" panose="02020603050405020304" pitchFamily="18" charset="0"/>
                <a:ea typeface="Times New Roman" panose="02020603050405020304" pitchFamily="18" charset="0"/>
              </a:rPr>
              <a:t>Code of Conduct for the Protection of Academic Freedom and the Academic Community in the Context of the Internationalisation of the UK Higher Education Sector’, at </a:t>
            </a:r>
            <a:r>
              <a:rPr lang="en-GB" sz="1800" i="0" u="sng" dirty="0">
                <a:solidFill>
                  <a:srgbClr val="000000"/>
                </a:solidFill>
                <a:effectLst/>
                <a:latin typeface="Times New Roman" panose="02020603050405020304" pitchFamily="18" charset="0"/>
                <a:ea typeface="Times New Roman" panose="02020603050405020304" pitchFamily="18" charset="0"/>
                <a:hlinkClick r:id="rId3"/>
              </a:rPr>
              <a:t>https://hrc.sas.ac.uk/networks/academic-freedom-and-internationalisation-working-group/model-code-conduct</a:t>
            </a:r>
            <a:endParaRPr lang="en-GB"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2021 bill from the UK Department of Education, ‘Higher Education: Free Speech and Academic Freedom’, at </a:t>
            </a:r>
            <a:r>
              <a:rPr lang="en-GB" sz="1800" u="sng" dirty="0">
                <a:solidFill>
                  <a:srgbClr val="0563C1"/>
                </a:solidFill>
                <a:effectLst/>
                <a:latin typeface="Times New Roman" panose="02020603050405020304" pitchFamily="18" charset="0"/>
                <a:ea typeface="Times New Roman" panose="02020603050405020304" pitchFamily="18" charset="0"/>
                <a:hlinkClick r:id="rId4"/>
              </a:rPr>
              <a:t>https://www.gov.uk/government/publications/higher-education-free-speech-and-academic-freedom</a:t>
            </a:r>
            <a:r>
              <a:rPr lang="en-GB" sz="1800" dirty="0">
                <a:effectLst/>
                <a:latin typeface="Times New Roman" panose="02020603050405020304" pitchFamily="18" charset="0"/>
                <a:ea typeface="Times New Roman" panose="02020603050405020304" pitchFamily="18" charset="0"/>
              </a:rPr>
              <a:t> </a:t>
            </a:r>
          </a:p>
          <a:p>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327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Recent Public Issues relating to Academic Freedom</a:t>
            </a:r>
          </a:p>
        </p:txBody>
      </p:sp>
      <p:sp>
        <p:nvSpPr>
          <p:cNvPr id="16386" name="Content Placeholder 2"/>
          <p:cNvSpPr>
            <a:spLocks noGrp="1"/>
          </p:cNvSpPr>
          <p:nvPr>
            <p:ph idx="1"/>
          </p:nvPr>
        </p:nvSpPr>
        <p:spPr>
          <a:xfrm>
            <a:off x="457200" y="1166018"/>
            <a:ext cx="8291264" cy="5575350"/>
          </a:xfrm>
        </p:spPr>
        <p:txBody>
          <a:bodyPr/>
          <a:lstStyle/>
          <a:p>
            <a:pPr marL="0" indent="0">
              <a:buNone/>
            </a:pPr>
            <a:r>
              <a:rPr lang="en-GB" sz="1700" b="1" dirty="0">
                <a:latin typeface="Times New Roman" panose="02020603050405020304" pitchFamily="18" charset="0"/>
                <a:ea typeface="Times New Roman" panose="02020603050405020304" pitchFamily="18" charset="0"/>
              </a:rPr>
              <a:t>Philip Ewell and the </a:t>
            </a:r>
            <a:r>
              <a:rPr lang="en-GB" sz="1700" b="1" i="1" dirty="0">
                <a:latin typeface="Times New Roman" panose="02020603050405020304" pitchFamily="18" charset="0"/>
                <a:ea typeface="Times New Roman" panose="02020603050405020304" pitchFamily="18" charset="0"/>
              </a:rPr>
              <a:t>Journal of </a:t>
            </a:r>
            <a:r>
              <a:rPr lang="en-GB" sz="1700" b="1" i="1" dirty="0" err="1">
                <a:latin typeface="Times New Roman" panose="02020603050405020304" pitchFamily="18" charset="0"/>
                <a:ea typeface="Times New Roman" panose="02020603050405020304" pitchFamily="18" charset="0"/>
              </a:rPr>
              <a:t>Schenkerian</a:t>
            </a:r>
            <a:r>
              <a:rPr lang="en-GB" sz="1700" b="1" i="1" dirty="0">
                <a:latin typeface="Times New Roman" panose="02020603050405020304" pitchFamily="18" charset="0"/>
                <a:ea typeface="Times New Roman" panose="02020603050405020304" pitchFamily="18" charset="0"/>
              </a:rPr>
              <a:t> Studies</a:t>
            </a:r>
            <a:endParaRPr lang="en-GB" sz="1700" i="1" dirty="0">
              <a:latin typeface="Times New Roman" panose="02020603050405020304" pitchFamily="18" charset="0"/>
              <a:ea typeface="Times New Roman" panose="02020603050405020304" pitchFamily="18" charset="0"/>
            </a:endParaRPr>
          </a:p>
          <a:p>
            <a:r>
              <a:rPr lang="en-GB" sz="1700" dirty="0">
                <a:effectLst/>
                <a:latin typeface="Times New Roman" panose="02020603050405020304" pitchFamily="18" charset="0"/>
                <a:ea typeface="Times New Roman" panose="02020603050405020304" pitchFamily="18" charset="0"/>
              </a:rPr>
              <a:t>Ewell article ‘Music Theory and the White Racial Frame’, </a:t>
            </a:r>
            <a:r>
              <a:rPr lang="en-GB" sz="1700" i="1" dirty="0">
                <a:effectLst/>
                <a:latin typeface="Times New Roman" panose="02020603050405020304" pitchFamily="18" charset="0"/>
                <a:ea typeface="Times New Roman" panose="02020603050405020304" pitchFamily="18" charset="0"/>
              </a:rPr>
              <a:t>Music Theory</a:t>
            </a:r>
            <a:r>
              <a:rPr lang="en-GB" sz="1700" dirty="0">
                <a:effectLst/>
                <a:latin typeface="Times New Roman" panose="02020603050405020304" pitchFamily="18" charset="0"/>
                <a:ea typeface="Times New Roman" panose="02020603050405020304" pitchFamily="18" charset="0"/>
              </a:rPr>
              <a:t>, vol. 26, no. 2 (September 2020), </a:t>
            </a:r>
            <a:r>
              <a:rPr lang="en-GB" sz="1700" dirty="0">
                <a:effectLst/>
                <a:latin typeface="Times New Roman" panose="02020603050405020304" pitchFamily="18" charset="0"/>
                <a:ea typeface="Times New Roman" panose="02020603050405020304" pitchFamily="18" charset="0"/>
                <a:hlinkClick r:id="rId3"/>
              </a:rPr>
              <a:t>https://mtosmt.org/issues/mto.20.26.2/mto.20.26.2.ewell.pdf</a:t>
            </a:r>
            <a:r>
              <a:rPr lang="en-GB" sz="1700" dirty="0">
                <a:effectLst/>
                <a:latin typeface="Times New Roman" panose="02020603050405020304" pitchFamily="18" charset="0"/>
                <a:ea typeface="Times New Roman" panose="02020603050405020304" pitchFamily="18" charset="0"/>
              </a:rPr>
              <a:t> </a:t>
            </a:r>
          </a:p>
          <a:p>
            <a:r>
              <a:rPr lang="en-GB" sz="1700" i="1" dirty="0">
                <a:effectLst/>
                <a:latin typeface="Times New Roman" panose="02020603050405020304" pitchFamily="18" charset="0"/>
                <a:ea typeface="Times New Roman" panose="02020603050405020304" pitchFamily="18" charset="0"/>
              </a:rPr>
              <a:t>Journal of </a:t>
            </a:r>
            <a:r>
              <a:rPr lang="en-GB" sz="1700" i="1" dirty="0" err="1">
                <a:effectLst/>
                <a:latin typeface="Times New Roman" panose="02020603050405020304" pitchFamily="18" charset="0"/>
                <a:ea typeface="Times New Roman" panose="02020603050405020304" pitchFamily="18" charset="0"/>
              </a:rPr>
              <a:t>Schenkerian</a:t>
            </a:r>
            <a:r>
              <a:rPr lang="en-GB" sz="1700" i="1" dirty="0">
                <a:effectLst/>
                <a:latin typeface="Times New Roman" panose="02020603050405020304" pitchFamily="18" charset="0"/>
                <a:ea typeface="Times New Roman" panose="02020603050405020304" pitchFamily="18" charset="0"/>
              </a:rPr>
              <a:t> Studies</a:t>
            </a:r>
            <a:r>
              <a:rPr lang="en-GB" sz="1700" dirty="0">
                <a:effectLst/>
                <a:latin typeface="Times New Roman" panose="02020603050405020304" pitchFamily="18" charset="0"/>
                <a:ea typeface="Times New Roman" panose="02020603050405020304" pitchFamily="18" charset="0"/>
              </a:rPr>
              <a:t>, Vol. 12 (2020). In particular Timothy L. Jackson, ‘A Preliminary Response to Ewell’, pp. 157-166. Arguments relating to involvement of African-Americans with music theory.</a:t>
            </a:r>
          </a:p>
          <a:p>
            <a:r>
              <a:rPr lang="en-GB" sz="1700" dirty="0">
                <a:effectLst/>
                <a:latin typeface="Times New Roman" panose="02020603050405020304" pitchFamily="18" charset="0"/>
                <a:ea typeface="Times New Roman" panose="02020603050405020304" pitchFamily="18" charset="0"/>
              </a:rPr>
              <a:t>Led to Jackson’s removal from board, then lawsuit</a:t>
            </a:r>
            <a:r>
              <a:rPr lang="en-GB" sz="1700" dirty="0">
                <a:latin typeface="Times New Roman" panose="02020603050405020304" pitchFamily="18" charset="0"/>
                <a:ea typeface="Times New Roman" panose="02020603050405020304" pitchFamily="18" charset="0"/>
              </a:rPr>
              <a:t>.</a:t>
            </a:r>
          </a:p>
          <a:p>
            <a:r>
              <a:rPr lang="en-GB" sz="1700" dirty="0">
                <a:effectLst/>
                <a:latin typeface="Times New Roman" panose="02020603050405020304" pitchFamily="18" charset="0"/>
                <a:ea typeface="Times New Roman" panose="02020603050405020304" pitchFamily="18" charset="0"/>
              </a:rPr>
              <a:t>Jackson response, ‘The Schenker Controversy’, </a:t>
            </a:r>
            <a:r>
              <a:rPr lang="en-GB" sz="1700" i="1" dirty="0" err="1">
                <a:effectLst/>
                <a:latin typeface="Times New Roman" panose="02020603050405020304" pitchFamily="18" charset="0"/>
                <a:ea typeface="Times New Roman" panose="02020603050405020304" pitchFamily="18" charset="0"/>
              </a:rPr>
              <a:t>Quillette</a:t>
            </a:r>
            <a:r>
              <a:rPr lang="en-GB" sz="1700" dirty="0">
                <a:effectLst/>
                <a:latin typeface="Times New Roman" panose="02020603050405020304" pitchFamily="18" charset="0"/>
                <a:ea typeface="Times New Roman" panose="02020603050405020304" pitchFamily="18" charset="0"/>
              </a:rPr>
              <a:t>, 20 December 2021, </a:t>
            </a:r>
            <a:r>
              <a:rPr lang="en-GB" sz="1700" dirty="0">
                <a:effectLst/>
                <a:latin typeface="Times New Roman" panose="02020603050405020304" pitchFamily="18" charset="0"/>
                <a:ea typeface="Times New Roman" panose="02020603050405020304" pitchFamily="18" charset="0"/>
                <a:hlinkClick r:id="rId4"/>
              </a:rPr>
              <a:t>https://quillette.com/2021/12/20/the-schenker-controversy/</a:t>
            </a:r>
            <a:r>
              <a:rPr lang="en-GB" sz="1700" dirty="0">
                <a:effectLst/>
                <a:latin typeface="Times New Roman" panose="02020603050405020304" pitchFamily="18" charset="0"/>
                <a:ea typeface="Times New Roman" panose="02020603050405020304" pitchFamily="18" charset="0"/>
              </a:rPr>
              <a:t> </a:t>
            </a:r>
          </a:p>
          <a:p>
            <a:endParaRPr lang="en-GB" sz="1700" dirty="0">
              <a:latin typeface="Times New Roman" panose="02020603050405020304" pitchFamily="18" charset="0"/>
              <a:ea typeface="Times New Roman" panose="02020603050405020304" pitchFamily="18" charset="0"/>
            </a:endParaRPr>
          </a:p>
          <a:p>
            <a:pPr marL="0" indent="0">
              <a:buNone/>
            </a:pPr>
            <a:r>
              <a:rPr lang="en-GB" sz="1700" b="1" dirty="0">
                <a:effectLst/>
                <a:latin typeface="Times New Roman" panose="02020603050405020304" pitchFamily="18" charset="0"/>
                <a:ea typeface="Times New Roman" panose="02020603050405020304" pitchFamily="18" charset="0"/>
              </a:rPr>
              <a:t>Resignation from Academia of J.P.E. Harper-Scott</a:t>
            </a:r>
            <a:endParaRPr lang="en-GB" sz="1700" dirty="0">
              <a:effectLst/>
              <a:latin typeface="Times New Roman" panose="02020603050405020304" pitchFamily="18" charset="0"/>
              <a:ea typeface="Times New Roman" panose="02020603050405020304" pitchFamily="18" charset="0"/>
            </a:endParaRPr>
          </a:p>
          <a:p>
            <a:pPr marL="0" indent="0">
              <a:buNone/>
            </a:pPr>
            <a:r>
              <a:rPr lang="en-GB" sz="1700" b="1" dirty="0">
                <a:latin typeface="Times New Roman" panose="02020603050405020304" pitchFamily="18" charset="0"/>
                <a:ea typeface="Times New Roman" panose="02020603050405020304" pitchFamily="18" charset="0"/>
              </a:rPr>
              <a:t>‘</a:t>
            </a:r>
            <a:r>
              <a:rPr lang="en-GB" sz="1700" dirty="0">
                <a:solidFill>
                  <a:srgbClr val="000000"/>
                </a:solidFill>
                <a:effectLst/>
                <a:latin typeface="Times New Roman" panose="02020603050405020304" pitchFamily="18" charset="0"/>
                <a:ea typeface="Times New Roman" panose="02020603050405020304" pitchFamily="18" charset="0"/>
              </a:rPr>
              <a:t>I naively imagined them [universities] to be how they were presented in novels and TV programmes: sometimes quite bumbling and unworldly, but always committed to the pursuit of truth, never trusting in a commonplace ‘fact’ without subjecting it to the most serious sceptical scrutiny. This did not turn out to be true. </a:t>
            </a:r>
            <a:endParaRPr lang="en-GB" sz="1700" dirty="0">
              <a:effectLst/>
              <a:latin typeface="Times New Roman" panose="02020603050405020304" pitchFamily="18" charset="0"/>
              <a:ea typeface="Times New Roman" panose="02020603050405020304" pitchFamily="18" charset="0"/>
            </a:endParaRPr>
          </a:p>
          <a:p>
            <a:pPr marL="0" indent="0">
              <a:buNone/>
            </a:pPr>
            <a:r>
              <a:rPr lang="en-GB" sz="1700" dirty="0">
                <a:solidFill>
                  <a:srgbClr val="000000"/>
                </a:solidFill>
                <a:effectLst/>
                <a:latin typeface="Times New Roman" panose="02020603050405020304" pitchFamily="18" charset="0"/>
                <a:ea typeface="Times New Roman" panose="02020603050405020304" pitchFamily="18" charset="0"/>
              </a:rPr>
              <a:t>[…] It is a place filled with generally quite well-meaning people, but on the whole not with brave people, not people who are willing to follow the truth wherever it leads. </a:t>
            </a:r>
            <a:endParaRPr lang="en-GB" sz="1700" dirty="0">
              <a:effectLst/>
              <a:latin typeface="Times New Roman" panose="02020603050405020304" pitchFamily="18" charset="0"/>
              <a:ea typeface="Times New Roman" panose="02020603050405020304" pitchFamily="18" charset="0"/>
            </a:endParaRPr>
          </a:p>
          <a:p>
            <a:pPr marL="0" indent="0">
              <a:buNone/>
            </a:pPr>
            <a:r>
              <a:rPr lang="en-GB" sz="1700" dirty="0">
                <a:solidFill>
                  <a:srgbClr val="000000"/>
                </a:solidFill>
                <a:effectLst/>
                <a:latin typeface="Times New Roman" panose="02020603050405020304" pitchFamily="18" charset="0"/>
                <a:ea typeface="Times New Roman" panose="02020603050405020304" pitchFamily="18" charset="0"/>
              </a:rPr>
              <a:t>[….] I would put the problem in this (Kantian) way: I wrongly supposed that universities would be </a:t>
            </a:r>
            <a:r>
              <a:rPr lang="en-GB" sz="1700" i="1" dirty="0">
                <a:solidFill>
                  <a:srgbClr val="000000"/>
                </a:solidFill>
                <a:effectLst/>
                <a:latin typeface="Times New Roman" panose="02020603050405020304" pitchFamily="18" charset="0"/>
                <a:ea typeface="Times New Roman" panose="02020603050405020304" pitchFamily="18" charset="0"/>
              </a:rPr>
              <a:t>critical</a:t>
            </a:r>
            <a:r>
              <a:rPr lang="en-GB" sz="1700" dirty="0">
                <a:solidFill>
                  <a:srgbClr val="000000"/>
                </a:solidFill>
                <a:effectLst/>
                <a:latin typeface="Times New Roman" panose="02020603050405020304" pitchFamily="18" charset="0"/>
                <a:ea typeface="Times New Roman" panose="02020603050405020304" pitchFamily="18" charset="0"/>
              </a:rPr>
              <a:t> places, but they are becoming increasingly </a:t>
            </a:r>
            <a:r>
              <a:rPr lang="en-GB" sz="1700" i="1" dirty="0">
                <a:solidFill>
                  <a:srgbClr val="000000"/>
                </a:solidFill>
                <a:effectLst/>
                <a:latin typeface="Times New Roman" panose="02020603050405020304" pitchFamily="18" charset="0"/>
                <a:ea typeface="Times New Roman" panose="02020603050405020304" pitchFamily="18" charset="0"/>
              </a:rPr>
              <a:t>dogmatic</a:t>
            </a:r>
            <a:r>
              <a:rPr lang="en-GB" sz="1700" dirty="0">
                <a:solidFill>
                  <a:srgbClr val="000000"/>
                </a:solidFill>
                <a:effectLst/>
                <a:latin typeface="Times New Roman" panose="02020603050405020304" pitchFamily="18" charset="0"/>
                <a:ea typeface="Times New Roman" panose="02020603050405020304" pitchFamily="18" charset="0"/>
              </a:rPr>
              <a:t>. ’</a:t>
            </a:r>
            <a:endParaRPr lang="en-GB" sz="1700" dirty="0">
              <a:effectLst/>
              <a:latin typeface="Times New Roman" panose="02020603050405020304" pitchFamily="18" charset="0"/>
              <a:ea typeface="Times New Roman" panose="02020603050405020304" pitchFamily="18" charset="0"/>
            </a:endParaRPr>
          </a:p>
          <a:p>
            <a:pPr marL="0" indent="0">
              <a:buNone/>
            </a:pPr>
            <a:endParaRPr lang="en-GB"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2755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Challenges: External Engagement 1: Industry and Institutions</a:t>
            </a:r>
          </a:p>
        </p:txBody>
      </p:sp>
      <p:sp>
        <p:nvSpPr>
          <p:cNvPr id="16386" name="Content Placeholder 2"/>
          <p:cNvSpPr>
            <a:spLocks noGrp="1"/>
          </p:cNvSpPr>
          <p:nvPr>
            <p:ph idx="1"/>
          </p:nvPr>
        </p:nvSpPr>
        <p:spPr>
          <a:xfrm>
            <a:off x="457200" y="1166018"/>
            <a:ext cx="8291264" cy="5575350"/>
          </a:xfrm>
        </p:spPr>
        <p:txBody>
          <a:bodyPr/>
          <a:lstStyle/>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Partnerships with external institutions bodies, commercial or (partially) state-funded.</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Especially where there is financial support.</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What if results of research are not what the external body wishes to hear?</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Wider examples:</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(a) research into environmental actions of a corporation</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(b) activities of Siemens Corporation</a:t>
            </a:r>
          </a:p>
          <a:p>
            <a:pPr marL="342900" lvl="0" indent="-342900">
              <a:buFont typeface="Symbol" panose="05050102010706020507" pitchFamily="18" charset="2"/>
              <a:buChar char=""/>
            </a:pPr>
            <a:endParaRPr lang="en-GB" sz="18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Need for some commonly agreed set of principles as a basic prerequisite for academics entering into partnership, to ensure they are free to follow where their research leads, without fear of blocking access, partnership being terminated, or being discriminated against in future partnerships. </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97852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Challenges: External Engagement 2: Practitioners</a:t>
            </a:r>
          </a:p>
        </p:txBody>
      </p:sp>
      <p:sp>
        <p:nvSpPr>
          <p:cNvPr id="16386" name="Content Placeholder 2"/>
          <p:cNvSpPr>
            <a:spLocks noGrp="1"/>
          </p:cNvSpPr>
          <p:nvPr>
            <p:ph idx="1"/>
          </p:nvPr>
        </p:nvSpPr>
        <p:spPr>
          <a:xfrm>
            <a:off x="457200" y="1166018"/>
            <a:ext cx="8291264" cy="5575350"/>
          </a:xfrm>
        </p:spPr>
        <p:txBody>
          <a:bodyPr/>
          <a:lstStyle/>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Working on living or recently living practitioners or their estates.</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Strong external connections with some people.</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How does one continue to write and research these independently, especially if at odds with their self-presentation?</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Should academics be ‘advocates’?</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Problems with scholarship on new music which does not consider this.</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Marina </a:t>
            </a:r>
            <a:r>
              <a:rPr lang="en-GB" sz="1800" dirty="0" err="1">
                <a:latin typeface="Times New Roman" panose="02020603050405020304" pitchFamily="18" charset="0"/>
                <a:ea typeface="Times New Roman" panose="02020603050405020304" pitchFamily="18" charset="0"/>
              </a:rPr>
              <a:t>Frolova</a:t>
            </a:r>
            <a:r>
              <a:rPr lang="en-GB" sz="1800" dirty="0">
                <a:latin typeface="Times New Roman" panose="02020603050405020304" pitchFamily="18" charset="0"/>
                <a:ea typeface="Times New Roman" panose="02020603050405020304" pitchFamily="18" charset="0"/>
              </a:rPr>
              <a:t>-Walker – ‘advocacy’ vs. ‘criticism’. </a:t>
            </a:r>
          </a:p>
          <a:p>
            <a:pPr marL="342900" lvl="0" indent="-342900">
              <a:buFont typeface="Symbol" panose="05050102010706020507" pitchFamily="18" charset="2"/>
              <a:buChar char=""/>
            </a:pP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Practitioners within academia. Nature of some of their written work quite different from that associated with the humanities – not unlike ‘artists’ statements’. </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Practitioners have external careers, working in other ‘economies’ regularly.</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The ‘two cultures’ of scholars and practitioners. </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Writing in non-academic are</a:t>
            </a:r>
            <a:r>
              <a:rPr lang="en-GB" sz="1800" dirty="0">
                <a:latin typeface="Times New Roman" panose="02020603050405020304" pitchFamily="18" charset="0"/>
                <a:ea typeface="Times New Roman" panose="02020603050405020304" pitchFamily="18" charset="0"/>
              </a:rPr>
              <a:t>nas. </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Ways forward unclear.</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Ethnographic treatments of musical institutions and practitioners. </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4251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Challenges: Top-Down Demands by Institutions</a:t>
            </a:r>
          </a:p>
        </p:txBody>
      </p:sp>
      <p:sp>
        <p:nvSpPr>
          <p:cNvPr id="16386" name="Content Placeholder 2"/>
          <p:cNvSpPr>
            <a:spLocks noGrp="1"/>
          </p:cNvSpPr>
          <p:nvPr>
            <p:ph idx="1"/>
          </p:nvPr>
        </p:nvSpPr>
        <p:spPr>
          <a:xfrm>
            <a:off x="457200" y="1166018"/>
            <a:ext cx="8291264" cy="5575350"/>
          </a:xfrm>
        </p:spPr>
        <p:txBody>
          <a:bodyPr/>
          <a:lstStyle/>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Not unique to music by any means.</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Demands of department, school or whole university which take central control of teaching and research.</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Contents of curricula, or application of generalised criteria of employability.</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Support and internal funding. </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Perspectives on music industry. </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Diversity and ‘decolonisation’. </a:t>
            </a:r>
          </a:p>
          <a:p>
            <a:pPr marL="342900" lvl="0" indent="-342900">
              <a:buFont typeface="Symbol" panose="05050102010706020507" pitchFamily="18" charset="2"/>
              <a:buChar char=""/>
            </a:pPr>
            <a:endParaRPr lang="en-GB" sz="18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Maximum independence to singular academics is paramount. </a:t>
            </a:r>
          </a:p>
          <a:p>
            <a:pPr marL="342900" lvl="0" indent="-342900">
              <a:buFont typeface="Symbol" panose="05050102010706020507" pitchFamily="18" charset="2"/>
              <a:buChar char=""/>
            </a:pP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3598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Challenges: Departmental ‘Branding’ </a:t>
            </a:r>
          </a:p>
        </p:txBody>
      </p:sp>
      <p:sp>
        <p:nvSpPr>
          <p:cNvPr id="16386" name="Content Placeholder 2"/>
          <p:cNvSpPr>
            <a:spLocks noGrp="1"/>
          </p:cNvSpPr>
          <p:nvPr>
            <p:ph idx="1"/>
          </p:nvPr>
        </p:nvSpPr>
        <p:spPr>
          <a:xfrm>
            <a:off x="457200" y="1166018"/>
            <a:ext cx="8291264" cy="5575350"/>
          </a:xfrm>
        </p:spPr>
        <p:txBody>
          <a:bodyPr/>
          <a:lstStyle/>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Need to conform to prevalent orthodoxies within a department.</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Not questioning these or those who propagate them in order to ensure consistency of message about the ‘brand’ being put out to students, in the context of competition between institutions.</a:t>
            </a:r>
          </a:p>
          <a:p>
            <a:pPr>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‘Collegiality’? See UNESCO 1997 document. </a:t>
            </a:r>
            <a:br>
              <a:rPr lang="en-GB" sz="1800" dirty="0">
                <a:effectLst/>
                <a:latin typeface="Times New Roman" panose="02020603050405020304" pitchFamily="18" charset="0"/>
                <a:ea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rPr>
              <a:t>‘</a:t>
            </a:r>
            <a:r>
              <a:rPr lang="en-GB" sz="1800" dirty="0">
                <a:solidFill>
                  <a:srgbClr val="000000"/>
                </a:solidFill>
                <a:effectLst/>
                <a:latin typeface="Times New Roman" panose="02020603050405020304" pitchFamily="18" charset="0"/>
                <a:ea typeface="Times New Roman" panose="02020603050405020304" pitchFamily="18" charset="0"/>
              </a:rPr>
              <a:t>The   principles   of   collegiality   include   academic   freedom,   shared   responsibility,  the  policy  of  participation  of  all  concerned  in  internal  decision  making  structures  and  practices,  and  the  development  of  consultative mechanisms. Collegial decision-making should encompass decisions regarding the administration and determination of policies of higher education, curricula, research, extension work, the allocation of resources  and  other  related  activities,  in  order  to  improve  academic  excellence and quality for the benefit of society at large.’</a:t>
            </a: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All the above entirely compatible with permitting academics to work without feeling pressure to conform or fashion their work in line with majority views. </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0329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147248" cy="634082"/>
          </a:xfrm>
        </p:spPr>
        <p:txBody>
          <a:bodyPr/>
          <a:lstStyle/>
          <a:p>
            <a:pPr eaLnBrk="1" hangingPunct="1"/>
            <a:r>
              <a:rPr lang="en-GB" sz="2600" b="1" dirty="0">
                <a:latin typeface="Times New Roman" pitchFamily="18" charset="0"/>
                <a:cs typeface="Times New Roman" pitchFamily="18" charset="0"/>
              </a:rPr>
              <a:t>Challenges: Need to Concentrate Work in Particular Fields</a:t>
            </a:r>
          </a:p>
        </p:txBody>
      </p:sp>
      <p:sp>
        <p:nvSpPr>
          <p:cNvPr id="16386" name="Content Placeholder 2"/>
          <p:cNvSpPr>
            <a:spLocks noGrp="1"/>
          </p:cNvSpPr>
          <p:nvPr>
            <p:ph idx="1"/>
          </p:nvPr>
        </p:nvSpPr>
        <p:spPr>
          <a:xfrm>
            <a:off x="457200" y="1166018"/>
            <a:ext cx="8291264" cy="5575350"/>
          </a:xfrm>
        </p:spPr>
        <p:txBody>
          <a:bodyPr/>
          <a:lstStyle/>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Available jobs depends upon one’s field.</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Fewer than 20% of </a:t>
            </a:r>
            <a:r>
              <a:rPr lang="en-GB" sz="1800" dirty="0" err="1">
                <a:latin typeface="Times New Roman" panose="02020603050405020304" pitchFamily="18" charset="0"/>
                <a:ea typeface="Times New Roman" panose="02020603050405020304" pitchFamily="18" charset="0"/>
              </a:rPr>
              <a:t>Uk</a:t>
            </a:r>
            <a:r>
              <a:rPr lang="en-GB" sz="1800" dirty="0">
                <a:latin typeface="Times New Roman" panose="02020603050405020304" pitchFamily="18" charset="0"/>
                <a:ea typeface="Times New Roman" panose="02020603050405020304" pitchFamily="18" charset="0"/>
              </a:rPr>
              <a:t> students take traditional BMus or BA courses with humanities approach, including historical, analytical, critical musicology. Most of remainder do vocational courses in musical theatre, music technology, popular music, music performance.</a:t>
            </a:r>
          </a:p>
          <a:p>
            <a:pPr marL="342900" lvl="0" indent="-342900">
              <a:buFont typeface="Symbol" panose="05050102010706020507" pitchFamily="18" charset="2"/>
              <a:buChar char=""/>
            </a:pPr>
            <a:r>
              <a:rPr lang="en-GB" sz="1800" dirty="0">
                <a:effectLst/>
                <a:latin typeface="Times New Roman" panose="02020603050405020304" pitchFamily="18" charset="0"/>
                <a:ea typeface="Times New Roman" panose="02020603050405020304" pitchFamily="18" charset="0"/>
              </a:rPr>
              <a:t>Openings for historical musicologists, music analysts, ethnomusicologists limited.</a:t>
            </a: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Pressure even on those already with positions.</a:t>
            </a:r>
          </a:p>
          <a:p>
            <a:pPr marL="342900" lvl="0" indent="-342900">
              <a:buFont typeface="Symbol" panose="05050102010706020507" pitchFamily="18" charset="2"/>
              <a:buChar char=""/>
            </a:pPr>
            <a:endParaRPr lang="en-GB" sz="1800" dirty="0">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GB" sz="1800" dirty="0">
                <a:latin typeface="Times New Roman" panose="02020603050405020304" pitchFamily="18" charset="0"/>
                <a:ea typeface="Times New Roman" panose="02020603050405020304" pitchFamily="18" charset="0"/>
              </a:rPr>
              <a:t>Return to Humboldt model: state rather than individual institutions and departments should take control of appointments, to ensure fair distribution and representation. </a:t>
            </a:r>
          </a:p>
        </p:txBody>
      </p:sp>
    </p:spTree>
    <p:extLst>
      <p:ext uri="{BB962C8B-B14F-4D97-AF65-F5344CB8AC3E}">
        <p14:creationId xmlns:p14="http://schemas.microsoft.com/office/powerpoint/2010/main" val="38789885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Investigating Western Music 2&amp;quot;&quot;/&gt;&lt;property id=&quot;20307&quot; value=&quot;256&quot;/&gt;&lt;/object&gt;&lt;object type=&quot;3&quot; unique_id=&quot;10005&quot;&gt;&lt;property id=&quot;20148&quot; value=&quot;5&quot;/&gt;&lt;property id=&quot;20300&quot; value=&quot;Slide 2 - &amp;quot;Introduction to Module&amp;quot;&quot;/&gt;&lt;property id=&quot;20307&quot; value=&quot;296&quot;/&gt;&lt;/object&gt;&lt;object type=&quot;3&quot; unique_id=&quot;10006&quot;&gt;&lt;property id=&quot;20148&quot; value=&quot;5&quot;/&gt;&lt;property id=&quot;20300&quot; value=&quot;Slide 3 - &amp;quot;Europe prior to 1848&amp;quot;&quot;/&gt;&lt;property id=&quot;20307&quot; value=&quot;297&quot;/&gt;&lt;/object&gt;&lt;object type=&quot;3&quot; unique_id=&quot;10007&quot;&gt;&lt;property id=&quot;20148&quot; value=&quot;5&quot;/&gt;&lt;property id=&quot;20300&quot; value=&quot;Slide 4 - &amp;quot;The German Confederation&amp;quot;&quot;/&gt;&lt;property id=&quot;20307&quot; value=&quot;304&quot;/&gt;&lt;/object&gt;&lt;object type=&quot;3&quot; unique_id=&quot;10008&quot;&gt;&lt;property id=&quot;20148&quot; value=&quot;5&quot;/&gt;&lt;property id=&quot;20300&quot; value=&quot;Slide 5 - &amp;quot;Austrian Empire&amp;quot;&quot;/&gt;&lt;property id=&quot;20307&quot; value=&quot;305&quot;/&gt;&lt;/object&gt;&lt;object type=&quot;3&quot; unique_id=&quot;10009&quot;&gt;&lt;property id=&quot;20148&quot; value=&quot;5&quot;/&gt;&lt;property id=&quot;20300&quot; value=&quot;Slide 6 - &amp;quot;Europe in 1848&amp;quot;&quot;/&gt;&lt;property id=&quot;20307&quot; value=&quot;303&quot;/&gt;&lt;/object&gt;&lt;object type=&quot;3&quot; unique_id=&quot;10010&quot;&gt;&lt;property id=&quot;20148&quot; value=&quot;5&quot;/&gt;&lt;property id=&quot;20300&quot; value=&quot;Slide 7 - &amp;quot;The Revolutions of 1848&amp;quot;&quot;/&gt;&lt;property id=&quot;20307&quot; value=&quot;299&quot;/&gt;&lt;/object&gt;&lt;object type=&quot;3&quot; unique_id=&quot;10011&quot;&gt;&lt;property id=&quot;20148&quot; value=&quot;5&quot;/&gt;&lt;property id=&quot;20300&quot; value=&quot;Slide 8 - &amp;quot;Effects upon Musical Life&amp;quot;&quot;/&gt;&lt;property id=&quot;20307&quot; value=&quot;300&quot;/&gt;&lt;/object&gt;&lt;object type=&quot;3&quot; unique_id=&quot;10012&quot;&gt;&lt;property id=&quot;20148&quot; value=&quot;5&quot;/&gt;&lt;property id=&quot;20300&quot; value=&quot;Slide 9 - &amp;quot;Effects upon Musical Life&amp;quot;&quot;/&gt;&lt;property id=&quot;20307&quot; value=&quot;301&quot;/&gt;&lt;/object&gt;&lt;object type=&quot;3&quot; unique_id=&quot;10013&quot;&gt;&lt;property id=&quot;20148&quot; value=&quot;5&quot;/&gt;&lt;property id=&quot;20300&quot; value=&quot;Slide 10 - &amp;quot;Conservatoires&amp;quot;&quot;/&gt;&lt;property id=&quot;20307&quot; value=&quot;302&quot;/&gt;&lt;/object&gt;&lt;object type=&quot;3&quot; unique_id=&quot;10014&quot;&gt;&lt;property id=&quot;20148&quot; value=&quot;5&quot;/&gt;&lt;property id=&quot;20300&quot; value=&quot;Slide 11 - &amp;quot;Programming&amp;quot;&quot;/&gt;&lt;property id=&quot;20307&quot; value=&quot;306&quot;/&gt;&lt;/object&gt;&lt;object type=&quot;3&quot; unique_id=&quot;10015&quot;&gt;&lt;property id=&quot;20148&quot; value=&quot;5&quot;/&gt;&lt;property id=&quot;20300&quot; value=&quot;Slide 12 - &amp;quot;The War of the Romantics&amp;quot;&quot;/&gt;&lt;property id=&quot;20307&quot; value=&quot;313&quot;/&gt;&lt;/object&gt;&lt;object type=&quot;3&quot; unique_id=&quot;10016&quot;&gt;&lt;property id=&quot;20148&quot; value=&quot;5&quot;/&gt;&lt;property id=&quot;20300&quot; value=&quot;Slide 13 - &amp;quot;The War of the Romantics&amp;quot;&quot;/&gt;&lt;property id=&quot;20307&quot; value=&quot;314&quot;/&gt;&lt;/object&gt;&lt;object type=&quot;3&quot; unique_id=&quot;10017&quot;&gt;&lt;property id=&quot;20148&quot; value=&quot;5&quot;/&gt;&lt;property id=&quot;20300&quot; value=&quot;Slide 14 - &amp;quot;The War of the Romantics - Timeline&amp;quot;&quot;/&gt;&lt;property id=&quot;20307&quot; value=&quot;315&quot;/&gt;&lt;/object&gt;&lt;object type=&quot;3&quot; unique_id=&quot;10018&quot;&gt;&lt;property id=&quot;20148&quot; value=&quot;5&quot;/&gt;&lt;property id=&quot;20300&quot; value=&quot;Slide 15 - &amp;quot;The War of the Romantics - Timeline&amp;quot;&quot;/&gt;&lt;property id=&quot;20307&quot; value=&quot;316&quot;/&gt;&lt;/object&gt;&lt;object type=&quot;3&quot; unique_id=&quot;10019&quot;&gt;&lt;property id=&quot;20148&quot; value=&quot;5&quot;/&gt;&lt;property id=&quot;20300&quot; value=&quot;Slide 16 - &amp;quot;The War of the Romantics - Timeline&amp;quot;&quot;/&gt;&lt;property id=&quot;20307&quot; value=&quot;317&quot;/&gt;&lt;/object&gt;&lt;object type=&quot;3&quot; unique_id=&quot;10020&quot;&gt;&lt;property id=&quot;20148&quot; value=&quot;5&quot;/&gt;&lt;property id=&quot;20300&quot; value=&quot;Slide 17 - &amp;quot;The War of the Romantics - Timeline&amp;quot;&quot;/&gt;&lt;property id=&quot;20307&quot; value=&quot;318&quot;/&gt;&lt;/object&gt;&lt;object type=&quot;3&quot; unique_id=&quot;10021&quot;&gt;&lt;property id=&quot;20148&quot; value=&quot;5&quot;/&gt;&lt;property id=&quot;20300&quot; value=&quot;Slide 18 - &amp;quot;Music of the Future (Zukunftsmusik)&amp;quot;&quot;/&gt;&lt;property id=&quot;20307&quot; value=&quot;298&quot;/&gt;&lt;/object&gt;&lt;object type=&quot;3&quot; unique_id=&quot;10022&quot;&gt;&lt;property id=&quot;20148&quot; value=&quot;5&quot;/&gt;&lt;property id=&quot;20300&quot; value=&quot;Slide 19 - &amp;quot;Music of the Future - Critics&amp;quot;&quot;/&gt;&lt;property id=&quot;20307&quot; value=&quot;308&quot;/&gt;&lt;/object&gt;&lt;object type=&quot;3&quot; unique_id=&quot;10023&quot;&gt;&lt;property id=&quot;20148&quot; value=&quot;5&quot;/&gt;&lt;property id=&quot;20300&quot; value=&quot;Slide 20 - &amp;quot;Music of the Future – Wagner in Exile&amp;quot;&quot;/&gt;&lt;property id=&quot;20307&quot; value=&quot;309&quot;/&gt;&lt;/object&gt;&lt;object type=&quot;3&quot; unique_id=&quot;10024&quot;&gt;&lt;property id=&quot;20148&quot; value=&quot;5&quot;/&gt;&lt;property id=&quot;20300&quot; value=&quot;Slide 21 - &amp;quot;Italian Nationalism and Verdi&amp;quot;&quot;/&gt;&lt;property id=&quot;20307&quot; value=&quot;312&quot;/&gt;&lt;/object&gt;&lt;object type=&quot;3&quot; unique_id=&quot;10025&quot;&gt;&lt;property id=&quot;20148&quot; value=&quot;5&quot;/&gt;&lt;property id=&quot;20300&quot; value=&quot;Slide 22 - &amp;quot;Italian Nationalism and Verdi&amp;quot;&quot;/&gt;&lt;property id=&quot;20307&quot; value=&quot;31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917</TotalTime>
  <Words>1460</Words>
  <Application>Microsoft Office PowerPoint</Application>
  <PresentationFormat>On-screen Show (4:3)</PresentationFormat>
  <Paragraphs>99</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Symbol</vt:lpstr>
      <vt:lpstr>Times New Roman</vt:lpstr>
      <vt:lpstr>Office Theme</vt:lpstr>
      <vt:lpstr>Musicology and Academic Freedom  Conference on Music and the University: History, Models, Prospects City, University of London 7 July 2022</vt:lpstr>
      <vt:lpstr>Some Key Texts on Academic Freedom</vt:lpstr>
      <vt:lpstr>Some Key Texts on Academic Freedom</vt:lpstr>
      <vt:lpstr>Recent Public Issues relating to Academic Freedom</vt:lpstr>
      <vt:lpstr>Challenges: External Engagement 1: Industry and Institutions</vt:lpstr>
      <vt:lpstr>Challenges: External Engagement 2: Practitioners</vt:lpstr>
      <vt:lpstr>Challenges: Top-Down Demands by Institutions</vt:lpstr>
      <vt:lpstr>Challenges: Departmental ‘Branding’ </vt:lpstr>
      <vt:lpstr>Challenges: Need to Concentrate Work in Particular Fields</vt:lpstr>
      <vt:lpstr>Challenges: Social Justice</vt:lpstr>
      <vt:lpstr>Challenges: Student-as-Consumer</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Performance Studies</dc:title>
  <dc:creator>Ian Pace</dc:creator>
  <cp:lastModifiedBy>Pace, Ian</cp:lastModifiedBy>
  <cp:revision>79</cp:revision>
  <dcterms:created xsi:type="dcterms:W3CDTF">2010-02-08T21:29:11Z</dcterms:created>
  <dcterms:modified xsi:type="dcterms:W3CDTF">2022-07-07T12:24:22Z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2f9d4f6-5cad-4b27-bb04-f8377877013e_Enabled">
    <vt:lpwstr>true</vt:lpwstr>
  </property>
  <property fmtid="{D5CDD505-2E9C-101B-9397-08002B2CF9AE}" pid="3" name="MSIP_Label_22f9d4f6-5cad-4b27-bb04-f8377877013e_SetDate">
    <vt:lpwstr>2022-07-07T11:47:53Z</vt:lpwstr>
  </property>
  <property fmtid="{D5CDD505-2E9C-101B-9397-08002B2CF9AE}" pid="4" name="MSIP_Label_22f9d4f6-5cad-4b27-bb04-f8377877013e_Method">
    <vt:lpwstr>Privileged</vt:lpwstr>
  </property>
  <property fmtid="{D5CDD505-2E9C-101B-9397-08002B2CF9AE}" pid="5" name="MSIP_Label_22f9d4f6-5cad-4b27-bb04-f8377877013e_Name">
    <vt:lpwstr>Protect</vt:lpwstr>
  </property>
  <property fmtid="{D5CDD505-2E9C-101B-9397-08002B2CF9AE}" pid="6" name="MSIP_Label_22f9d4f6-5cad-4b27-bb04-f8377877013e_SiteId">
    <vt:lpwstr>dd615949-5bd0-4da0-ac52-28ef8d336373</vt:lpwstr>
  </property>
  <property fmtid="{D5CDD505-2E9C-101B-9397-08002B2CF9AE}" pid="7" name="MSIP_Label_22f9d4f6-5cad-4b27-bb04-f8377877013e_ActionId">
    <vt:lpwstr>fb4c693b-25d5-41b7-81d4-ba3489b75f1c</vt:lpwstr>
  </property>
  <property fmtid="{D5CDD505-2E9C-101B-9397-08002B2CF9AE}" pid="8" name="MSIP_Label_22f9d4f6-5cad-4b27-bb04-f8377877013e_ContentBits">
    <vt:lpwstr>0</vt:lpwstr>
  </property>
</Properties>
</file>