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sldIdLst>
    <p:sldId id="257" r:id="rId5"/>
  </p:sldIdLst>
  <p:sldSz cx="21383625" cy="3027521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7331B-E4E3-4AA9-9CEB-06366C54BEC4}" v="677" dt="2024-02-02T12:46:53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>
      <p:cViewPr varScale="1">
        <p:scale>
          <a:sx n="25" d="100"/>
          <a:sy n="25" d="100"/>
        </p:scale>
        <p:origin x="3150" y="96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9" cy="71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0B98F-8D84-4C5E-B3A1-80D494E97563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E1166B3-4A6A-4C70-A6DF-3E2B203F3DDA}">
      <dgm:prSet phldrT="[Text]" custT="1"/>
      <dgm:spPr/>
      <dgm:t>
        <a:bodyPr/>
        <a:lstStyle/>
        <a:p>
          <a:r>
            <a:rPr lang="en-GB" sz="2800"/>
            <a:t>Research Evidence     </a:t>
          </a:r>
          <a:r>
            <a:rPr lang="en-GB" sz="2800">
              <a:solidFill>
                <a:schemeClr val="tx1"/>
              </a:solidFill>
            </a:rPr>
            <a:t>Study 1: </a:t>
          </a:r>
          <a:r>
            <a:rPr lang="en-GB" sz="3200">
              <a:solidFill>
                <a:schemeClr val="tx1"/>
              </a:solidFill>
            </a:rPr>
            <a:t>Systematic Review</a:t>
          </a:r>
          <a:endParaRPr lang="en-GB" sz="3200" dirty="0">
            <a:solidFill>
              <a:schemeClr val="tx1"/>
            </a:solidFill>
          </a:endParaRPr>
        </a:p>
      </dgm:t>
    </dgm:pt>
    <dgm:pt modelId="{3152CBAF-D47B-4666-A347-09C0141EC70E}" type="parTrans" cxnId="{0C8011A1-DDD4-4A09-B23B-1661C3C31A37}">
      <dgm:prSet/>
      <dgm:spPr/>
      <dgm:t>
        <a:bodyPr/>
        <a:lstStyle/>
        <a:p>
          <a:endParaRPr lang="en-GB"/>
        </a:p>
      </dgm:t>
    </dgm:pt>
    <dgm:pt modelId="{CB1E19EC-9F37-4D04-94A4-EC2EED6DAB7C}" type="sibTrans" cxnId="{0C8011A1-DDD4-4A09-B23B-1661C3C31A37}">
      <dgm:prSet/>
      <dgm:spPr/>
      <dgm:t>
        <a:bodyPr/>
        <a:lstStyle/>
        <a:p>
          <a:endParaRPr lang="en-GB"/>
        </a:p>
      </dgm:t>
    </dgm:pt>
    <dgm:pt modelId="{019F6E18-4F9A-427A-A724-9A8A2F05B400}">
      <dgm:prSet phldrT="[Text]" custT="1"/>
      <dgm:spPr/>
      <dgm:t>
        <a:bodyPr/>
        <a:lstStyle/>
        <a:p>
          <a:r>
            <a:rPr lang="en-GB" sz="2800"/>
            <a:t>Clinical Expertise    </a:t>
          </a:r>
          <a:r>
            <a:rPr lang="en-GB" sz="2800">
              <a:solidFill>
                <a:schemeClr val="tx1"/>
              </a:solidFill>
            </a:rPr>
            <a:t>Study 2:           </a:t>
          </a:r>
          <a:r>
            <a:rPr lang="en-GB" sz="3200">
              <a:solidFill>
                <a:schemeClr val="tx1"/>
              </a:solidFill>
            </a:rPr>
            <a:t>SLT Practice Survey</a:t>
          </a:r>
          <a:endParaRPr lang="en-GB" sz="3200" dirty="0">
            <a:solidFill>
              <a:schemeClr val="tx1"/>
            </a:solidFill>
          </a:endParaRPr>
        </a:p>
      </dgm:t>
    </dgm:pt>
    <dgm:pt modelId="{ABE9F87F-BB68-4527-BA71-C4E23C90C70B}" type="parTrans" cxnId="{3A87E0D3-B135-418B-84ED-1F9F8C6ECB34}">
      <dgm:prSet/>
      <dgm:spPr/>
      <dgm:t>
        <a:bodyPr/>
        <a:lstStyle/>
        <a:p>
          <a:endParaRPr lang="en-GB"/>
        </a:p>
      </dgm:t>
    </dgm:pt>
    <dgm:pt modelId="{66683E83-19D3-464D-A0C8-098346DE8BD6}" type="sibTrans" cxnId="{3A87E0D3-B135-418B-84ED-1F9F8C6ECB34}">
      <dgm:prSet/>
      <dgm:spPr/>
      <dgm:t>
        <a:bodyPr/>
        <a:lstStyle/>
        <a:p>
          <a:endParaRPr lang="en-GB"/>
        </a:p>
      </dgm:t>
    </dgm:pt>
    <dgm:pt modelId="{3A4C028D-C39D-4184-A78E-948204B99DE8}">
      <dgm:prSet phldrT="[Text]" custT="1"/>
      <dgm:spPr/>
      <dgm:t>
        <a:bodyPr/>
        <a:lstStyle/>
        <a:p>
          <a:endParaRPr lang="en-GB" sz="2800"/>
        </a:p>
        <a:p>
          <a:r>
            <a:rPr lang="en-GB" sz="2800"/>
            <a:t>Patient Values &amp; Preferences </a:t>
          </a:r>
          <a:r>
            <a:rPr lang="en-GB" sz="2800">
              <a:solidFill>
                <a:schemeClr val="tx1"/>
              </a:solidFill>
            </a:rPr>
            <a:t>Study 3: </a:t>
          </a:r>
          <a:r>
            <a:rPr lang="en-GB" sz="3000">
              <a:solidFill>
                <a:schemeClr val="tx1"/>
              </a:solidFill>
            </a:rPr>
            <a:t>Qualitative mealtime study</a:t>
          </a:r>
          <a:endParaRPr lang="en-GB" sz="3000" dirty="0">
            <a:solidFill>
              <a:schemeClr val="tx1"/>
            </a:solidFill>
          </a:endParaRPr>
        </a:p>
      </dgm:t>
    </dgm:pt>
    <dgm:pt modelId="{1BD211DA-728E-44BB-B00A-2D9FC152B199}" type="parTrans" cxnId="{6A5A74E5-52E7-4356-B2E5-716FA120EB00}">
      <dgm:prSet/>
      <dgm:spPr/>
      <dgm:t>
        <a:bodyPr/>
        <a:lstStyle/>
        <a:p>
          <a:endParaRPr lang="en-GB"/>
        </a:p>
      </dgm:t>
    </dgm:pt>
    <dgm:pt modelId="{BA8C3EBC-0C88-470C-A036-AD9A1CB726AB}" type="sibTrans" cxnId="{6A5A74E5-52E7-4356-B2E5-716FA120EB00}">
      <dgm:prSet/>
      <dgm:spPr/>
      <dgm:t>
        <a:bodyPr/>
        <a:lstStyle/>
        <a:p>
          <a:endParaRPr lang="en-GB"/>
        </a:p>
      </dgm:t>
    </dgm:pt>
    <dgm:pt modelId="{58074A79-28A2-4114-A689-2B9ABAD03DCA}">
      <dgm:prSet phldrT="[Text]"/>
      <dgm:spPr/>
      <dgm:t>
        <a:bodyPr/>
        <a:lstStyle/>
        <a:p>
          <a:r>
            <a:rPr lang="en-GB" dirty="0"/>
            <a:t>Study 4: Co-creation of toolkit</a:t>
          </a:r>
        </a:p>
      </dgm:t>
    </dgm:pt>
    <dgm:pt modelId="{7ADE0FD7-28D5-4F7E-BB72-44311CDA5DD6}" type="parTrans" cxnId="{ADFE87B7-0CA6-4467-B48D-C84E0A5C21E4}">
      <dgm:prSet/>
      <dgm:spPr/>
      <dgm:t>
        <a:bodyPr/>
        <a:lstStyle/>
        <a:p>
          <a:endParaRPr lang="en-GB"/>
        </a:p>
      </dgm:t>
    </dgm:pt>
    <dgm:pt modelId="{7693BC3C-74C4-46C6-88D0-E389509FAF56}" type="sibTrans" cxnId="{ADFE87B7-0CA6-4467-B48D-C84E0A5C21E4}">
      <dgm:prSet/>
      <dgm:spPr/>
      <dgm:t>
        <a:bodyPr/>
        <a:lstStyle/>
        <a:p>
          <a:endParaRPr lang="en-GB"/>
        </a:p>
      </dgm:t>
    </dgm:pt>
    <dgm:pt modelId="{B6A3A3B2-3C72-4EA7-ADAA-F7DFFA3DB153}" type="pres">
      <dgm:prSet presAssocID="{ADB0B98F-8D84-4C5E-B3A1-80D494E97563}" presName="Name0" presStyleCnt="0">
        <dgm:presLayoutVars>
          <dgm:chMax val="4"/>
          <dgm:resizeHandles val="exact"/>
        </dgm:presLayoutVars>
      </dgm:prSet>
      <dgm:spPr/>
    </dgm:pt>
    <dgm:pt modelId="{B6065ABB-E1FE-4700-8BBA-58F8A8939401}" type="pres">
      <dgm:prSet presAssocID="{ADB0B98F-8D84-4C5E-B3A1-80D494E97563}" presName="ellipse" presStyleLbl="trBgShp" presStyleIdx="0" presStyleCnt="1"/>
      <dgm:spPr/>
    </dgm:pt>
    <dgm:pt modelId="{E96274D4-2082-4748-A40E-002036A3DB54}" type="pres">
      <dgm:prSet presAssocID="{ADB0B98F-8D84-4C5E-B3A1-80D494E97563}" presName="arrow1" presStyleLbl="fgShp" presStyleIdx="0" presStyleCnt="1"/>
      <dgm:spPr>
        <a:solidFill>
          <a:schemeClr val="accent2">
            <a:lumMod val="75000"/>
          </a:schemeClr>
        </a:solidFill>
      </dgm:spPr>
    </dgm:pt>
    <dgm:pt modelId="{15E46B0A-262E-4836-A696-6A7F1053BAAD}" type="pres">
      <dgm:prSet presAssocID="{ADB0B98F-8D84-4C5E-B3A1-80D494E97563}" presName="rectangle" presStyleLbl="revTx" presStyleIdx="0" presStyleCnt="1">
        <dgm:presLayoutVars>
          <dgm:bulletEnabled val="1"/>
        </dgm:presLayoutVars>
      </dgm:prSet>
      <dgm:spPr/>
    </dgm:pt>
    <dgm:pt modelId="{BEF6212B-64F7-4F5A-840B-241C4DFF2D08}" type="pres">
      <dgm:prSet presAssocID="{019F6E18-4F9A-427A-A724-9A8A2F05B400}" presName="item1" presStyleLbl="node1" presStyleIdx="0" presStyleCnt="3">
        <dgm:presLayoutVars>
          <dgm:bulletEnabled val="1"/>
        </dgm:presLayoutVars>
      </dgm:prSet>
      <dgm:spPr/>
    </dgm:pt>
    <dgm:pt modelId="{6E74A9A6-68FF-4961-9B7E-2CB62333D00E}" type="pres">
      <dgm:prSet presAssocID="{3A4C028D-C39D-4184-A78E-948204B99DE8}" presName="item2" presStyleLbl="node1" presStyleIdx="1" presStyleCnt="3">
        <dgm:presLayoutVars>
          <dgm:bulletEnabled val="1"/>
        </dgm:presLayoutVars>
      </dgm:prSet>
      <dgm:spPr/>
    </dgm:pt>
    <dgm:pt modelId="{6AED3D1E-DEA3-44B3-BB1E-8DF6B972E11A}" type="pres">
      <dgm:prSet presAssocID="{58074A79-28A2-4114-A689-2B9ABAD03DCA}" presName="item3" presStyleLbl="node1" presStyleIdx="2" presStyleCnt="3">
        <dgm:presLayoutVars>
          <dgm:bulletEnabled val="1"/>
        </dgm:presLayoutVars>
      </dgm:prSet>
      <dgm:spPr/>
    </dgm:pt>
    <dgm:pt modelId="{60814FF7-5215-462A-B032-B20A57BCD0DB}" type="pres">
      <dgm:prSet presAssocID="{ADB0B98F-8D84-4C5E-B3A1-80D494E97563}" presName="funnel" presStyleLbl="trAlignAcc1" presStyleIdx="0" presStyleCnt="1" custScaleX="146461" custScaleY="116788"/>
      <dgm:spPr>
        <a:noFill/>
      </dgm:spPr>
    </dgm:pt>
  </dgm:ptLst>
  <dgm:cxnLst>
    <dgm:cxn modelId="{CF320E35-CF59-439B-A998-8B27070FF797}" type="presOf" srcId="{ADB0B98F-8D84-4C5E-B3A1-80D494E97563}" destId="{B6A3A3B2-3C72-4EA7-ADAA-F7DFFA3DB153}" srcOrd="0" destOrd="0" presId="urn:microsoft.com/office/officeart/2005/8/layout/funnel1"/>
    <dgm:cxn modelId="{892FB975-D7A6-4886-A0AD-D4186166FF66}" type="presOf" srcId="{3A4C028D-C39D-4184-A78E-948204B99DE8}" destId="{BEF6212B-64F7-4F5A-840B-241C4DFF2D08}" srcOrd="0" destOrd="0" presId="urn:microsoft.com/office/officeart/2005/8/layout/funnel1"/>
    <dgm:cxn modelId="{D6C2C08A-A3E7-4E72-9DD7-134E2D5926C0}" type="presOf" srcId="{019F6E18-4F9A-427A-A724-9A8A2F05B400}" destId="{6E74A9A6-68FF-4961-9B7E-2CB62333D00E}" srcOrd="0" destOrd="0" presId="urn:microsoft.com/office/officeart/2005/8/layout/funnel1"/>
    <dgm:cxn modelId="{0C8011A1-DDD4-4A09-B23B-1661C3C31A37}" srcId="{ADB0B98F-8D84-4C5E-B3A1-80D494E97563}" destId="{7E1166B3-4A6A-4C70-A6DF-3E2B203F3DDA}" srcOrd="0" destOrd="0" parTransId="{3152CBAF-D47B-4666-A347-09C0141EC70E}" sibTransId="{CB1E19EC-9F37-4D04-94A4-EC2EED6DAB7C}"/>
    <dgm:cxn modelId="{ADFE87B7-0CA6-4467-B48D-C84E0A5C21E4}" srcId="{ADB0B98F-8D84-4C5E-B3A1-80D494E97563}" destId="{58074A79-28A2-4114-A689-2B9ABAD03DCA}" srcOrd="3" destOrd="0" parTransId="{7ADE0FD7-28D5-4F7E-BB72-44311CDA5DD6}" sibTransId="{7693BC3C-74C4-46C6-88D0-E389509FAF56}"/>
    <dgm:cxn modelId="{8F8251CA-C607-4C48-AEE1-B6909D05FE32}" type="presOf" srcId="{58074A79-28A2-4114-A689-2B9ABAD03DCA}" destId="{15E46B0A-262E-4836-A696-6A7F1053BAAD}" srcOrd="0" destOrd="0" presId="urn:microsoft.com/office/officeart/2005/8/layout/funnel1"/>
    <dgm:cxn modelId="{3A87E0D3-B135-418B-84ED-1F9F8C6ECB34}" srcId="{ADB0B98F-8D84-4C5E-B3A1-80D494E97563}" destId="{019F6E18-4F9A-427A-A724-9A8A2F05B400}" srcOrd="1" destOrd="0" parTransId="{ABE9F87F-BB68-4527-BA71-C4E23C90C70B}" sibTransId="{66683E83-19D3-464D-A0C8-098346DE8BD6}"/>
    <dgm:cxn modelId="{6A5A74E5-52E7-4356-B2E5-716FA120EB00}" srcId="{ADB0B98F-8D84-4C5E-B3A1-80D494E97563}" destId="{3A4C028D-C39D-4184-A78E-948204B99DE8}" srcOrd="2" destOrd="0" parTransId="{1BD211DA-728E-44BB-B00A-2D9FC152B199}" sibTransId="{BA8C3EBC-0C88-470C-A036-AD9A1CB726AB}"/>
    <dgm:cxn modelId="{BBA904FD-226A-46B4-8D5B-CC85F22993C6}" type="presOf" srcId="{7E1166B3-4A6A-4C70-A6DF-3E2B203F3DDA}" destId="{6AED3D1E-DEA3-44B3-BB1E-8DF6B972E11A}" srcOrd="0" destOrd="0" presId="urn:microsoft.com/office/officeart/2005/8/layout/funnel1"/>
    <dgm:cxn modelId="{0763D993-1FF6-454B-A96F-F4F81AB3EDDD}" type="presParOf" srcId="{B6A3A3B2-3C72-4EA7-ADAA-F7DFFA3DB153}" destId="{B6065ABB-E1FE-4700-8BBA-58F8A8939401}" srcOrd="0" destOrd="0" presId="urn:microsoft.com/office/officeart/2005/8/layout/funnel1"/>
    <dgm:cxn modelId="{631B21D5-E32D-45EA-A526-0E3E27C26A90}" type="presParOf" srcId="{B6A3A3B2-3C72-4EA7-ADAA-F7DFFA3DB153}" destId="{E96274D4-2082-4748-A40E-002036A3DB54}" srcOrd="1" destOrd="0" presId="urn:microsoft.com/office/officeart/2005/8/layout/funnel1"/>
    <dgm:cxn modelId="{DE46C755-D521-4FA6-B8F5-71B180C379F4}" type="presParOf" srcId="{B6A3A3B2-3C72-4EA7-ADAA-F7DFFA3DB153}" destId="{15E46B0A-262E-4836-A696-6A7F1053BAAD}" srcOrd="2" destOrd="0" presId="urn:microsoft.com/office/officeart/2005/8/layout/funnel1"/>
    <dgm:cxn modelId="{5B6A9FB1-5F61-4E81-8A82-01BEFFC343B6}" type="presParOf" srcId="{B6A3A3B2-3C72-4EA7-ADAA-F7DFFA3DB153}" destId="{BEF6212B-64F7-4F5A-840B-241C4DFF2D08}" srcOrd="3" destOrd="0" presId="urn:microsoft.com/office/officeart/2005/8/layout/funnel1"/>
    <dgm:cxn modelId="{AEAF6396-3D4F-41D0-BA1E-34D52DF024A7}" type="presParOf" srcId="{B6A3A3B2-3C72-4EA7-ADAA-F7DFFA3DB153}" destId="{6E74A9A6-68FF-4961-9B7E-2CB62333D00E}" srcOrd="4" destOrd="0" presId="urn:microsoft.com/office/officeart/2005/8/layout/funnel1"/>
    <dgm:cxn modelId="{2D779FEE-8EF3-41AB-B8B4-F043E5D75490}" type="presParOf" srcId="{B6A3A3B2-3C72-4EA7-ADAA-F7DFFA3DB153}" destId="{6AED3D1E-DEA3-44B3-BB1E-8DF6B972E11A}" srcOrd="5" destOrd="0" presId="urn:microsoft.com/office/officeart/2005/8/layout/funnel1"/>
    <dgm:cxn modelId="{182086E5-1CEF-4918-877D-4A8323894258}" type="presParOf" srcId="{B6A3A3B2-3C72-4EA7-ADAA-F7DFFA3DB153}" destId="{60814FF7-5215-462A-B032-B20A57BCD0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65ABB-E1FE-4700-8BBA-58F8A8939401}">
      <dsp:nvSpPr>
        <dsp:cNvPr id="0" name=""/>
        <dsp:cNvSpPr/>
      </dsp:nvSpPr>
      <dsp:spPr>
        <a:xfrm>
          <a:off x="6278592" y="751800"/>
          <a:ext cx="8658636" cy="300703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274D4-2082-4748-A40E-002036A3DB54}">
      <dsp:nvSpPr>
        <dsp:cNvPr id="0" name=""/>
        <dsp:cNvSpPr/>
      </dsp:nvSpPr>
      <dsp:spPr>
        <a:xfrm>
          <a:off x="9782319" y="8114997"/>
          <a:ext cx="1678030" cy="1073939"/>
        </a:xfrm>
        <a:prstGeom prst="downArrow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46B0A-262E-4836-A696-6A7F1053BAAD}">
      <dsp:nvSpPr>
        <dsp:cNvPr id="0" name=""/>
        <dsp:cNvSpPr/>
      </dsp:nvSpPr>
      <dsp:spPr>
        <a:xfrm>
          <a:off x="6594061" y="8974149"/>
          <a:ext cx="8054545" cy="2013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Study 4: Co-creation of toolkit</a:t>
          </a:r>
        </a:p>
      </dsp:txBody>
      <dsp:txXfrm>
        <a:off x="6594061" y="8974149"/>
        <a:ext cx="8054545" cy="2013636"/>
      </dsp:txXfrm>
    </dsp:sp>
    <dsp:sp modelId="{BEF6212B-64F7-4F5A-840B-241C4DFF2D08}">
      <dsp:nvSpPr>
        <dsp:cNvPr id="0" name=""/>
        <dsp:cNvSpPr/>
      </dsp:nvSpPr>
      <dsp:spPr>
        <a:xfrm>
          <a:off x="9426576" y="3991070"/>
          <a:ext cx="3020454" cy="30204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Patient Values &amp; Preferences </a:t>
          </a:r>
          <a:r>
            <a:rPr lang="en-GB" sz="2800" kern="1200">
              <a:solidFill>
                <a:schemeClr val="tx1"/>
              </a:solidFill>
            </a:rPr>
            <a:t>Study 3: </a:t>
          </a:r>
          <a:r>
            <a:rPr lang="en-GB" sz="3000" kern="1200">
              <a:solidFill>
                <a:schemeClr val="tx1"/>
              </a:solidFill>
            </a:rPr>
            <a:t>Qualitative mealtime study</a:t>
          </a:r>
          <a:endParaRPr lang="en-GB" sz="3000" kern="1200" dirty="0">
            <a:solidFill>
              <a:schemeClr val="tx1"/>
            </a:solidFill>
          </a:endParaRPr>
        </a:p>
      </dsp:txBody>
      <dsp:txXfrm>
        <a:off x="9868911" y="4433405"/>
        <a:ext cx="2135784" cy="2135784"/>
      </dsp:txXfrm>
    </dsp:sp>
    <dsp:sp modelId="{6E74A9A6-68FF-4961-9B7E-2CB62333D00E}">
      <dsp:nvSpPr>
        <dsp:cNvPr id="0" name=""/>
        <dsp:cNvSpPr/>
      </dsp:nvSpPr>
      <dsp:spPr>
        <a:xfrm>
          <a:off x="7265273" y="1725058"/>
          <a:ext cx="3020454" cy="3020454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Clinical Expertise    </a:t>
          </a:r>
          <a:r>
            <a:rPr lang="en-GB" sz="2800" kern="1200">
              <a:solidFill>
                <a:schemeClr val="tx1"/>
              </a:solidFill>
            </a:rPr>
            <a:t>Study 2:           </a:t>
          </a:r>
          <a:r>
            <a:rPr lang="en-GB" sz="3200" kern="1200">
              <a:solidFill>
                <a:schemeClr val="tx1"/>
              </a:solidFill>
            </a:rPr>
            <a:t>SLT Practice Survey</a:t>
          </a:r>
          <a:endParaRPr lang="en-GB" sz="3200" kern="1200" dirty="0">
            <a:solidFill>
              <a:schemeClr val="tx1"/>
            </a:solidFill>
          </a:endParaRPr>
        </a:p>
      </dsp:txBody>
      <dsp:txXfrm>
        <a:off x="7707608" y="2167393"/>
        <a:ext cx="2135784" cy="2135784"/>
      </dsp:txXfrm>
    </dsp:sp>
    <dsp:sp modelId="{6AED3D1E-DEA3-44B3-BB1E-8DF6B972E11A}">
      <dsp:nvSpPr>
        <dsp:cNvPr id="0" name=""/>
        <dsp:cNvSpPr/>
      </dsp:nvSpPr>
      <dsp:spPr>
        <a:xfrm>
          <a:off x="10352849" y="994779"/>
          <a:ext cx="3020454" cy="3020454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Research Evidence     </a:t>
          </a:r>
          <a:r>
            <a:rPr lang="en-GB" sz="2800" kern="1200">
              <a:solidFill>
                <a:schemeClr val="tx1"/>
              </a:solidFill>
            </a:rPr>
            <a:t>Study 1: </a:t>
          </a:r>
          <a:r>
            <a:rPr lang="en-GB" sz="3200" kern="1200">
              <a:solidFill>
                <a:schemeClr val="tx1"/>
              </a:solidFill>
            </a:rPr>
            <a:t>Systematic Review</a:t>
          </a:r>
          <a:endParaRPr lang="en-GB" sz="3200" kern="1200" dirty="0">
            <a:solidFill>
              <a:schemeClr val="tx1"/>
            </a:solidFill>
          </a:endParaRPr>
        </a:p>
      </dsp:txBody>
      <dsp:txXfrm>
        <a:off x="10795184" y="1437114"/>
        <a:ext cx="2135784" cy="2135784"/>
      </dsp:txXfrm>
    </dsp:sp>
    <dsp:sp modelId="{60814FF7-5215-462A-B032-B20A57BCD0DB}">
      <dsp:nvSpPr>
        <dsp:cNvPr id="0" name=""/>
        <dsp:cNvSpPr/>
      </dsp:nvSpPr>
      <dsp:spPr>
        <a:xfrm>
          <a:off x="3739886" y="-248391"/>
          <a:ext cx="13762895" cy="8779626"/>
        </a:xfrm>
        <a:prstGeom prst="funnel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4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52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47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72332" y="2104313"/>
            <a:ext cx="16835864" cy="430012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 here (Section divider slide)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72327" y="6236835"/>
            <a:ext cx="16839371" cy="19708886"/>
          </a:xfrm>
        </p:spPr>
        <p:txBody>
          <a:bodyPr/>
          <a:lstStyle>
            <a:lvl1pPr marL="166880" indent="-166880">
              <a:buClr>
                <a:srgbClr val="C9122B"/>
              </a:buClr>
              <a:buFont typeface="Lucida Grande"/>
              <a:buChar char="■"/>
              <a:defRPr/>
            </a:lvl1pPr>
            <a:lvl2pPr marL="323421" indent="-155065">
              <a:buClr>
                <a:srgbClr val="C9122B"/>
              </a:buClr>
              <a:buFont typeface="Lucida Grande"/>
              <a:buChar char="■"/>
              <a:defRPr/>
            </a:lvl2pPr>
            <a:lvl3pPr marL="500638" indent="-175740">
              <a:buClr>
                <a:srgbClr val="C9122B"/>
              </a:buClr>
              <a:buFont typeface="Lucida Grande"/>
              <a:buChar char="■"/>
              <a:defRPr/>
            </a:lvl3pPr>
            <a:lvl4pPr marL="663085" indent="-160973">
              <a:buClr>
                <a:srgbClr val="C9122B"/>
              </a:buClr>
              <a:buFont typeface="Lucida Grande"/>
              <a:buChar char="■"/>
              <a:defRPr sz="1674"/>
            </a:lvl4pPr>
            <a:lvl5pPr marL="837244" indent="-170797">
              <a:buClr>
                <a:srgbClr val="C9122B"/>
              </a:buClr>
              <a:buSzPct val="110000"/>
              <a:buFont typeface="Lucida Grande"/>
              <a:buChar char="■"/>
              <a:defRPr sz="1674"/>
            </a:lvl5pPr>
          </a:lstStyle>
          <a:p>
            <a:pPr lvl="0"/>
            <a:r>
              <a:rPr lang="en-US" dirty="0"/>
              <a:t>Content or subheading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49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7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0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1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4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4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2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E9602-BEBD-40EF-AAAA-B26E7FBAE2D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32B3-E586-4952-AC4E-8E309EFA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0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hyperlink" Target="mailto:Sally.morgan.2@city.ac.uk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824" y="1669843"/>
            <a:ext cx="17285186" cy="3815124"/>
          </a:xfrm>
        </p:spPr>
        <p:txBody>
          <a:bodyPr>
            <a:normAutofit fontScale="90000"/>
          </a:bodyPr>
          <a:lstStyle/>
          <a:p>
            <a:pPr algn="ctr" rtl="0" fontAlgn="base"/>
            <a:r>
              <a:rPr lang="en-US" sz="6000" b="0" i="0" dirty="0">
                <a:solidFill>
                  <a:srgbClr val="031D39"/>
                </a:solidFill>
                <a:effectLst/>
                <a:latin typeface="Roboto" panose="02000000000000000000" pitchFamily="2" charset="0"/>
              </a:rPr>
              <a:t>Safe Efficient and Enjoyable Mealtimes (SEEM Study): Creating a toolkit for families of children who need assistance with eating and drinking </a:t>
            </a:r>
            <a:br>
              <a:rPr lang="en-US" sz="6000" b="0" i="0" dirty="0">
                <a:solidFill>
                  <a:srgbClr val="031D39"/>
                </a:solidFill>
                <a:effectLst/>
                <a:latin typeface="Roboto" panose="02000000000000000000" pitchFamily="2" charset="0"/>
              </a:rPr>
            </a:br>
            <a:r>
              <a:rPr lang="en-US" sz="6000" b="0" i="0" dirty="0">
                <a:solidFill>
                  <a:srgbClr val="031D39"/>
                </a:solidFill>
                <a:effectLst/>
                <a:latin typeface="Roboto" panose="02000000000000000000" pitchFamily="2" charset="0"/>
              </a:rPr>
              <a:t>– a multi-method investigation </a:t>
            </a:r>
            <a:br>
              <a:rPr lang="en-GB" sz="6286" b="0" dirty="0"/>
            </a:br>
            <a:br>
              <a:rPr lang="en-GB" sz="5156" dirty="0">
                <a:latin typeface="+mn-lt"/>
              </a:rPr>
            </a:br>
            <a:r>
              <a:rPr lang="en-GB" sz="5156" b="0" dirty="0">
                <a:latin typeface="Arial" panose="020B0604020202020204" pitchFamily="34" charset="0"/>
                <a:cs typeface="Arial" panose="020B0604020202020204" pitchFamily="34" charset="0"/>
              </a:rPr>
              <a:t>Morgan, S.</a:t>
            </a:r>
            <a:r>
              <a:rPr lang="en-GB" sz="4238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5156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5156" b="0" dirty="0">
                <a:latin typeface="Arial" panose="020B0604020202020204" pitchFamily="34" charset="0"/>
                <a:cs typeface="Arial" panose="020B0604020202020204" pitchFamily="34" charset="0"/>
              </a:rPr>
              <a:t>​ </a:t>
            </a:r>
            <a:r>
              <a:rPr lang="en-GB" sz="5156" b="0" dirty="0">
                <a:latin typeface="Arial" panose="020B0604020202020204" pitchFamily="34" charset="0"/>
                <a:cs typeface="Arial" panose="020B0604020202020204" pitchFamily="34" charset="0"/>
              </a:rPr>
              <a:t>Mulligan, K.</a:t>
            </a:r>
            <a:r>
              <a:rPr lang="en-GB" sz="5156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GB" sz="5156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5156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156" b="0" dirty="0">
                <a:latin typeface="Arial" panose="020B0604020202020204" pitchFamily="34" charset="0"/>
                <a:cs typeface="Arial" panose="020B0604020202020204" pitchFamily="34" charset="0"/>
              </a:rPr>
              <a:t>Weir, K. A.</a:t>
            </a:r>
            <a:r>
              <a:rPr lang="en-GB" sz="5156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5156" b="0" dirty="0">
                <a:latin typeface="Arial" panose="020B0604020202020204" pitchFamily="34" charset="0"/>
                <a:cs typeface="Arial" panose="020B0604020202020204" pitchFamily="34" charset="0"/>
              </a:rPr>
              <a:t>, Hilari, K.</a:t>
            </a:r>
            <a:r>
              <a:rPr lang="en-GB" sz="5156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en-US" sz="5156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8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108" b="0" dirty="0">
                <a:latin typeface="Arial" panose="020B0604020202020204" pitchFamily="34" charset="0"/>
                <a:cs typeface="Arial" panose="020B0604020202020204" pitchFamily="34" charset="0"/>
              </a:rPr>
              <a:t>City, University of London, UK, </a:t>
            </a:r>
            <a:r>
              <a:rPr lang="en-US" sz="3108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10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London NHS Foundation Trust, UK, </a:t>
            </a:r>
            <a:r>
              <a:rPr lang="en-GB" sz="31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1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Melbourne</a:t>
            </a:r>
            <a:br>
              <a:rPr lang="en-US" sz="3108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6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Sally.morgan.2@city.ac.uk</a:t>
            </a:r>
            <a:r>
              <a:rPr lang="en-US" sz="3461" dirty="0">
                <a:latin typeface="Arial" panose="020B0604020202020204" pitchFamily="34" charset="0"/>
                <a:cs typeface="Arial" panose="020B0604020202020204" pitchFamily="34" charset="0"/>
              </a:rPr>
              <a:t> @sallymorganslt</a:t>
            </a:r>
            <a:br>
              <a:rPr lang="en-US" sz="6780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808000" y="20337995"/>
            <a:ext cx="951044" cy="71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5" dirty="0">
                <a:solidFill>
                  <a:schemeClr val="bg1"/>
                </a:solidFill>
              </a:rPr>
              <a:t>City, University of London</a:t>
            </a:r>
          </a:p>
          <a:p>
            <a:r>
              <a:rPr lang="en-GB" sz="505" dirty="0">
                <a:solidFill>
                  <a:schemeClr val="bg1"/>
                </a:solidFill>
              </a:rPr>
              <a:t>Northampton Square</a:t>
            </a:r>
          </a:p>
          <a:p>
            <a:r>
              <a:rPr lang="en-GB" sz="505" dirty="0">
                <a:solidFill>
                  <a:schemeClr val="bg1"/>
                </a:solidFill>
              </a:rPr>
              <a:t>London</a:t>
            </a:r>
          </a:p>
          <a:p>
            <a:r>
              <a:rPr lang="en-GB" sz="505" dirty="0">
                <a:solidFill>
                  <a:schemeClr val="bg1"/>
                </a:solidFill>
              </a:rPr>
              <a:t>EC1V 0HB</a:t>
            </a:r>
          </a:p>
          <a:p>
            <a:r>
              <a:rPr lang="en-GB" sz="505" dirty="0">
                <a:solidFill>
                  <a:schemeClr val="bg1"/>
                </a:solidFill>
              </a:rPr>
              <a:t>United Kingdom</a:t>
            </a:r>
          </a:p>
          <a:p>
            <a:endParaRPr lang="en-GB" sz="505" dirty="0">
              <a:solidFill>
                <a:schemeClr val="bg1"/>
              </a:solidFill>
            </a:endParaRPr>
          </a:p>
          <a:p>
            <a:r>
              <a:rPr lang="en-GB" sz="505" dirty="0">
                <a:solidFill>
                  <a:schemeClr val="bg1"/>
                </a:solidFill>
              </a:rPr>
              <a:t>T: +44 (0)20 7040 5060</a:t>
            </a:r>
          </a:p>
          <a:p>
            <a:r>
              <a:rPr lang="en-GB" sz="505" dirty="0">
                <a:solidFill>
                  <a:schemeClr val="bg1"/>
                </a:solidFill>
              </a:rPr>
              <a:t>E: department@city.ac.uk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68" y="27657364"/>
            <a:ext cx="2094769" cy="24995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5486" y="5847268"/>
            <a:ext cx="18544538" cy="67929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814" b="1" dirty="0">
                <a:latin typeface="Arial" panose="020B0604020202020204" pitchFamily="34" charset="0"/>
                <a:cs typeface="Arial" panose="020B0604020202020204" pitchFamily="34" charset="0"/>
              </a:rPr>
              <a:t>Introduction &amp; Aim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5486" y="9225979"/>
            <a:ext cx="18544537" cy="67928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814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5486" y="24281523"/>
            <a:ext cx="12692282" cy="69158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814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5486" y="20745370"/>
            <a:ext cx="18544537" cy="67928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814" dirty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GB" sz="2260" dirty="0">
                <a:latin typeface="Arial" panose="020B0604020202020204" pitchFamily="34" charset="0"/>
                <a:cs typeface="Arial" panose="020B0604020202020204" pitchFamily="34" charset="0"/>
              </a:rPr>
              <a:t>(further data collection &amp; analysis ongoing)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07262" y="25245539"/>
            <a:ext cx="12681656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There is no current toolkit to guide creating mealtime recommendations with families.</a:t>
            </a:r>
          </a:p>
          <a:p>
            <a:pPr eaLnBrk="0" hangingPunct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toolkit will include:</a:t>
            </a:r>
          </a:p>
          <a:p>
            <a:pPr marL="1561675" lvl="1" indent="-322920" eaLnBrk="0" hangingPunct="0"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to change</a:t>
            </a:r>
          </a:p>
          <a:p>
            <a:pPr marL="1561675" lvl="1" indent="-322920" eaLnBrk="0" hangingPunct="0"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Barriers to making a change</a:t>
            </a:r>
          </a:p>
          <a:p>
            <a:pPr marL="1561675" lvl="1" indent="-322920" eaLnBrk="0" hangingPunct="0"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to overcome those barriers</a:t>
            </a:r>
          </a:p>
          <a:p>
            <a:pPr marL="1561675" lvl="1" indent="-322920" eaLnBrk="0" hangingPunct="0">
              <a:buFont typeface="Wingdings" panose="05000000000000000000" pitchFamily="2" charset="2"/>
              <a:buChar char="§"/>
            </a:pPr>
            <a:endParaRPr lang="en-GB" sz="19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83522" y="25250903"/>
            <a:ext cx="5506779" cy="20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113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13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Heslop, P. et al. 2013. Confidential Inquiry into premature deaths of people with learning disabilities. </a:t>
            </a:r>
            <a:endParaRPr lang="en-US" sz="11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113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Perez, C.M. et al. 2015. The incidence of healthcare use, ill health and mortality in adults with intellectual disabilities and mealtime support needs. </a:t>
            </a:r>
            <a:r>
              <a:rPr lang="en-US" sz="113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of Int. Dis. Research</a:t>
            </a:r>
            <a:r>
              <a:rPr lang="en-US" sz="113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 </a:t>
            </a:r>
            <a:r>
              <a:rPr lang="en-US" sz="113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113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(7), pp.638-652.</a:t>
            </a:r>
          </a:p>
          <a:p>
            <a:pPr lvl="0" fontAlgn="base"/>
            <a:r>
              <a:rPr lang="en-GB" sz="113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13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Sackett DL, Rosenberg WM, Gray JM, Haynes RB, Richardson WS. Evidence based medicine: what it is and what it isn't. Bmj. 1996 Jan 13;312(7023):71-2.</a:t>
            </a:r>
          </a:p>
          <a:p>
            <a:pPr lvl="0" fontAlgn="base"/>
            <a:r>
              <a:rPr lang="en-US" sz="113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113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Skivington K, Matthews L, Simpson SA, Craig P, Baird J, Blazeby JM, Boyd KA, Craig N, French DP, McIntosh E, Petticrew M. A new framework for developing and evaluating complex interventions: update of Medical Research Council guidance. Bmj. 2021 Sep 30;374.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254522" y="24287672"/>
            <a:ext cx="5559304" cy="67928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814" dirty="0"/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779A0-26D2-B5DD-548F-DCCD0E414929}"/>
              </a:ext>
            </a:extLst>
          </p:cNvPr>
          <p:cNvSpPr txBox="1"/>
          <p:nvPr/>
        </p:nvSpPr>
        <p:spPr>
          <a:xfrm>
            <a:off x="1507262" y="6797212"/>
            <a:ext cx="18544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Children with neurodisability and oropharyngeal dysphagia have an increased risk of premature death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While awaiting new interventions caregivers need to maximise safety, efficiency &amp; enjoyment for every mealtime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This study will create a toolkit for families of children who need assistance with eating and drinking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EB14E54-2EC9-FBC8-0902-8E9149858CB6}"/>
              </a:ext>
            </a:extLst>
          </p:cNvPr>
          <p:cNvSpPr txBox="1"/>
          <p:nvPr/>
        </p:nvSpPr>
        <p:spPr>
          <a:xfrm>
            <a:off x="15786495" y="18279550"/>
            <a:ext cx="40273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learn more, scan the QR code or contact to be added to SEEM Study mailing list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E9E1DE-8278-B6C4-723B-C15385CCA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59090"/>
              </p:ext>
            </p:extLst>
          </p:nvPr>
        </p:nvGraphicFramePr>
        <p:xfrm>
          <a:off x="140956" y="10377068"/>
          <a:ext cx="21242669" cy="10739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A1A978F0-C911-8500-C8AD-82F565BF7324}"/>
              </a:ext>
            </a:extLst>
          </p:cNvPr>
          <p:cNvSpPr txBox="1"/>
          <p:nvPr/>
        </p:nvSpPr>
        <p:spPr>
          <a:xfrm>
            <a:off x="1507262" y="21556347"/>
            <a:ext cx="183655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Study 1: 	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Registered with Prospero. 25 included studies with updated search &amp; screening underway.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Submission for publication March 2024.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Study 2:	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Survey open summer 2021.	Covid-19 adaptations article published.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Main survey article submission for publication May 2024.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Study 3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	NHS ethics, HRA and local Trust approvals in place. Recruitment underway &amp; closes 31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March 2024.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Study 4: 	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be completed in 2025.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95FC6E-0384-7BB8-57B5-1BCDB64E7065}"/>
              </a:ext>
            </a:extLst>
          </p:cNvPr>
          <p:cNvSpPr txBox="1"/>
          <p:nvPr/>
        </p:nvSpPr>
        <p:spPr>
          <a:xfrm>
            <a:off x="1633091" y="18279550"/>
            <a:ext cx="4392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Evidence Based Practice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&amp; MRC complex intervention development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approaches used</a:t>
            </a:r>
          </a:p>
        </p:txBody>
      </p:sp>
      <p:pic>
        <p:nvPicPr>
          <p:cNvPr id="45" name="Picture 4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78E36F82-A30A-C5D3-A3C6-AC5204703B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794" y="2468053"/>
            <a:ext cx="1915465" cy="1915465"/>
          </a:xfrm>
          <a:prstGeom prst="rect">
            <a:avLst/>
          </a:prstGeom>
        </p:spPr>
      </p:pic>
      <p:pic>
        <p:nvPicPr>
          <p:cNvPr id="47" name="Picture 4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60D6DCD6-30B9-B021-1F5C-A37851D152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68" y="2509304"/>
            <a:ext cx="1915465" cy="1915465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3BA74A35-BFD6-1F2E-696E-E6F016CAFC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180" y="27807160"/>
            <a:ext cx="4113913" cy="204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1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7A5A732F15754FA1C30D611A787689" ma:contentTypeVersion="13" ma:contentTypeDescription="Create a new document." ma:contentTypeScope="" ma:versionID="2b5c1a4dc612655c77fefd28f8283fc3">
  <xsd:schema xmlns:xsd="http://www.w3.org/2001/XMLSchema" xmlns:xs="http://www.w3.org/2001/XMLSchema" xmlns:p="http://schemas.microsoft.com/office/2006/metadata/properties" xmlns:ns3="8196331b-58ec-4b2c-83b3-cb6301c2453c" xmlns:ns4="88e39b20-e109-42de-b9d2-d54d7f9a7378" targetNamespace="http://schemas.microsoft.com/office/2006/metadata/properties" ma:root="true" ma:fieldsID="97cc90a6a24dbf113c15a0f7fe7bc3cf" ns3:_="" ns4:_="">
    <xsd:import namespace="8196331b-58ec-4b2c-83b3-cb6301c2453c"/>
    <xsd:import namespace="88e39b20-e109-42de-b9d2-d54d7f9a73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6331b-58ec-4b2c-83b3-cb6301c245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39b20-e109-42de-b9d2-d54d7f9a737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0F539-E37E-4A1C-8BBD-638EE74802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0F2327-744D-4E5D-BB2F-704808A95551}">
  <ds:schemaRefs>
    <ds:schemaRef ds:uri="http://purl.org/dc/dcmitype/"/>
    <ds:schemaRef ds:uri="88e39b20-e109-42de-b9d2-d54d7f9a7378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196331b-58ec-4b2c-83b3-cb6301c2453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F7AAEE-E02C-411B-AC83-B6037FAF24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6331b-58ec-4b2c-83b3-cb6301c2453c"/>
    <ds:schemaRef ds:uri="88e39b20-e109-42de-b9d2-d54d7f9a7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1013</TotalTime>
  <Words>527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Lucida Grande</vt:lpstr>
      <vt:lpstr>Roboto</vt:lpstr>
      <vt:lpstr>Wingdings</vt:lpstr>
      <vt:lpstr>Office Theme</vt:lpstr>
      <vt:lpstr>Safe Efficient and Enjoyable Mealtimes (SEEM Study): Creating a toolkit for families of children who need assistance with eating and drinking  – a multi-method investigation   Morgan, S.1,​ Mulligan, K.1,2, Weir, K. A.3, Hilari, K.1 1City, University of London, UK, 2East London NHS Foundation Trust, UK, 3University of Melbourne Sally.morgan.2@city.ac.uk @sallymorganslt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survey of UK Special School Speech &amp; Language Therapists (SLT) and school staff regarding the use of mealtime mats to provide eating and drinking guidelines  Sally Morgan, Cara Drury, Megan Thomas, Celia Harding Sally.morgan@city.ac.uk @sallymorganslt City, University of London</dc:title>
  <dc:creator>Morgan, Sally</dc:creator>
  <cp:lastModifiedBy>Morgan, Sally</cp:lastModifiedBy>
  <cp:revision>79</cp:revision>
  <cp:lastPrinted>2018-01-24T16:37:47Z</cp:lastPrinted>
  <dcterms:created xsi:type="dcterms:W3CDTF">2018-01-24T11:01:55Z</dcterms:created>
  <dcterms:modified xsi:type="dcterms:W3CDTF">2024-02-02T12:47:51Z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0x010100A47A5A732F15754FA1C30D611A787689</vt:lpwstr>
  </property>
  <property fmtid="{D5CDD505-2E9C-101B-9397-08002B2CF9AE}" pid="3" name="MSIP_Label_06c24981-b6df-48f8-949b-0896357b9b03_Enabled">
    <vt:lpwstr>true</vt:lpwstr>
  </property>
  <property fmtid="{D5CDD505-2E9C-101B-9397-08002B2CF9AE}" pid="4" name="MSIP_Label_06c24981-b6df-48f8-949b-0896357b9b03_SetDate">
    <vt:lpwstr>2021-10-06T16:42:27Z</vt:lpwstr>
  </property>
  <property fmtid="{D5CDD505-2E9C-101B-9397-08002B2CF9AE}" pid="5" name="MSIP_Label_06c24981-b6df-48f8-949b-0896357b9b03_Method">
    <vt:lpwstr>Privileged</vt:lpwstr>
  </property>
  <property fmtid="{D5CDD505-2E9C-101B-9397-08002B2CF9AE}" pid="6" name="MSIP_Label_06c24981-b6df-48f8-949b-0896357b9b03_Name">
    <vt:lpwstr>Official</vt:lpwstr>
  </property>
  <property fmtid="{D5CDD505-2E9C-101B-9397-08002B2CF9AE}" pid="7" name="MSIP_Label_06c24981-b6df-48f8-949b-0896357b9b03_SiteId">
    <vt:lpwstr>dd615949-5bd0-4da0-ac52-28ef8d336373</vt:lpwstr>
  </property>
  <property fmtid="{D5CDD505-2E9C-101B-9397-08002B2CF9AE}" pid="8" name="MSIP_Label_06c24981-b6df-48f8-949b-0896357b9b03_ActionId">
    <vt:lpwstr>71fa5630-770f-4939-84c2-d92b6a02fb69</vt:lpwstr>
  </property>
  <property fmtid="{D5CDD505-2E9C-101B-9397-08002B2CF9AE}" pid="9" name="MSIP_Label_06c24981-b6df-48f8-949b-0896357b9b03_ContentBits">
    <vt:lpwstr>0</vt:lpwstr>
  </property>
</Properties>
</file>