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256" r:id="rId2"/>
    <p:sldId id="257" r:id="rId3"/>
    <p:sldId id="293" r:id="rId4"/>
    <p:sldId id="294" r:id="rId5"/>
    <p:sldId id="295" r:id="rId6"/>
    <p:sldId id="269" r:id="rId7"/>
    <p:sldId id="270" r:id="rId8"/>
    <p:sldId id="271" r:id="rId9"/>
    <p:sldId id="289" r:id="rId10"/>
    <p:sldId id="274" r:id="rId11"/>
    <p:sldId id="272" r:id="rId12"/>
    <p:sldId id="275" r:id="rId13"/>
    <p:sldId id="276" r:id="rId14"/>
    <p:sldId id="273" r:id="rId15"/>
    <p:sldId id="277" r:id="rId16"/>
    <p:sldId id="278" r:id="rId17"/>
    <p:sldId id="280" r:id="rId18"/>
    <p:sldId id="299" r:id="rId19"/>
    <p:sldId id="290" r:id="rId20"/>
    <p:sldId id="291" r:id="rId21"/>
    <p:sldId id="292" r:id="rId22"/>
    <p:sldId id="288" r:id="rId23"/>
    <p:sldId id="297" r:id="rId24"/>
    <p:sldId id="296" r:id="rId25"/>
    <p:sldId id="281" r:id="rId26"/>
    <p:sldId id="282" r:id="rId27"/>
    <p:sldId id="283" r:id="rId28"/>
    <p:sldId id="284" r:id="rId29"/>
    <p:sldId id="287" r:id="rId30"/>
    <p:sldId id="286" r:id="rId31"/>
    <p:sldId id="285" r:id="rId32"/>
    <p:sldId id="262" r:id="rId33"/>
    <p:sldId id="265" r:id="rId34"/>
    <p:sldId id="264" r:id="rId35"/>
    <p:sldId id="266" r:id="rId36"/>
    <p:sldId id="267" r:id="rId37"/>
    <p:sldId id="268" r:id="rId38"/>
    <p:sldId id="298" r:id="rId39"/>
    <p:sldId id="258" r:id="rId40"/>
    <p:sldId id="259" r:id="rId41"/>
    <p:sldId id="260" r:id="rId42"/>
    <p:sldId id="261" r:id="rId43"/>
    <p:sldId id="300" r:id="rId44"/>
    <p:sldId id="301" r:id="rId45"/>
    <p:sldId id="304" r:id="rId46"/>
    <p:sldId id="305" r:id="rId47"/>
    <p:sldId id="306" r:id="rId48"/>
    <p:sldId id="302" r:id="rId49"/>
    <p:sldId id="303"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80" d="100"/>
          <a:sy n="80" d="100"/>
        </p:scale>
        <p:origin x="-760" y="-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054996-19E3-BB48-B04A-6960D17D7F79}" type="datetimeFigureOut">
              <a:rPr lang="en-US" smtClean="0"/>
              <a:t>11/03/2014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37CD1C-0115-6E42-9284-BC8253A5E2F9}" type="slidenum">
              <a:rPr lang="en-US" smtClean="0"/>
              <a:t>‹#›</a:t>
            </a:fld>
            <a:endParaRPr lang="en-US"/>
          </a:p>
        </p:txBody>
      </p:sp>
    </p:spTree>
    <p:extLst>
      <p:ext uri="{BB962C8B-B14F-4D97-AF65-F5344CB8AC3E}">
        <p14:creationId xmlns:p14="http://schemas.microsoft.com/office/powerpoint/2010/main" val="42955999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37CD1C-0115-6E42-9284-BC8253A5E2F9}" type="slidenum">
              <a:rPr lang="en-US" smtClean="0"/>
              <a:t>43</a:t>
            </a:fld>
            <a:endParaRPr lang="en-US"/>
          </a:p>
        </p:txBody>
      </p:sp>
    </p:spTree>
    <p:extLst>
      <p:ext uri="{BB962C8B-B14F-4D97-AF65-F5344CB8AC3E}">
        <p14:creationId xmlns:p14="http://schemas.microsoft.com/office/powerpoint/2010/main" val="1095443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3776" y="3776472"/>
            <a:ext cx="7196328" cy="1470025"/>
          </a:xfrm>
        </p:spPr>
        <p:txBody>
          <a:bodyPr vert="horz" lIns="91440" tIns="45720" rIns="91440" bIns="45720" rtlCol="0" anchor="b" anchorCtr="0">
            <a:noAutofit/>
          </a:bodyPr>
          <a:lstStyle>
            <a:lvl1pPr algn="l"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GB" smtClean="0"/>
              <a:t>Click to edit Master title style</a:t>
            </a:r>
            <a:endParaRPr/>
          </a:p>
        </p:txBody>
      </p:sp>
      <p:sp>
        <p:nvSpPr>
          <p:cNvPr id="3" name="Subtitle 2"/>
          <p:cNvSpPr>
            <a:spLocks noGrp="1"/>
          </p:cNvSpPr>
          <p:nvPr>
            <p:ph type="subTitle" idx="1"/>
          </p:nvPr>
        </p:nvSpPr>
        <p:spPr>
          <a:xfrm>
            <a:off x="493776" y="5257800"/>
            <a:ext cx="7196328" cy="987552"/>
          </a:xfrm>
        </p:spPr>
        <p:txBody>
          <a:bodyPr vert="horz" lIns="91440" tIns="45720" rIns="91440" bIns="45720" rtlCol="0" anchor="t" anchorCtr="0">
            <a:noAutofit/>
          </a:bodyPr>
          <a:lstStyle>
            <a:lvl1pPr marL="0" indent="0" algn="l" defTabSz="914400" rtl="0" eaLnBrk="1" latinLnBrk="0" hangingPunct="1">
              <a:spcBef>
                <a:spcPct val="0"/>
              </a:spcBef>
              <a:buFont typeface="Wingdings 2" pitchFamily="18" charset="2"/>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t>11/03/2014</a:t>
            </a:fld>
            <a:endParaRPr lang="en-US"/>
          </a:p>
        </p:txBody>
      </p:sp>
      <p:sp>
        <p:nvSpPr>
          <p:cNvPr id="5" name="Footer Placeholder 4"/>
          <p:cNvSpPr>
            <a:spLocks noGrp="1"/>
          </p:cNvSpPr>
          <p:nvPr>
            <p:ph type="ftr" sz="quarter" idx="11"/>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5175" y="4267200"/>
            <a:ext cx="7612063" cy="1100138"/>
          </a:xfrm>
        </p:spPr>
        <p:txBody>
          <a:bodyPr anchor="b"/>
          <a:lstStyle>
            <a:lvl1pPr algn="ctr">
              <a:defRPr sz="4400" b="0">
                <a:solidFill>
                  <a:schemeClr val="bg1"/>
                </a:solidFill>
                <a:effectLst>
                  <a:outerShdw blurRad="63500" dist="50800" dir="2700000" algn="tl" rotWithShape="0">
                    <a:prstClr val="black">
                      <a:alpha val="50000"/>
                    </a:prstClr>
                  </a:outerShdw>
                </a:effectLst>
              </a:defRPr>
            </a:lvl1pPr>
          </a:lstStyle>
          <a:p>
            <a:r>
              <a:rPr lang="en-GB" smtClean="0"/>
              <a:t>Click to edit Master title style</a:t>
            </a:r>
            <a:endParaRPr/>
          </a:p>
        </p:txBody>
      </p:sp>
      <p:sp>
        <p:nvSpPr>
          <p:cNvPr id="3" name="Picture Placeholder 2"/>
          <p:cNvSpPr>
            <a:spLocks noGrp="1"/>
          </p:cNvSpPr>
          <p:nvPr>
            <p:ph type="pic" idx="1"/>
          </p:nvPr>
        </p:nvSpPr>
        <p:spPr>
          <a:xfrm rot="21414040">
            <a:off x="1779080" y="450465"/>
            <a:ext cx="5486400" cy="3626214"/>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vert="horz" lIns="91440" tIns="45720" rIns="91440" bIns="45720" rtlCol="0">
            <a:normAutofit/>
          </a:bodyPr>
          <a:lstStyle>
            <a:lvl1pPr marL="342900" indent="-342900" algn="l" defTabSz="914400" rtl="0" eaLnBrk="1" latinLnBrk="0" hangingPunct="1">
              <a:spcBef>
                <a:spcPts val="2000"/>
              </a:spcBef>
              <a:buFont typeface="Wingdings 2" pitchFamily="18" charset="2"/>
              <a:buNone/>
              <a:defRPr sz="1800" kern="1200">
                <a:solidFill>
                  <a:schemeClr val="bg1"/>
                </a:solidFill>
                <a:effectLst>
                  <a:outerShdw blurRad="63500" dist="50800" dir="2700000" algn="tl" rotWithShape="0">
                    <a:prstClr val="black">
                      <a:alpha val="5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a:p>
        </p:txBody>
      </p:sp>
      <p:sp>
        <p:nvSpPr>
          <p:cNvPr id="4" name="Text Placeholder 3"/>
          <p:cNvSpPr>
            <a:spLocks noGrp="1"/>
          </p:cNvSpPr>
          <p:nvPr>
            <p:ph type="body" sz="half" idx="2"/>
          </p:nvPr>
        </p:nvSpPr>
        <p:spPr>
          <a:xfrm>
            <a:off x="765175" y="5443538"/>
            <a:ext cx="7612063" cy="804862"/>
          </a:xfrm>
        </p:spPr>
        <p:txBody>
          <a:bodyPr>
            <a:normAutofit/>
          </a:bodyPr>
          <a:lstStyle>
            <a:lvl1pPr marL="0" indent="0" algn="ctr">
              <a:spcBef>
                <a:spcPts val="300"/>
              </a:spcBef>
              <a:buNone/>
              <a:defRPr sz="1800">
                <a:effectLst>
                  <a:outerShdw blurRad="63500" dist="50800" dir="2700000" algn="tl" rotWithShape="0">
                    <a:prstClr val="black">
                      <a:alpha val="50000"/>
                    </a:prstClr>
                  </a:outerShdw>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3CEC41E-48BD-4881-B6FF-D82EEBBCD904}" type="datetimeFigureOut">
              <a:rPr lang="en-US" smtClean="0"/>
              <a:t>11/03/2014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 Pictures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8946" y="381000"/>
            <a:ext cx="3250360" cy="1631950"/>
          </a:xfrm>
        </p:spPr>
        <p:txBody>
          <a:bodyPr anchor="b"/>
          <a:lstStyle>
            <a:lvl1pPr algn="ctr">
              <a:defRPr sz="3600" b="0"/>
            </a:lvl1pPr>
          </a:lstStyle>
          <a:p>
            <a:r>
              <a:rPr lang="en-GB" smtClean="0"/>
              <a:t>Click to edit Master title style</a:t>
            </a:r>
            <a:endParaRPr/>
          </a:p>
        </p:txBody>
      </p:sp>
      <p:sp>
        <p:nvSpPr>
          <p:cNvPr id="4" name="Text Placeholder 3"/>
          <p:cNvSpPr>
            <a:spLocks noGrp="1"/>
          </p:cNvSpPr>
          <p:nvPr>
            <p:ph type="body" sz="half" idx="2"/>
          </p:nvPr>
        </p:nvSpPr>
        <p:spPr>
          <a:xfrm>
            <a:off x="608946" y="2084389"/>
            <a:ext cx="3250360" cy="3935412"/>
          </a:xfrm>
        </p:spPr>
        <p:txBody>
          <a:bodyPr vert="horz" lIns="91440" tIns="45720" rIns="91440" bIns="45720" rtlCol="0" anchor="t" anchorCtr="0">
            <a:noAutofit/>
          </a:bodyPr>
          <a:lstStyle>
            <a:lvl1pPr marL="0" indent="0" algn="ctr" defTabSz="914400" rtl="0" eaLnBrk="1" latinLnBrk="0" hangingPunct="1">
              <a:spcBef>
                <a:spcPts val="600"/>
              </a:spcBef>
              <a:buNone/>
              <a:defRPr sz="18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4495800" y="6356350"/>
            <a:ext cx="1143000" cy="365125"/>
          </a:xfrm>
        </p:spPr>
        <p:txBody>
          <a:bodyPr/>
          <a:lstStyle>
            <a:lvl1pPr algn="l">
              <a:defRPr/>
            </a:lvl1pPr>
          </a:lstStyle>
          <a:p>
            <a:fld id="{03CEC41E-48BD-4881-B6FF-D82EEBBCD904}" type="datetimeFigureOut">
              <a:rPr lang="en-US" smtClean="0"/>
              <a:t>11/03/2014</a:t>
            </a:fld>
            <a:endParaRPr lang="en-US"/>
          </a:p>
        </p:txBody>
      </p:sp>
      <p:sp>
        <p:nvSpPr>
          <p:cNvPr id="6" name="Footer Placeholder 5"/>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7" name="Slide Number Placeholder 6"/>
          <p:cNvSpPr>
            <a:spLocks noGrp="1"/>
          </p:cNvSpPr>
          <p:nvPr>
            <p:ph type="sldNum" sz="quarter" idx="12"/>
          </p:nvPr>
        </p:nvSpPr>
        <p:spPr>
          <a:xfrm>
            <a:off x="1967426" y="6356350"/>
            <a:ext cx="533400" cy="365125"/>
          </a:xfrm>
        </p:spPr>
        <p:txBody>
          <a:bodyPr/>
          <a:lstStyle>
            <a:lvl1pPr>
              <a:defRPr>
                <a:solidFill>
                  <a:schemeClr val="tx2"/>
                </a:solidFill>
              </a:defRPr>
            </a:lvl1pPr>
          </a:lstStyle>
          <a:p>
            <a:fld id="{459A5F39-4CE7-434C-A5CB-50A363451602}" type="slidenum">
              <a:rPr lang="en-US" smtClean="0"/>
              <a:t>‹#›</a:t>
            </a:fld>
            <a:endParaRPr lang="en-US"/>
          </a:p>
        </p:txBody>
      </p:sp>
      <p:sp>
        <p:nvSpPr>
          <p:cNvPr id="9" name="Picture Placeholder 7"/>
          <p:cNvSpPr>
            <a:spLocks noGrp="1"/>
          </p:cNvSpPr>
          <p:nvPr>
            <p:ph type="pic" sz="quarter" idx="14"/>
          </p:nvPr>
        </p:nvSpPr>
        <p:spPr>
          <a:xfrm rot="307655">
            <a:off x="4082874" y="3187732"/>
            <a:ext cx="4141140" cy="2881378"/>
          </a:xfrm>
          <a:solidFill>
            <a:srgbClr val="FFFFFF">
              <a:shade val="85000"/>
            </a:srgbClr>
          </a:solidFill>
          <a:ln w="38100" cap="sq">
            <a:solidFill>
              <a:srgbClr val="FDFDFD"/>
            </a:solidFill>
            <a:miter lim="800000"/>
          </a:ln>
          <a:effectLst>
            <a:outerShdw blurRad="88900" dist="25400" dir="72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GB" smtClean="0"/>
              <a:t>Drag picture to placeholder or click icon to add</a:t>
            </a:r>
            <a:endParaRPr/>
          </a:p>
        </p:txBody>
      </p:sp>
      <p:sp>
        <p:nvSpPr>
          <p:cNvPr id="8" name="Picture Placeholder 7"/>
          <p:cNvSpPr>
            <a:spLocks noGrp="1"/>
          </p:cNvSpPr>
          <p:nvPr>
            <p:ph type="pic" sz="quarter" idx="13"/>
          </p:nvPr>
        </p:nvSpPr>
        <p:spPr>
          <a:xfrm rot="21414752">
            <a:off x="4623469" y="338031"/>
            <a:ext cx="4141140" cy="2881378"/>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GB" smtClean="0"/>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t>11/03/2014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0" y="457200"/>
            <a:ext cx="1497106" cy="5810250"/>
          </a:xfrm>
        </p:spPr>
        <p:txBody>
          <a:bodyPr vert="eaVert"/>
          <a:lstStyle/>
          <a:p>
            <a:r>
              <a:rPr lang="en-GB" smtClean="0"/>
              <a:t>Click to edit Master title style</a:t>
            </a:r>
            <a:endParaRPr/>
          </a:p>
        </p:txBody>
      </p:sp>
      <p:sp>
        <p:nvSpPr>
          <p:cNvPr id="3" name="Vertical Text Placeholder 2"/>
          <p:cNvSpPr>
            <a:spLocks noGrp="1"/>
          </p:cNvSpPr>
          <p:nvPr>
            <p:ph type="body" orient="vert" idx="1"/>
          </p:nvPr>
        </p:nvSpPr>
        <p:spPr>
          <a:xfrm>
            <a:off x="496888" y="457200"/>
            <a:ext cx="6513511" cy="5810250"/>
          </a:xfrm>
        </p:spPr>
        <p:txBody>
          <a:bodyPr vert="eaVert"/>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t>11/03/2014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t>11/03/2014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6889" y="3774328"/>
            <a:ext cx="7199311" cy="1470025"/>
          </a:xfrm>
        </p:spPr>
        <p:txBody>
          <a:bodyPr anchor="b" anchorCtr="0"/>
          <a:lstStyle>
            <a:lvl1pPr algn="l">
              <a:defRPr sz="4800"/>
            </a:lvl1pPr>
          </a:lstStyle>
          <a:p>
            <a:r>
              <a:rPr lang="en-GB" smtClean="0"/>
              <a:t>Click to edit Master title style</a:t>
            </a:r>
            <a:endParaRPr/>
          </a:p>
        </p:txBody>
      </p:sp>
      <p:sp>
        <p:nvSpPr>
          <p:cNvPr id="3" name="Subtitle 2"/>
          <p:cNvSpPr>
            <a:spLocks noGrp="1"/>
          </p:cNvSpPr>
          <p:nvPr>
            <p:ph type="subTitle" idx="1"/>
          </p:nvPr>
        </p:nvSpPr>
        <p:spPr>
          <a:xfrm>
            <a:off x="496888" y="5257800"/>
            <a:ext cx="7199312" cy="990600"/>
          </a:xfrm>
        </p:spPr>
        <p:txBody>
          <a:bodyPr vert="horz" lIns="91440" tIns="45720" rIns="91440" bIns="45720" rtlCol="0" anchor="t" anchorCtr="0">
            <a:noAutofit/>
          </a:bodyPr>
          <a:lstStyle>
            <a:lvl1pPr marL="0" indent="0" algn="l" defTabSz="914400" rtl="0" eaLnBrk="1" latinLnBrk="0" hangingPunct="1">
              <a:spcBef>
                <a:spcPct val="0"/>
              </a:spcBef>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t>11/03/2014</a:t>
            </a:fld>
            <a:endParaRPr lang="en-US"/>
          </a:p>
        </p:txBody>
      </p:sp>
      <p:sp>
        <p:nvSpPr>
          <p:cNvPr id="5" name="Footer Placeholder 4"/>
          <p:cNvSpPr>
            <a:spLocks noGrp="1"/>
          </p:cNvSpPr>
          <p:nvPr>
            <p:ph type="ftr" sz="quarter" idx="11"/>
          </p:nvPr>
        </p:nvSpPr>
        <p:spPr/>
        <p:txBody>
          <a:bodyPr/>
          <a:lstStyle/>
          <a:p>
            <a:endParaRPr lang="en-US"/>
          </a:p>
        </p:txBody>
      </p:sp>
      <p:sp>
        <p:nvSpPr>
          <p:cNvPr id="8" name="Picture Placeholder 7"/>
          <p:cNvSpPr>
            <a:spLocks noGrp="1"/>
          </p:cNvSpPr>
          <p:nvPr>
            <p:ph type="pic" sz="quarter" idx="12"/>
          </p:nvPr>
        </p:nvSpPr>
        <p:spPr>
          <a:xfrm rot="504148">
            <a:off x="4493544" y="555043"/>
            <a:ext cx="4142460" cy="3085398"/>
          </a:xfrm>
          <a:solidFill>
            <a:srgbClr val="FFFFFF">
              <a:shade val="85000"/>
            </a:srgbClr>
          </a:solidFill>
          <a:ln w="38100" cap="sq">
            <a:solidFill>
              <a:srgbClr val="FDFDFD"/>
            </a:solidFill>
            <a:miter lim="800000"/>
          </a:ln>
          <a:effectLst>
            <a:outerShdw blurRad="57150" dist="37500" dir="7560000" sy="98000" kx="110000" ky="200000" algn="tl" rotWithShape="0">
              <a:srgbClr val="000000">
                <a:alpha val="20000"/>
              </a:srgb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GB" smtClean="0"/>
              <a:t>Drag picture to placeholder or click icon to add</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5175" y="2236694"/>
            <a:ext cx="7612063" cy="1362075"/>
          </a:xfrm>
        </p:spPr>
        <p:txBody>
          <a:bodyPr vert="horz" lIns="91440" tIns="45720" rIns="91440" bIns="45720" rtlCol="0" anchor="b"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GB" smtClean="0"/>
              <a:t>Click to edit Master title style</a:t>
            </a:r>
            <a:endParaRPr/>
          </a:p>
        </p:txBody>
      </p:sp>
      <p:sp>
        <p:nvSpPr>
          <p:cNvPr id="3" name="Text Placeholder 2"/>
          <p:cNvSpPr>
            <a:spLocks noGrp="1"/>
          </p:cNvSpPr>
          <p:nvPr>
            <p:ph type="body" idx="1"/>
          </p:nvPr>
        </p:nvSpPr>
        <p:spPr>
          <a:xfrm>
            <a:off x="765175" y="3617259"/>
            <a:ext cx="7612063" cy="1500187"/>
          </a:xfrm>
        </p:spPr>
        <p:txBody>
          <a:bodyPr vert="horz" lIns="91440" tIns="45720" rIns="91440" bIns="45720" rtlCol="0" anchor="t" anchorCtr="0">
            <a:noAutofit/>
          </a:bodyPr>
          <a:lstStyle>
            <a:lvl1pPr marL="0" indent="0" algn="ctr" defTabSz="914400" rtl="0" eaLnBrk="1" latinLnBrk="0" hangingPunct="1">
              <a:spcBef>
                <a:spcPct val="0"/>
              </a:spcBef>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03CEC41E-48BD-4881-B6FF-D82EEBBCD904}" type="datetimeFigureOut">
              <a:rPr lang="en-US" smtClean="0"/>
              <a:t>11/03/2014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5174" y="79468"/>
            <a:ext cx="7612063" cy="1417638"/>
          </a:xfrm>
        </p:spPr>
        <p:txBody>
          <a:bodyPr/>
          <a:lstStyle/>
          <a:p>
            <a:r>
              <a:rPr lang="en-GB" smtClean="0"/>
              <a:t>Click to edit Master title style</a:t>
            </a:r>
            <a:endParaRPr/>
          </a:p>
        </p:txBody>
      </p:sp>
      <p:sp>
        <p:nvSpPr>
          <p:cNvPr id="3" name="Content Placeholder 2"/>
          <p:cNvSpPr>
            <a:spLocks noGrp="1"/>
          </p:cNvSpPr>
          <p:nvPr>
            <p:ph sz="half" idx="1"/>
          </p:nvPr>
        </p:nvSpPr>
        <p:spPr>
          <a:xfrm>
            <a:off x="765175" y="2084388"/>
            <a:ext cx="3657600" cy="4183062"/>
          </a:xfrm>
        </p:spPr>
        <p:txBody>
          <a:bodyPr>
            <a:normAutofit/>
          </a:bodyPr>
          <a:lstStyle>
            <a:lvl1pPr>
              <a:defRPr sz="20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Content Placeholder 3"/>
          <p:cNvSpPr>
            <a:spLocks noGrp="1"/>
          </p:cNvSpPr>
          <p:nvPr>
            <p:ph sz="half" idx="2"/>
          </p:nvPr>
        </p:nvSpPr>
        <p:spPr>
          <a:xfrm>
            <a:off x="4719637" y="2084388"/>
            <a:ext cx="3657600" cy="4183062"/>
          </a:xfrm>
        </p:spPr>
        <p:txBody>
          <a:bodyPr>
            <a:normAutofit/>
          </a:bodyPr>
          <a:lstStyle>
            <a:lvl1pPr>
              <a:defRPr sz="20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Date Placeholder 4"/>
          <p:cNvSpPr>
            <a:spLocks noGrp="1"/>
          </p:cNvSpPr>
          <p:nvPr>
            <p:ph type="dt" sz="half" idx="10"/>
          </p:nvPr>
        </p:nvSpPr>
        <p:spPr/>
        <p:txBody>
          <a:bodyPr/>
          <a:lstStyle/>
          <a:p>
            <a:fld id="{03CEC41E-48BD-4881-B6FF-D82EEBBCD904}" type="datetimeFigureOut">
              <a:rPr lang="en-US" smtClean="0"/>
              <a:t>11/03/2014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5174" y="79468"/>
            <a:ext cx="7612063" cy="1417638"/>
          </a:xfrm>
        </p:spPr>
        <p:txBody>
          <a:bodyPr/>
          <a:lstStyle>
            <a:lvl1pPr>
              <a:defRPr/>
            </a:lvl1pPr>
          </a:lstStyle>
          <a:p>
            <a:r>
              <a:rPr lang="en-GB" smtClean="0"/>
              <a:t>Click to edit Master title style</a:t>
            </a:r>
            <a:endParaRPr/>
          </a:p>
        </p:txBody>
      </p:sp>
      <p:sp>
        <p:nvSpPr>
          <p:cNvPr id="3" name="Text Placeholder 2"/>
          <p:cNvSpPr>
            <a:spLocks noGrp="1"/>
          </p:cNvSpPr>
          <p:nvPr>
            <p:ph type="body" idx="1"/>
          </p:nvPr>
        </p:nvSpPr>
        <p:spPr>
          <a:xfrm>
            <a:off x="765174" y="1687512"/>
            <a:ext cx="3657600" cy="903288"/>
          </a:xfrm>
        </p:spPr>
        <p:txBody>
          <a:bodyPr anchor="ctr"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765174" y="2649071"/>
            <a:ext cx="3657600" cy="3608293"/>
          </a:xfrm>
        </p:spPr>
        <p:txBody>
          <a:bodyPr>
            <a:normAutofit/>
          </a:bodyPr>
          <a:lstStyle>
            <a:lvl1pPr>
              <a:defRPr sz="20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Text Placeholder 4"/>
          <p:cNvSpPr>
            <a:spLocks noGrp="1"/>
          </p:cNvSpPr>
          <p:nvPr>
            <p:ph type="body" sz="quarter" idx="3"/>
          </p:nvPr>
        </p:nvSpPr>
        <p:spPr>
          <a:xfrm>
            <a:off x="4719637" y="1687512"/>
            <a:ext cx="3657600" cy="903288"/>
          </a:xfrm>
        </p:spPr>
        <p:txBody>
          <a:bodyPr anchor="ctr"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719637" y="2649071"/>
            <a:ext cx="3657600" cy="3608293"/>
          </a:xfrm>
        </p:spPr>
        <p:txBody>
          <a:bodyPr>
            <a:normAutofit/>
          </a:bodyPr>
          <a:lstStyle>
            <a:lvl1pPr>
              <a:defRPr sz="20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7" name="Date Placeholder 6"/>
          <p:cNvSpPr>
            <a:spLocks noGrp="1"/>
          </p:cNvSpPr>
          <p:nvPr>
            <p:ph type="dt" sz="half" idx="10"/>
          </p:nvPr>
        </p:nvSpPr>
        <p:spPr/>
        <p:txBody>
          <a:bodyPr/>
          <a:lstStyle/>
          <a:p>
            <a:fld id="{03CEC41E-48BD-4881-B6FF-D82EEBBCD904}" type="datetimeFigureOut">
              <a:rPr lang="en-US" smtClean="0"/>
              <a:t>11/03/2014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a:p>
        </p:txBody>
      </p:sp>
      <p:sp>
        <p:nvSpPr>
          <p:cNvPr id="3" name="Date Placeholder 2"/>
          <p:cNvSpPr>
            <a:spLocks noGrp="1"/>
          </p:cNvSpPr>
          <p:nvPr>
            <p:ph type="dt" sz="half" idx="10"/>
          </p:nvPr>
        </p:nvSpPr>
        <p:spPr/>
        <p:txBody>
          <a:bodyPr/>
          <a:lstStyle/>
          <a:p>
            <a:fld id="{03CEC41E-48BD-4881-B6FF-D82EEBBCD904}" type="datetimeFigureOut">
              <a:rPr lang="en-US" smtClean="0"/>
              <a:t>11/03/2014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CEC41E-48BD-4881-B6FF-D82EEBBCD904}" type="datetimeFigureOut">
              <a:rPr lang="en-US" smtClean="0"/>
              <a:t>11/03/2014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9A5F39-4CE7-434C-A5CB-50A36345160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8946" y="381000"/>
            <a:ext cx="3250360" cy="1631950"/>
          </a:xfrm>
        </p:spPr>
        <p:txBody>
          <a:bodyPr anchor="b"/>
          <a:lstStyle>
            <a:lvl1pPr algn="ctr">
              <a:defRPr sz="3600" b="0"/>
            </a:lvl1pPr>
          </a:lstStyle>
          <a:p>
            <a:r>
              <a:rPr lang="en-GB" smtClean="0"/>
              <a:t>Click to edit Master title style</a:t>
            </a:r>
            <a:endParaRPr/>
          </a:p>
        </p:txBody>
      </p:sp>
      <p:sp>
        <p:nvSpPr>
          <p:cNvPr id="3" name="Content Placeholder 2"/>
          <p:cNvSpPr>
            <a:spLocks noGrp="1"/>
          </p:cNvSpPr>
          <p:nvPr>
            <p:ph idx="1"/>
          </p:nvPr>
        </p:nvSpPr>
        <p:spPr>
          <a:xfrm>
            <a:off x="4495800" y="381000"/>
            <a:ext cx="4149725" cy="5886450"/>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Text Placeholder 3"/>
          <p:cNvSpPr>
            <a:spLocks noGrp="1"/>
          </p:cNvSpPr>
          <p:nvPr>
            <p:ph type="body" sz="half" idx="2"/>
          </p:nvPr>
        </p:nvSpPr>
        <p:spPr>
          <a:xfrm>
            <a:off x="608946" y="2084389"/>
            <a:ext cx="3250360" cy="3935412"/>
          </a:xfrm>
        </p:spPr>
        <p:txBody>
          <a:bodyPr vert="horz" lIns="91440" tIns="45720" rIns="91440" bIns="45720" rtlCol="0" anchor="t" anchorCtr="0">
            <a:noAutofit/>
          </a:bodyPr>
          <a:lstStyle>
            <a:lvl1pPr marL="0" indent="0" algn="ctr" defTabSz="914400" rtl="0" eaLnBrk="1" latinLnBrk="0" hangingPunct="1">
              <a:spcBef>
                <a:spcPts val="600"/>
              </a:spcBef>
              <a:buNone/>
              <a:defRPr sz="18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4495800" y="6356350"/>
            <a:ext cx="1143000" cy="365125"/>
          </a:xfrm>
        </p:spPr>
        <p:txBody>
          <a:bodyPr/>
          <a:lstStyle>
            <a:lvl1pPr algn="l">
              <a:defRPr/>
            </a:lvl1pPr>
          </a:lstStyle>
          <a:p>
            <a:fld id="{03CEC41E-48BD-4881-B6FF-D82EEBBCD904}" type="datetimeFigureOut">
              <a:rPr lang="en-US" smtClean="0"/>
              <a:t>11/03/2014</a:t>
            </a:fld>
            <a:endParaRPr lang="en-US"/>
          </a:p>
        </p:txBody>
      </p:sp>
      <p:sp>
        <p:nvSpPr>
          <p:cNvPr id="6" name="Footer Placeholder 5"/>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7" name="Slide Number Placeholder 6"/>
          <p:cNvSpPr>
            <a:spLocks noGrp="1"/>
          </p:cNvSpPr>
          <p:nvPr>
            <p:ph type="sldNum" sz="quarter" idx="12"/>
          </p:nvPr>
        </p:nvSpPr>
        <p:spPr>
          <a:xfrm>
            <a:off x="1967426" y="6356350"/>
            <a:ext cx="533400" cy="365125"/>
          </a:xfrm>
        </p:spPr>
        <p:txBody>
          <a:bodyPr/>
          <a:lstStyle>
            <a:lvl1pPr>
              <a:defRPr>
                <a:solidFill>
                  <a:schemeClr val="tx2"/>
                </a:solidFill>
              </a:defRPr>
            </a:lvl1pPr>
          </a:lstStyle>
          <a:p>
            <a:fld id="{459A5F39-4CE7-434C-A5CB-50A36345160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5174" y="79468"/>
            <a:ext cx="7612063" cy="1417638"/>
          </a:xfrm>
          <a:prstGeom prst="rect">
            <a:avLst/>
          </a:prstGeom>
        </p:spPr>
        <p:txBody>
          <a:bodyPr vert="horz" lIns="91440" tIns="45720" rIns="91440" bIns="45720" rtlCol="0" anchor="ctr" anchorCtr="0">
            <a:noAutofit/>
          </a:bodyPr>
          <a:lstStyle/>
          <a:p>
            <a:r>
              <a:rPr lang="en-GB" smtClean="0"/>
              <a:t>Click to edit Master title style</a:t>
            </a:r>
            <a:endParaRPr/>
          </a:p>
        </p:txBody>
      </p:sp>
      <p:sp>
        <p:nvSpPr>
          <p:cNvPr id="3" name="Text Placeholder 2"/>
          <p:cNvSpPr>
            <a:spLocks noGrp="1"/>
          </p:cNvSpPr>
          <p:nvPr>
            <p:ph type="body" idx="1"/>
          </p:nvPr>
        </p:nvSpPr>
        <p:spPr>
          <a:xfrm>
            <a:off x="765175" y="2070846"/>
            <a:ext cx="7612064" cy="4182035"/>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03CEC41E-48BD-4881-B6FF-D82EEBBCD904}" type="datetimeFigureOut">
              <a:rPr lang="en-US" smtClean="0"/>
              <a:t>11/03/2014</a:t>
            </a:fld>
            <a:endParaRPr lang="en-US"/>
          </a:p>
        </p:txBody>
      </p:sp>
      <p:sp>
        <p:nvSpPr>
          <p:cNvPr id="5" name="Footer Placeholder 4"/>
          <p:cNvSpPr>
            <a:spLocks noGrp="1"/>
          </p:cNvSpPr>
          <p:nvPr>
            <p:ph type="ftr" sz="quarter" idx="3"/>
          </p:nvPr>
        </p:nvSpPr>
        <p:spPr>
          <a:xfrm>
            <a:off x="443753" y="6356350"/>
            <a:ext cx="2895600"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4305300" y="6356350"/>
            <a:ext cx="533400" cy="365125"/>
          </a:xfrm>
          <a:prstGeom prst="rect">
            <a:avLst/>
          </a:prstGeom>
        </p:spPr>
        <p:txBody>
          <a:bodyPr vert="horz" lIns="91440" tIns="45720" rIns="91440" bIns="45720" rtlCol="0" anchor="ctr"/>
          <a:lstStyle>
            <a:lvl1pPr algn="ctr">
              <a:defRPr sz="1200">
                <a:solidFill>
                  <a:schemeClr val="bg1"/>
                </a:solidFill>
              </a:defRPr>
            </a:lvl1pPr>
          </a:lstStyle>
          <a:p>
            <a:fld id="{459A5F39-4CE7-434C-A5CB-50A36345160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p:titleStyle>
    <p:bodyStyle>
      <a:lvl1pPr marL="342900" indent="-342900" algn="l" defTabSz="914400" rtl="0" eaLnBrk="1" latinLnBrk="0" hangingPunct="1">
        <a:spcBef>
          <a:spcPts val="2000"/>
        </a:spcBef>
        <a:buFont typeface="Wingdings 2" pitchFamily="18" charset="2"/>
        <a:buChar char=""/>
        <a:defRPr sz="2400" kern="1200">
          <a:solidFill>
            <a:schemeClr val="bg1"/>
          </a:solidFill>
          <a:effectLst>
            <a:outerShdw blurRad="63500" dist="50800" dir="2700000" algn="tl" rotWithShape="0">
              <a:prstClr val="black">
                <a:alpha val="50000"/>
              </a:prstClr>
            </a:outerShdw>
          </a:effectLst>
          <a:latin typeface="+mn-lt"/>
          <a:ea typeface="+mn-ea"/>
          <a:cs typeface="+mn-cs"/>
        </a:defRPr>
      </a:lvl1pPr>
      <a:lvl2pPr marL="685800" indent="-336550" algn="l" defTabSz="914400" rtl="0" eaLnBrk="1" latinLnBrk="0" hangingPunct="1">
        <a:spcBef>
          <a:spcPts val="600"/>
        </a:spcBef>
        <a:buFont typeface="Wingdings 2" pitchFamily="18" charset="2"/>
        <a:buChar char=""/>
        <a:defRPr sz="2200" kern="1200">
          <a:solidFill>
            <a:schemeClr val="bg1"/>
          </a:solidFill>
          <a:effectLst>
            <a:outerShdw blurRad="63500" dist="50800" dir="2700000" algn="tl" rotWithShape="0">
              <a:prstClr val="black">
                <a:alpha val="50000"/>
              </a:prstClr>
            </a:outerShdw>
          </a:effectLst>
          <a:latin typeface="+mn-lt"/>
          <a:ea typeface="+mn-ea"/>
          <a:cs typeface="+mn-cs"/>
        </a:defRPr>
      </a:lvl2pPr>
      <a:lvl3pPr marL="1035050" indent="-349250" algn="l" defTabSz="914400" rtl="0" eaLnBrk="1" latinLnBrk="0" hangingPunct="1">
        <a:spcBef>
          <a:spcPts val="600"/>
        </a:spcBef>
        <a:buFont typeface="Wingdings 2" pitchFamily="18" charset="2"/>
        <a:buChar char=""/>
        <a:defRPr sz="2000" kern="1200">
          <a:solidFill>
            <a:schemeClr val="bg1"/>
          </a:solidFill>
          <a:effectLst>
            <a:outerShdw blurRad="63500" dist="50800" dir="2700000" algn="tl" rotWithShape="0">
              <a:prstClr val="black">
                <a:alpha val="50000"/>
              </a:prstClr>
            </a:outerShdw>
          </a:effectLst>
          <a:latin typeface="+mn-lt"/>
          <a:ea typeface="+mn-ea"/>
          <a:cs typeface="+mn-cs"/>
        </a:defRPr>
      </a:lvl3pPr>
      <a:lvl4pPr marL="1371600" indent="-336550" algn="l" defTabSz="914400" rtl="0" eaLnBrk="1" latinLnBrk="0" hangingPunct="1">
        <a:spcBef>
          <a:spcPts val="600"/>
        </a:spcBef>
        <a:buFont typeface="Wingdings 2" pitchFamily="18" charset="2"/>
        <a:buChar char=""/>
        <a:defRPr sz="1800" kern="1200">
          <a:solidFill>
            <a:schemeClr val="bg1"/>
          </a:solidFill>
          <a:effectLst>
            <a:outerShdw blurRad="63500" dist="50800" dir="2700000" algn="tl" rotWithShape="0">
              <a:prstClr val="black">
                <a:alpha val="50000"/>
              </a:prstClr>
            </a:outerShdw>
          </a:effectLst>
          <a:latin typeface="+mn-lt"/>
          <a:ea typeface="+mn-ea"/>
          <a:cs typeface="+mn-cs"/>
        </a:defRPr>
      </a:lvl4pPr>
      <a:lvl5pPr marL="1720850" indent="-349250" algn="l" defTabSz="914400" rtl="0" eaLnBrk="1" latinLnBrk="0" hangingPunct="1">
        <a:spcBef>
          <a:spcPts val="600"/>
        </a:spcBef>
        <a:buFont typeface="Wingdings 2" pitchFamily="18" charset="2"/>
        <a:buChar char=""/>
        <a:defRPr sz="1800" kern="1200">
          <a:solidFill>
            <a:schemeClr val="bg1"/>
          </a:solidFill>
          <a:effectLst>
            <a:outerShdw blurRad="63500" dist="50800" dir="2700000" algn="tl" rotWithShape="0">
              <a:prstClr val="black">
                <a:alpha val="50000"/>
              </a:prstClr>
            </a:outerShdw>
          </a:effectLst>
          <a:latin typeface="+mn-lt"/>
          <a:ea typeface="+mn-ea"/>
          <a:cs typeface="+mn-cs"/>
        </a:defRPr>
      </a:lvl5pPr>
      <a:lvl6pPr marL="2055813" indent="-344488" algn="l" defTabSz="914400" rtl="0" eaLnBrk="1" latinLnBrk="0" hangingPunct="1">
        <a:spcBef>
          <a:spcPct val="20000"/>
        </a:spcBef>
        <a:buFont typeface="Wingdings 2" pitchFamily="18" charset="2"/>
        <a:buChar char=""/>
        <a:defRPr lang="en-US" sz="1800" kern="1200" dirty="0" smtClean="0">
          <a:solidFill>
            <a:schemeClr val="bg1"/>
          </a:solidFill>
          <a:effectLst>
            <a:outerShdw blurRad="63500" dist="50800" dir="2700000" algn="tl" rotWithShape="0">
              <a:prstClr val="black">
                <a:alpha val="50000"/>
              </a:prstClr>
            </a:outerShdw>
          </a:effectLst>
          <a:latin typeface="+mn-lt"/>
          <a:ea typeface="+mn-ea"/>
          <a:cs typeface="+mn-cs"/>
        </a:defRPr>
      </a:lvl6pPr>
      <a:lvl7pPr marL="2398713" indent="-344488" algn="l" defTabSz="914400" rtl="0" eaLnBrk="1" latinLnBrk="0" hangingPunct="1">
        <a:spcBef>
          <a:spcPct val="20000"/>
        </a:spcBef>
        <a:buFont typeface="Wingdings 2" pitchFamily="18" charset="2"/>
        <a:buChar char=""/>
        <a:defRPr lang="en-US" sz="1800" kern="1200" dirty="0" smtClean="0">
          <a:solidFill>
            <a:schemeClr val="bg1"/>
          </a:solidFill>
          <a:effectLst>
            <a:outerShdw blurRad="63500" dist="50800" dir="2700000" algn="tl" rotWithShape="0">
              <a:prstClr val="black">
                <a:alpha val="50000"/>
              </a:prstClr>
            </a:outerShdw>
          </a:effectLst>
          <a:latin typeface="+mn-lt"/>
          <a:ea typeface="+mn-ea"/>
          <a:cs typeface="+mn-cs"/>
        </a:defRPr>
      </a:lvl7pPr>
      <a:lvl8pPr marL="2743200" indent="-344488" algn="l" defTabSz="914400" rtl="0" eaLnBrk="1" latinLnBrk="0" hangingPunct="1">
        <a:spcBef>
          <a:spcPct val="20000"/>
        </a:spcBef>
        <a:buFont typeface="Wingdings 2" pitchFamily="18" charset="2"/>
        <a:buChar char=""/>
        <a:defRPr lang="en-US" sz="1800" kern="1200" dirty="0" smtClean="0">
          <a:solidFill>
            <a:schemeClr val="bg1"/>
          </a:solidFill>
          <a:effectLst>
            <a:outerShdw blurRad="63500" dist="50800" dir="2700000" algn="tl" rotWithShape="0">
              <a:prstClr val="black">
                <a:alpha val="50000"/>
              </a:prstClr>
            </a:outerShdw>
          </a:effectLst>
          <a:latin typeface="+mn-lt"/>
          <a:ea typeface="+mn-ea"/>
          <a:cs typeface="+mn-cs"/>
        </a:defRPr>
      </a:lvl8pPr>
      <a:lvl9pPr marL="3087688" indent="-344488" algn="l" defTabSz="914400" rtl="0" eaLnBrk="1" latinLnBrk="0" hangingPunct="1">
        <a:spcBef>
          <a:spcPct val="20000"/>
        </a:spcBef>
        <a:buFont typeface="Wingdings 2" pitchFamily="18" charset="2"/>
        <a:buChar char=""/>
        <a:defRPr lang="en-US" sz="1800" kern="1200" dirty="0">
          <a:solidFill>
            <a:schemeClr val="bg1"/>
          </a:solidFill>
          <a:effectLst>
            <a:outerShdw blurRad="63500" dist="50800" dir="2700000" algn="tl" rotWithShape="0">
              <a:prstClr val="black">
                <a:alpha val="50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aidnography.blogspot.in/2012/11/olpc-in-ethiopia-thin-line-between.html"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netzpolitik.org/2009/misconceptions-and-failed-attempts-microsofts-strategy-for-africa/" TargetMode="External"/><Relationship Id="rId4" Type="http://schemas.openxmlformats.org/officeDocument/2006/relationships/hyperlink" Target="http://www.webaddict.co.za/2013/10/09/south-africa-education-department-bans-open-source-software/" TargetMode="External"/><Relationship Id="rId5" Type="http://schemas.openxmlformats.org/officeDocument/2006/relationships/hyperlink" Target="http://techrights.org/2009/05/12/south-african-schools-windows/" TargetMode="External"/><Relationship Id="rId6" Type="http://schemas.openxmlformats.org/officeDocument/2006/relationships/hyperlink" Target="http://techrights.org/2009/05/10/lobbyists-bribes-vs-free-sw/" TargetMode="External"/><Relationship Id="rId1" Type="http://schemas.openxmlformats.org/officeDocument/2006/relationships/slideLayout" Target="../slideLayouts/slideLayout2.xml"/><Relationship Id="rId2" Type="http://schemas.openxmlformats.org/officeDocument/2006/relationships/hyperlink" Target="http://www.pcworld.com/article/144898/article.html/"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hyperlink" Target="mailto:fmanji@mac.com"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Discoverability and </a:t>
            </a:r>
            <a:r>
              <a:rPr lang="en-US" dirty="0"/>
              <a:t>D</a:t>
            </a:r>
            <a:r>
              <a:rPr lang="en-US" dirty="0" smtClean="0"/>
              <a:t>igital Colonialism</a:t>
            </a:r>
            <a:endParaRPr lang="en-US" dirty="0"/>
          </a:p>
        </p:txBody>
      </p:sp>
      <p:sp>
        <p:nvSpPr>
          <p:cNvPr id="3" name="Subtitle 2"/>
          <p:cNvSpPr>
            <a:spLocks noGrp="1"/>
          </p:cNvSpPr>
          <p:nvPr>
            <p:ph type="subTitle" idx="1"/>
          </p:nvPr>
        </p:nvSpPr>
        <p:spPr/>
        <p:txBody>
          <a:bodyPr/>
          <a:lstStyle/>
          <a:p>
            <a:r>
              <a:rPr lang="en-US" sz="2000" b="1" dirty="0" smtClean="0"/>
              <a:t>Firoze Manji</a:t>
            </a:r>
          </a:p>
          <a:p>
            <a:r>
              <a:rPr lang="en-US" dirty="0" smtClean="0"/>
              <a:t>Acknowledgement: research assistance by </a:t>
            </a:r>
            <a:r>
              <a:rPr lang="en-US" dirty="0" err="1" smtClean="0"/>
              <a:t>ThoughtWorks</a:t>
            </a:r>
            <a:r>
              <a:rPr lang="en-US" dirty="0" smtClean="0"/>
              <a:t> ™</a:t>
            </a:r>
            <a:endParaRPr lang="en-US" dirty="0"/>
          </a:p>
        </p:txBody>
      </p:sp>
    </p:spTree>
    <p:extLst>
      <p:ext uri="{BB962C8B-B14F-4D97-AF65-F5344CB8AC3E}">
        <p14:creationId xmlns:p14="http://schemas.microsoft.com/office/powerpoint/2010/main" val="207724161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Educator </a:t>
            </a:r>
            <a:r>
              <a:rPr lang="en-US" dirty="0" err="1" smtClean="0"/>
              <a:t>vs</a:t>
            </a:r>
            <a:r>
              <a:rPr lang="en-US" dirty="0" smtClean="0"/>
              <a:t> Native</a:t>
            </a:r>
            <a:endParaRPr lang="en-US" dirty="0"/>
          </a:p>
        </p:txBody>
      </p:sp>
      <p:sp>
        <p:nvSpPr>
          <p:cNvPr id="3" name="Content Placeholder 2"/>
          <p:cNvSpPr>
            <a:spLocks noGrp="1"/>
          </p:cNvSpPr>
          <p:nvPr>
            <p:ph idx="1"/>
          </p:nvPr>
        </p:nvSpPr>
        <p:spPr/>
        <p:txBody>
          <a:bodyPr/>
          <a:lstStyle/>
          <a:p>
            <a:pPr lvl="0"/>
            <a:r>
              <a:rPr lang="en-US" dirty="0">
                <a:effectLst/>
              </a:rPr>
              <a:t>Academic and scientific discourse tends to be from a paternalistic / uninformed / and completely ‘educator v. native’</a:t>
            </a:r>
            <a:r>
              <a:rPr lang="en-US" dirty="0" smtClean="0">
                <a:effectLst/>
              </a:rPr>
              <a:t>. (</a:t>
            </a:r>
            <a:r>
              <a:rPr lang="en-US" dirty="0" smtClean="0">
                <a:effectLst/>
                <a:hlinkClick r:id="rId2"/>
              </a:rPr>
              <a:t>http</a:t>
            </a:r>
            <a:r>
              <a:rPr lang="en-US" dirty="0">
                <a:effectLst/>
                <a:hlinkClick r:id="rId2"/>
              </a:rPr>
              <a:t>://aidnography.blogspot.in/2012/11/olpc-in-ethiopia-thin-line-</a:t>
            </a:r>
            <a:r>
              <a:rPr lang="en-US" dirty="0" smtClean="0">
                <a:effectLst/>
                <a:hlinkClick r:id="rId2"/>
              </a:rPr>
              <a:t>between.html</a:t>
            </a:r>
            <a:r>
              <a:rPr lang="en-US" dirty="0" smtClean="0">
                <a:effectLst/>
              </a:rPr>
              <a:t>)</a:t>
            </a:r>
          </a:p>
          <a:p>
            <a:r>
              <a:rPr lang="en-US" dirty="0" smtClean="0"/>
              <a:t>For no other continent is there so much written about it by outsiders</a:t>
            </a:r>
          </a:p>
          <a:p>
            <a:endParaRPr lang="en-US" dirty="0" smtClean="0"/>
          </a:p>
          <a:p>
            <a:endParaRPr lang="en-US" dirty="0"/>
          </a:p>
        </p:txBody>
      </p:sp>
    </p:spTree>
    <p:extLst>
      <p:ext uri="{BB962C8B-B14F-4D97-AF65-F5344CB8AC3E}">
        <p14:creationId xmlns:p14="http://schemas.microsoft.com/office/powerpoint/2010/main" val="191498848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Solipsism</a:t>
            </a:r>
            <a:endParaRPr lang="en-US" dirty="0"/>
          </a:p>
        </p:txBody>
      </p:sp>
      <p:sp>
        <p:nvSpPr>
          <p:cNvPr id="3" name="Content Placeholder 2"/>
          <p:cNvSpPr>
            <a:spLocks noGrp="1"/>
          </p:cNvSpPr>
          <p:nvPr>
            <p:ph idx="1"/>
          </p:nvPr>
        </p:nvSpPr>
        <p:spPr/>
        <p:txBody>
          <a:bodyPr>
            <a:normAutofit fontScale="92500" lnSpcReduction="10000"/>
          </a:bodyPr>
          <a:lstStyle/>
          <a:p>
            <a:r>
              <a:rPr lang="en-US" dirty="0">
                <a:effectLst/>
              </a:rPr>
              <a:t>“This uneven distribution of knowledge carries with it the danger of spatial solipsism for the people who live inside one of Wikipedia’s focal regions. It also strongly underrepresents regions such as the Middle East and North Africa as well as Sub-Saharan Africa. In the global context of today’s digital knowledge economies, these digital absences are likely to have very material effects and consequences.”</a:t>
            </a:r>
            <a:endParaRPr lang="en-GB" dirty="0">
              <a:effectLst/>
            </a:endParaRPr>
          </a:p>
          <a:p>
            <a:r>
              <a:rPr lang="en-US" sz="1400" dirty="0">
                <a:effectLst/>
              </a:rPr>
              <a:t>http://</a:t>
            </a:r>
            <a:r>
              <a:rPr lang="en-US" sz="1400" dirty="0" err="1">
                <a:effectLst/>
              </a:rPr>
              <a:t>www.theatlanticcities.com</a:t>
            </a:r>
            <a:r>
              <a:rPr lang="en-US" sz="1400" dirty="0">
                <a:effectLst/>
              </a:rPr>
              <a:t>/technology/2014/02/there-are-more-wikipedia-articles-about-one-part-world-rest-it-combined/8486/</a:t>
            </a:r>
            <a:endParaRPr lang="en-GB" sz="1400" dirty="0">
              <a:effectLst/>
            </a:endParaRPr>
          </a:p>
          <a:p>
            <a:r>
              <a:rPr lang="en-US" dirty="0" smtClean="0"/>
              <a:t>(</a:t>
            </a:r>
            <a:r>
              <a:rPr lang="en-US" i="1" dirty="0" smtClean="0"/>
              <a:t>Solipsism</a:t>
            </a:r>
            <a:r>
              <a:rPr lang="en-US" dirty="0"/>
              <a:t> = belief in self as only </a:t>
            </a:r>
            <a:r>
              <a:rPr lang="en-US" dirty="0" smtClean="0"/>
              <a:t>reality – polite term for </a:t>
            </a:r>
            <a:r>
              <a:rPr lang="en-US" dirty="0" err="1" smtClean="0"/>
              <a:t>eurocentrism</a:t>
            </a:r>
            <a:r>
              <a:rPr lang="en-US" dirty="0" smtClean="0"/>
              <a:t>)</a:t>
            </a:r>
            <a:endParaRPr lang="en-US" dirty="0"/>
          </a:p>
        </p:txBody>
      </p:sp>
    </p:spTree>
    <p:extLst>
      <p:ext uri="{BB962C8B-B14F-4D97-AF65-F5344CB8AC3E}">
        <p14:creationId xmlns:p14="http://schemas.microsoft.com/office/powerpoint/2010/main" val="151089308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and bias</a:t>
            </a:r>
            <a:endParaRPr lang="en-US" dirty="0"/>
          </a:p>
        </p:txBody>
      </p:sp>
      <p:sp>
        <p:nvSpPr>
          <p:cNvPr id="3" name="Content Placeholder 2"/>
          <p:cNvSpPr>
            <a:spLocks noGrp="1"/>
          </p:cNvSpPr>
          <p:nvPr>
            <p:ph idx="1"/>
          </p:nvPr>
        </p:nvSpPr>
        <p:spPr/>
        <p:txBody>
          <a:bodyPr/>
          <a:lstStyle/>
          <a:p>
            <a:r>
              <a:rPr lang="en-US" dirty="0" smtClean="0"/>
              <a:t>Internet allows those with time and money and easy access to the internet to control large proportion of discourse</a:t>
            </a:r>
          </a:p>
          <a:p>
            <a:endParaRPr lang="en-US" dirty="0" smtClean="0"/>
          </a:p>
        </p:txBody>
      </p:sp>
    </p:spTree>
    <p:extLst>
      <p:ext uri="{BB962C8B-B14F-4D97-AF65-F5344CB8AC3E}">
        <p14:creationId xmlns:p14="http://schemas.microsoft.com/office/powerpoint/2010/main" val="489291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Cultural homogenization</a:t>
            </a:r>
            <a:endParaRPr lang="en-US" dirty="0"/>
          </a:p>
        </p:txBody>
      </p:sp>
      <p:sp>
        <p:nvSpPr>
          <p:cNvPr id="3" name="Content Placeholder 2"/>
          <p:cNvSpPr>
            <a:spLocks noGrp="1"/>
          </p:cNvSpPr>
          <p:nvPr>
            <p:ph idx="1"/>
          </p:nvPr>
        </p:nvSpPr>
        <p:spPr/>
        <p:txBody>
          <a:bodyPr/>
          <a:lstStyle/>
          <a:p>
            <a:r>
              <a:rPr lang="en-US" dirty="0" smtClean="0"/>
              <a:t>Since it is cheaper to send a data package </a:t>
            </a:r>
            <a:r>
              <a:rPr lang="en-US" dirty="0"/>
              <a:t>from the </a:t>
            </a:r>
            <a:r>
              <a:rPr lang="en-US" dirty="0" smtClean="0"/>
              <a:t>North to the South than vice versa, and since access is greater in the North (Africa 13%, or 3% excluding the big ones), there is structural built in dominance of information coming from the North.</a:t>
            </a:r>
            <a:endParaRPr lang="en-US" dirty="0"/>
          </a:p>
        </p:txBody>
      </p:sp>
    </p:spTree>
    <p:extLst>
      <p:ext uri="{BB962C8B-B14F-4D97-AF65-F5344CB8AC3E}">
        <p14:creationId xmlns:p14="http://schemas.microsoft.com/office/powerpoint/2010/main" val="276350494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Google and silences on Africa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70232" y="2070846"/>
            <a:ext cx="7607005" cy="4182035"/>
          </a:xfrm>
          <a:prstGeom prst="rect">
            <a:avLst/>
          </a:prstGeom>
          <a:noFill/>
          <a:ln>
            <a:noFill/>
          </a:ln>
        </p:spPr>
      </p:pic>
    </p:spTree>
    <p:extLst>
      <p:ext uri="{BB962C8B-B14F-4D97-AF65-F5344CB8AC3E}">
        <p14:creationId xmlns:p14="http://schemas.microsoft.com/office/powerpoint/2010/main" val="22902335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Languages</a:t>
            </a:r>
            <a:endParaRPr lang="en-US" dirty="0"/>
          </a:p>
        </p:txBody>
      </p:sp>
      <p:sp>
        <p:nvSpPr>
          <p:cNvPr id="3" name="Content Placeholder 2"/>
          <p:cNvSpPr>
            <a:spLocks noGrp="1"/>
          </p:cNvSpPr>
          <p:nvPr>
            <p:ph idx="1"/>
          </p:nvPr>
        </p:nvSpPr>
        <p:spPr/>
        <p:txBody>
          <a:bodyPr/>
          <a:lstStyle/>
          <a:p>
            <a:pPr lvl="0"/>
            <a:r>
              <a:rPr lang="en-US" dirty="0">
                <a:effectLst/>
              </a:rPr>
              <a:t>Africa has more than 800 languages spoken amongst its various ethnic groups. However, the Internet is an </a:t>
            </a:r>
            <a:r>
              <a:rPr lang="en-US" dirty="0" smtClean="0">
                <a:effectLst/>
              </a:rPr>
              <a:t>‘English</a:t>
            </a:r>
            <a:r>
              <a:rPr lang="en-US" dirty="0">
                <a:effectLst/>
              </a:rPr>
              <a:t>’ based medium which affects the usability and content creation thereon. A vast majority of programs, applications and services continue to be provided in English thereby denying access to large swathes of the population and exacerbating the digital divide.</a:t>
            </a:r>
            <a:endParaRPr lang="en-GB" dirty="0">
              <a:effectLst/>
            </a:endParaRPr>
          </a:p>
          <a:p>
            <a:pPr marL="0" indent="0">
              <a:buNone/>
            </a:pPr>
            <a:r>
              <a:rPr lang="en-US" sz="1400" dirty="0">
                <a:effectLst/>
              </a:rPr>
              <a:t>http://</a:t>
            </a:r>
            <a:r>
              <a:rPr lang="en-US" sz="1400" dirty="0" err="1">
                <a:effectLst/>
              </a:rPr>
              <a:t>www.learnnc.org</a:t>
            </a:r>
            <a:r>
              <a:rPr lang="en-US" sz="1400" dirty="0">
                <a:effectLst/>
              </a:rPr>
              <a:t>/</a:t>
            </a:r>
            <a:r>
              <a:rPr lang="en-US" sz="1400" dirty="0" err="1">
                <a:effectLst/>
              </a:rPr>
              <a:t>lp</a:t>
            </a:r>
            <a:r>
              <a:rPr lang="en-US" sz="1400" dirty="0">
                <a:effectLst/>
              </a:rPr>
              <a:t>/editions/</a:t>
            </a:r>
            <a:r>
              <a:rPr lang="en-US" sz="1400" dirty="0" err="1">
                <a:effectLst/>
              </a:rPr>
              <a:t>nchist</a:t>
            </a:r>
            <a:r>
              <a:rPr lang="en-US" sz="1400" dirty="0">
                <a:effectLst/>
              </a:rPr>
              <a:t>-colonial/2031</a:t>
            </a:r>
            <a:endParaRPr lang="en-GB" sz="1400" dirty="0">
              <a:effectLst/>
            </a:endParaRPr>
          </a:p>
          <a:p>
            <a:endParaRPr lang="en-US" dirty="0"/>
          </a:p>
        </p:txBody>
      </p:sp>
    </p:spTree>
    <p:extLst>
      <p:ext uri="{BB962C8B-B14F-4D97-AF65-F5344CB8AC3E}">
        <p14:creationId xmlns:p14="http://schemas.microsoft.com/office/powerpoint/2010/main" val="391152795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language? </a:t>
            </a:r>
            <a:endParaRPr lang="en-US" dirty="0"/>
          </a:p>
        </p:txBody>
      </p:sp>
      <p:sp>
        <p:nvSpPr>
          <p:cNvPr id="5" name="Picture Placeholder 4"/>
          <p:cNvSpPr>
            <a:spLocks noGrp="1"/>
          </p:cNvSpPr>
          <p:nvPr>
            <p:ph type="pic" idx="1"/>
          </p:nvPr>
        </p:nvSpPr>
        <p:spPr/>
      </p:sp>
      <p:sp>
        <p:nvSpPr>
          <p:cNvPr id="6" name="Text Placeholder 5"/>
          <p:cNvSpPr>
            <a:spLocks noGrp="1"/>
          </p:cNvSpPr>
          <p:nvPr>
            <p:ph type="body" sz="half" idx="2"/>
          </p:nvPr>
        </p:nvSpPr>
        <p:spPr/>
        <p:txBody>
          <a:bodyPr/>
          <a:lstStyle/>
          <a:p>
            <a:r>
              <a:rPr lang="en-US" dirty="0" smtClean="0"/>
              <a:t>Not ours!</a:t>
            </a:r>
            <a:endParaRPr lang="en-US" dirty="0"/>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1594787" y="0"/>
            <a:ext cx="6404923" cy="4267200"/>
          </a:xfrm>
          <a:prstGeom prst="rect">
            <a:avLst/>
          </a:prstGeom>
          <a:noFill/>
          <a:ln>
            <a:noFill/>
          </a:ln>
        </p:spPr>
      </p:pic>
    </p:spTree>
    <p:extLst>
      <p:ext uri="{BB962C8B-B14F-4D97-AF65-F5344CB8AC3E}">
        <p14:creationId xmlns:p14="http://schemas.microsoft.com/office/powerpoint/2010/main" val="122988233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Languages</a:t>
            </a:r>
            <a:endParaRPr lang="en-US" dirty="0"/>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1111554" y="1575600"/>
            <a:ext cx="5914997" cy="4895670"/>
          </a:xfrm>
          <a:prstGeom prst="rect">
            <a:avLst/>
          </a:prstGeom>
          <a:noFill/>
          <a:ln>
            <a:noFill/>
          </a:ln>
        </p:spPr>
      </p:pic>
    </p:spTree>
    <p:extLst>
      <p:ext uri="{BB962C8B-B14F-4D97-AF65-F5344CB8AC3E}">
        <p14:creationId xmlns:p14="http://schemas.microsoft.com/office/powerpoint/2010/main" val="198585757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Google search by language</a:t>
            </a:r>
            <a:endParaRPr lang="en-US" dirty="0"/>
          </a:p>
        </p:txBody>
      </p:sp>
      <p:pic>
        <p:nvPicPr>
          <p:cNvPr id="3" name="Picture 2" descr="Screen Shot 2014-03-05 at 09.11.3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90700"/>
            <a:ext cx="9144000" cy="4800600"/>
          </a:xfrm>
          <a:prstGeom prst="rect">
            <a:avLst/>
          </a:prstGeom>
        </p:spPr>
      </p:pic>
    </p:spTree>
    <p:extLst>
      <p:ext uri="{BB962C8B-B14F-4D97-AF65-F5344CB8AC3E}">
        <p14:creationId xmlns:p14="http://schemas.microsoft.com/office/powerpoint/2010/main" val="349447615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Academic Knowledge and Publishers</a:t>
            </a:r>
            <a:endParaRPr lang="en-US" dirty="0"/>
          </a:p>
        </p:txBody>
      </p:sp>
      <p:pic>
        <p:nvPicPr>
          <p:cNvPr id="4" name="Content Placeholder 3"/>
          <p:cNvPicPr>
            <a:picLocks noGrp="1" noChangeAspect="1"/>
          </p:cNvPicPr>
          <p:nvPr>
            <p:ph idx="1"/>
          </p:nvPr>
        </p:nvPicPr>
        <p:blipFill>
          <a:blip r:embed="rId2"/>
          <a:srcRect t="11151" b="11151"/>
          <a:stretch>
            <a:fillRect/>
          </a:stretch>
        </p:blipFill>
        <p:spPr>
          <a:xfrm>
            <a:off x="755576" y="1628800"/>
            <a:ext cx="7612064" cy="4182035"/>
          </a:xfrm>
        </p:spPr>
      </p:pic>
    </p:spTree>
    <p:extLst>
      <p:ext uri="{BB962C8B-B14F-4D97-AF65-F5344CB8AC3E}">
        <p14:creationId xmlns:p14="http://schemas.microsoft.com/office/powerpoint/2010/main" val="392840223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of </a:t>
            </a:r>
            <a:r>
              <a:rPr lang="en-US" dirty="0" err="1" smtClean="0"/>
              <a:t>disccoverability</a:t>
            </a:r>
            <a:endParaRPr lang="en-US" dirty="0"/>
          </a:p>
        </p:txBody>
      </p:sp>
      <p:sp>
        <p:nvSpPr>
          <p:cNvPr id="3" name="Content Placeholder 2"/>
          <p:cNvSpPr>
            <a:spLocks noGrp="1"/>
          </p:cNvSpPr>
          <p:nvPr>
            <p:ph idx="1"/>
          </p:nvPr>
        </p:nvSpPr>
        <p:spPr/>
        <p:txBody>
          <a:bodyPr/>
          <a:lstStyle/>
          <a:p>
            <a:r>
              <a:rPr lang="en-US" dirty="0" smtClean="0"/>
              <a:t>Technical</a:t>
            </a:r>
          </a:p>
          <a:p>
            <a:r>
              <a:rPr lang="en-US" dirty="0" smtClean="0"/>
              <a:t>Producer / author determined</a:t>
            </a:r>
          </a:p>
          <a:p>
            <a:r>
              <a:rPr lang="en-US" sz="3600" dirty="0" smtClean="0">
                <a:solidFill>
                  <a:srgbClr val="FF0000"/>
                </a:solidFill>
              </a:rPr>
              <a:t>Political bias  / digital colonialism</a:t>
            </a:r>
          </a:p>
          <a:p>
            <a:r>
              <a:rPr lang="en-US" sz="3600" dirty="0">
                <a:solidFill>
                  <a:srgbClr val="FF0000"/>
                </a:solidFill>
              </a:rPr>
              <a:t>Infrastructural</a:t>
            </a:r>
          </a:p>
          <a:p>
            <a:endParaRPr lang="en-US" sz="3600" dirty="0">
              <a:solidFill>
                <a:srgbClr val="FF0000"/>
              </a:solidFill>
            </a:endParaRPr>
          </a:p>
        </p:txBody>
      </p:sp>
    </p:spTree>
    <p:extLst>
      <p:ext uri="{BB962C8B-B14F-4D97-AF65-F5344CB8AC3E}">
        <p14:creationId xmlns:p14="http://schemas.microsoft.com/office/powerpoint/2010/main" val="333421174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Location of academic knowledge</a:t>
            </a:r>
            <a:endParaRPr lang="en-US" dirty="0"/>
          </a:p>
        </p:txBody>
      </p:sp>
      <p:pic>
        <p:nvPicPr>
          <p:cNvPr id="4" name="Content Placeholder 3"/>
          <p:cNvPicPr>
            <a:picLocks noGrp="1" noChangeAspect="1"/>
          </p:cNvPicPr>
          <p:nvPr>
            <p:ph idx="1"/>
          </p:nvPr>
        </p:nvPicPr>
        <p:blipFill>
          <a:blip r:embed="rId2"/>
          <a:srcRect t="11151" b="11151"/>
          <a:stretch>
            <a:fillRect/>
          </a:stretch>
        </p:blipFill>
        <p:spPr/>
      </p:pic>
    </p:spTree>
    <p:extLst>
      <p:ext uri="{BB962C8B-B14F-4D97-AF65-F5344CB8AC3E}">
        <p14:creationId xmlns:p14="http://schemas.microsoft.com/office/powerpoint/2010/main" val="122951049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generated content on Google</a:t>
            </a:r>
            <a:endParaRPr lang="en-US" dirty="0"/>
          </a:p>
        </p:txBody>
      </p:sp>
      <p:pic>
        <p:nvPicPr>
          <p:cNvPr id="4" name="Content Placeholder 3"/>
          <p:cNvPicPr>
            <a:picLocks noGrp="1" noChangeAspect="1"/>
          </p:cNvPicPr>
          <p:nvPr>
            <p:ph idx="1"/>
          </p:nvPr>
        </p:nvPicPr>
        <p:blipFill>
          <a:blip r:embed="rId2"/>
          <a:srcRect t="11151" b="11151"/>
          <a:stretch>
            <a:fillRect/>
          </a:stretch>
        </p:blipFill>
        <p:spPr/>
      </p:pic>
    </p:spTree>
    <p:extLst>
      <p:ext uri="{BB962C8B-B14F-4D97-AF65-F5344CB8AC3E}">
        <p14:creationId xmlns:p14="http://schemas.microsoft.com/office/powerpoint/2010/main" val="415551753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News travels</a:t>
            </a:r>
            <a:endParaRPr lang="en-US" dirty="0"/>
          </a:p>
        </p:txBody>
      </p:sp>
      <p:pic>
        <p:nvPicPr>
          <p:cNvPr id="4" name="Content Placeholder 3"/>
          <p:cNvPicPr>
            <a:picLocks noGrp="1" noChangeAspect="1"/>
          </p:cNvPicPr>
          <p:nvPr>
            <p:ph idx="1"/>
          </p:nvPr>
        </p:nvPicPr>
        <p:blipFill>
          <a:blip r:embed="rId2"/>
          <a:srcRect t="8131" b="8131"/>
          <a:stretch>
            <a:fillRect/>
          </a:stretch>
        </p:blipFill>
        <p:spPr>
          <a:xfrm>
            <a:off x="242854" y="1740936"/>
            <a:ext cx="8901146" cy="4890251"/>
          </a:xfrm>
        </p:spPr>
      </p:pic>
    </p:spTree>
    <p:extLst>
      <p:ext uri="{BB962C8B-B14F-4D97-AF65-F5344CB8AC3E}">
        <p14:creationId xmlns:p14="http://schemas.microsoft.com/office/powerpoint/2010/main" val="188909088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Infrastructure</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7640556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backbones</a:t>
            </a:r>
            <a:endParaRPr lang="en-US" dirty="0"/>
          </a:p>
        </p:txBody>
      </p:sp>
      <p:pic>
        <p:nvPicPr>
          <p:cNvPr id="3" name="Picture 2" descr="Digital Inequality Africa (dragged) 6.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5832" y="1719356"/>
            <a:ext cx="6451294" cy="4964472"/>
          </a:xfrm>
          <a:prstGeom prst="rect">
            <a:avLst/>
          </a:prstGeom>
        </p:spPr>
      </p:pic>
    </p:spTree>
    <p:extLst>
      <p:ext uri="{BB962C8B-B14F-4D97-AF65-F5344CB8AC3E}">
        <p14:creationId xmlns:p14="http://schemas.microsoft.com/office/powerpoint/2010/main" val="206751365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penetration</a:t>
            </a:r>
            <a:endParaRPr lang="en-US" dirty="0"/>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460432" y="1497106"/>
            <a:ext cx="8413477" cy="5200063"/>
          </a:xfrm>
          <a:prstGeom prst="rect">
            <a:avLst/>
          </a:prstGeom>
          <a:noFill/>
          <a:ln>
            <a:noFill/>
          </a:ln>
        </p:spPr>
      </p:pic>
    </p:spTree>
    <p:extLst>
      <p:ext uri="{BB962C8B-B14F-4D97-AF65-F5344CB8AC3E}">
        <p14:creationId xmlns:p14="http://schemas.microsoft.com/office/powerpoint/2010/main" val="6780679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Penetration</a:t>
            </a:r>
            <a:endParaRPr lang="en-US" dirty="0"/>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765174" y="1497106"/>
            <a:ext cx="7612063" cy="5360894"/>
          </a:xfrm>
          <a:prstGeom prst="rect">
            <a:avLst/>
          </a:prstGeom>
          <a:noFill/>
          <a:ln>
            <a:noFill/>
          </a:ln>
        </p:spPr>
      </p:pic>
    </p:spTree>
    <p:extLst>
      <p:ext uri="{BB962C8B-B14F-4D97-AF65-F5344CB8AC3E}">
        <p14:creationId xmlns:p14="http://schemas.microsoft.com/office/powerpoint/2010/main" val="256286580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Vertical Text Placeholder 4"/>
          <p:cNvSpPr>
            <a:spLocks noGrp="1"/>
          </p:cNvSpPr>
          <p:nvPr>
            <p:ph type="body" orient="vert" idx="1"/>
          </p:nvPr>
        </p:nvSpPr>
        <p:spPr/>
        <p:txBody>
          <a:bodyPr/>
          <a:lstStyle/>
          <a:p>
            <a:endParaRPr lang="en-US"/>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765173" y="79468"/>
            <a:ext cx="8108733" cy="6778532"/>
          </a:xfrm>
          <a:prstGeom prst="rect">
            <a:avLst/>
          </a:prstGeom>
          <a:noFill/>
          <a:ln>
            <a:noFill/>
          </a:ln>
        </p:spPr>
      </p:pic>
    </p:spTree>
    <p:extLst>
      <p:ext uri="{BB962C8B-B14F-4D97-AF65-F5344CB8AC3E}">
        <p14:creationId xmlns:p14="http://schemas.microsoft.com/office/powerpoint/2010/main" val="57129275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Level Domains</a:t>
            </a:r>
            <a:endParaRPr lang="en-US" dirty="0"/>
          </a:p>
        </p:txBody>
      </p:sp>
      <p:sp>
        <p:nvSpPr>
          <p:cNvPr id="3" name="Content Placeholder 2"/>
          <p:cNvSpPr>
            <a:spLocks noGrp="1"/>
          </p:cNvSpPr>
          <p:nvPr>
            <p:ph idx="1"/>
          </p:nvPr>
        </p:nvSpPr>
        <p:spPr/>
        <p:txBody>
          <a:bodyPr>
            <a:normAutofit/>
          </a:bodyPr>
          <a:lstStyle/>
          <a:p>
            <a:pPr lvl="0"/>
            <a:r>
              <a:rPr lang="en-US" sz="4000" dirty="0">
                <a:effectLst/>
              </a:rPr>
              <a:t>Africa has more countries than any other continent, but only 10 of the </a:t>
            </a:r>
            <a:r>
              <a:rPr lang="en-US" sz="4000" dirty="0" err="1">
                <a:effectLst/>
              </a:rPr>
              <a:t>ccTLDs</a:t>
            </a:r>
            <a:r>
              <a:rPr lang="en-US" sz="4000" dirty="0">
                <a:effectLst/>
              </a:rPr>
              <a:t> have functional registries within the African countries they belong to.</a:t>
            </a:r>
            <a:endParaRPr lang="en-GB" sz="4000" dirty="0">
              <a:effectLst/>
            </a:endParaRPr>
          </a:p>
          <a:p>
            <a:pPr marL="0" indent="0">
              <a:buNone/>
            </a:pPr>
            <a:endParaRPr lang="en-US" sz="4000" dirty="0"/>
          </a:p>
        </p:txBody>
      </p:sp>
    </p:spTree>
    <p:extLst>
      <p:ext uri="{BB962C8B-B14F-4D97-AF65-F5344CB8AC3E}">
        <p14:creationId xmlns:p14="http://schemas.microsoft.com/office/powerpoint/2010/main" val="298419294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t="3368" b="3368"/>
          <a:stretch>
            <a:fillRect/>
          </a:stretch>
        </p:blipFill>
        <p:spPr>
          <a:xfrm>
            <a:off x="0" y="619243"/>
            <a:ext cx="9051269" cy="4972728"/>
          </a:xfrm>
        </p:spPr>
      </p:pic>
    </p:spTree>
    <p:extLst>
      <p:ext uri="{BB962C8B-B14F-4D97-AF65-F5344CB8AC3E}">
        <p14:creationId xmlns:p14="http://schemas.microsoft.com/office/powerpoint/2010/main" val="132030395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Historical context</a:t>
            </a:r>
            <a:endParaRPr lang="en-US" dirty="0"/>
          </a:p>
        </p:txBody>
      </p:sp>
      <p:sp>
        <p:nvSpPr>
          <p:cNvPr id="3" name="Content Placeholder 2"/>
          <p:cNvSpPr>
            <a:spLocks noGrp="1"/>
          </p:cNvSpPr>
          <p:nvPr>
            <p:ph idx="1"/>
          </p:nvPr>
        </p:nvSpPr>
        <p:spPr/>
        <p:txBody>
          <a:bodyPr/>
          <a:lstStyle/>
          <a:p>
            <a:r>
              <a:rPr lang="en-US" dirty="0" err="1" smtClean="0"/>
              <a:t>Mobilisations</a:t>
            </a:r>
            <a:r>
              <a:rPr lang="en-US" dirty="0" smtClean="0"/>
              <a:t> in 1950s</a:t>
            </a:r>
          </a:p>
          <a:p>
            <a:r>
              <a:rPr lang="en-US" dirty="0" smtClean="0"/>
              <a:t>Rise of independence movements</a:t>
            </a:r>
          </a:p>
          <a:p>
            <a:r>
              <a:rPr lang="en-US" dirty="0" smtClean="0"/>
              <a:t>Social contract</a:t>
            </a:r>
          </a:p>
          <a:p>
            <a:r>
              <a:rPr lang="en-US" dirty="0" smtClean="0"/>
              <a:t>Achievements</a:t>
            </a:r>
          </a:p>
          <a:p>
            <a:r>
              <a:rPr lang="en-US" dirty="0" smtClean="0"/>
              <a:t>Reversals</a:t>
            </a:r>
          </a:p>
          <a:p>
            <a:r>
              <a:rPr lang="en-US" dirty="0" smtClean="0"/>
              <a:t>Privatization of the commons</a:t>
            </a:r>
          </a:p>
          <a:p>
            <a:r>
              <a:rPr lang="en-US" dirty="0" smtClean="0"/>
              <a:t>Concentration and </a:t>
            </a:r>
            <a:r>
              <a:rPr lang="en-US" dirty="0" err="1" smtClean="0"/>
              <a:t>centralisation</a:t>
            </a:r>
            <a:r>
              <a:rPr lang="en-US" dirty="0" smtClean="0"/>
              <a:t> of capital</a:t>
            </a:r>
            <a:endParaRPr lang="en-US" dirty="0"/>
          </a:p>
        </p:txBody>
      </p:sp>
    </p:spTree>
    <p:extLst>
      <p:ext uri="{BB962C8B-B14F-4D97-AF65-F5344CB8AC3E}">
        <p14:creationId xmlns:p14="http://schemas.microsoft.com/office/powerpoint/2010/main" val="193275067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291" t="1" r="3976" b="40730"/>
          <a:stretch/>
        </p:blipFill>
        <p:spPr>
          <a:xfrm>
            <a:off x="-115460" y="940244"/>
            <a:ext cx="9446774" cy="5229070"/>
          </a:xfrm>
        </p:spPr>
      </p:pic>
    </p:spTree>
    <p:extLst>
      <p:ext uri="{BB962C8B-B14F-4D97-AF65-F5344CB8AC3E}">
        <p14:creationId xmlns:p14="http://schemas.microsoft.com/office/powerpoint/2010/main" val="306254759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65174" y="1194033"/>
            <a:ext cx="7960284" cy="5058848"/>
          </a:xfrm>
          <a:prstGeom prst="rect">
            <a:avLst/>
          </a:prstGeom>
          <a:noFill/>
          <a:ln>
            <a:noFill/>
          </a:ln>
        </p:spPr>
      </p:pic>
    </p:spTree>
    <p:extLst>
      <p:ext uri="{BB962C8B-B14F-4D97-AF65-F5344CB8AC3E}">
        <p14:creationId xmlns:p14="http://schemas.microsoft.com/office/powerpoint/2010/main" val="83159788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effectLst/>
              </a:rPr>
              <a:t>Most cloud services and data storage sites are outside Africa</a:t>
            </a:r>
            <a:endParaRPr lang="en-GB" sz="4000" dirty="0">
              <a:effectLst/>
            </a:endParaRPr>
          </a:p>
        </p:txBody>
      </p:sp>
      <p:sp>
        <p:nvSpPr>
          <p:cNvPr id="3" name="Content Placeholder 2"/>
          <p:cNvSpPr>
            <a:spLocks noGrp="1"/>
          </p:cNvSpPr>
          <p:nvPr>
            <p:ph idx="1"/>
          </p:nvPr>
        </p:nvSpPr>
        <p:spPr>
          <a:xfrm>
            <a:off x="765175" y="1699036"/>
            <a:ext cx="7612064" cy="4553846"/>
          </a:xfrm>
        </p:spPr>
        <p:txBody>
          <a:bodyPr>
            <a:normAutofit/>
          </a:bodyPr>
          <a:lstStyle/>
          <a:p>
            <a:pPr marL="0" indent="0">
              <a:buNone/>
            </a:pPr>
            <a:endParaRPr lang="en-GB" dirty="0" smtClean="0">
              <a:effectLst/>
            </a:endParaRP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765174" y="1699036"/>
            <a:ext cx="7612065" cy="4553846"/>
          </a:xfrm>
          <a:prstGeom prst="rect">
            <a:avLst/>
          </a:prstGeom>
          <a:noFill/>
          <a:ln>
            <a:noFill/>
          </a:ln>
        </p:spPr>
      </p:pic>
    </p:spTree>
    <p:extLst>
      <p:ext uri="{BB962C8B-B14F-4D97-AF65-F5344CB8AC3E}">
        <p14:creationId xmlns:p14="http://schemas.microsoft.com/office/powerpoint/2010/main" val="117448630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t>
            </a:r>
            <a:r>
              <a:rPr lang="en-US" dirty="0" err="1" smtClean="0"/>
              <a:t>Centres</a:t>
            </a:r>
            <a:r>
              <a:rPr lang="en-US" dirty="0" smtClean="0"/>
              <a:t> in Africa</a:t>
            </a:r>
            <a:endParaRPr lang="en-US" dirty="0"/>
          </a:p>
        </p:txBody>
      </p:sp>
      <p:sp>
        <p:nvSpPr>
          <p:cNvPr id="3" name="Content Placeholder 2"/>
          <p:cNvSpPr>
            <a:spLocks noGrp="1"/>
          </p:cNvSpPr>
          <p:nvPr>
            <p:ph idx="1"/>
          </p:nvPr>
        </p:nvSpPr>
        <p:spPr/>
        <p:txBody>
          <a:bodyPr/>
          <a:lstStyle/>
          <a:p>
            <a:endParaRPr lang="en-US"/>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765174" y="2070845"/>
            <a:ext cx="7612065" cy="4182035"/>
          </a:xfrm>
          <a:prstGeom prst="rect">
            <a:avLst/>
          </a:prstGeom>
          <a:noFill/>
          <a:ln>
            <a:noFill/>
          </a:ln>
        </p:spPr>
      </p:pic>
    </p:spTree>
    <p:extLst>
      <p:ext uri="{BB962C8B-B14F-4D97-AF65-F5344CB8AC3E}">
        <p14:creationId xmlns:p14="http://schemas.microsoft.com/office/powerpoint/2010/main" val="140214602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Colocation of Data </a:t>
            </a:r>
            <a:r>
              <a:rPr lang="en-US" dirty="0" err="1" smtClean="0"/>
              <a:t>Centres</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65175" y="2070845"/>
            <a:ext cx="7612062" cy="4182035"/>
          </a:xfrm>
          <a:prstGeom prst="rect">
            <a:avLst/>
          </a:prstGeom>
          <a:noFill/>
          <a:ln>
            <a:noFill/>
          </a:ln>
        </p:spPr>
      </p:pic>
    </p:spTree>
    <p:extLst>
      <p:ext uri="{BB962C8B-B14F-4D97-AF65-F5344CB8AC3E}">
        <p14:creationId xmlns:p14="http://schemas.microsoft.com/office/powerpoint/2010/main" val="182672303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P</a:t>
            </a:r>
            <a:r>
              <a:rPr lang="en-US" dirty="0" smtClean="0">
                <a:effectLst/>
              </a:rPr>
              <a:t>hysical </a:t>
            </a:r>
            <a:r>
              <a:rPr lang="en-US" dirty="0">
                <a:effectLst/>
              </a:rPr>
              <a:t>location of data centers around the world</a:t>
            </a:r>
            <a:r>
              <a:rPr lang="en-GB" dirty="0">
                <a:effectLst/>
              </a:rPr>
              <a:t> </a:t>
            </a:r>
            <a:endParaRPr lang="en-US" dirty="0"/>
          </a:p>
        </p:txBody>
      </p:sp>
      <p:sp>
        <p:nvSpPr>
          <p:cNvPr id="3" name="Content Placeholder 2"/>
          <p:cNvSpPr>
            <a:spLocks noGrp="1"/>
          </p:cNvSpPr>
          <p:nvPr>
            <p:ph idx="1"/>
          </p:nvPr>
        </p:nvSpPr>
        <p:spPr/>
        <p:txBody>
          <a:bodyPr/>
          <a:lstStyle/>
          <a:p>
            <a:endParaRPr lang="en-US"/>
          </a:p>
        </p:txBody>
      </p:sp>
      <p:pic>
        <p:nvPicPr>
          <p:cNvPr id="5" name="Picture 4"/>
          <p:cNvPicPr/>
          <p:nvPr/>
        </p:nvPicPr>
        <p:blipFill>
          <a:blip r:embed="rId2"/>
          <a:stretch>
            <a:fillRect/>
          </a:stretch>
        </p:blipFill>
        <p:spPr>
          <a:xfrm>
            <a:off x="765173" y="2070845"/>
            <a:ext cx="7612063" cy="4182035"/>
          </a:xfrm>
          <a:prstGeom prst="rect">
            <a:avLst/>
          </a:prstGeom>
        </p:spPr>
      </p:pic>
    </p:spTree>
    <p:extLst>
      <p:ext uri="{BB962C8B-B14F-4D97-AF65-F5344CB8AC3E}">
        <p14:creationId xmlns:p14="http://schemas.microsoft.com/office/powerpoint/2010/main" val="240816048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Google’s data centers, 2008</a:t>
            </a:r>
            <a:r>
              <a:rPr lang="en-GB" dirty="0">
                <a:effectLst/>
              </a:rPr>
              <a:t> </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65173" y="2070846"/>
            <a:ext cx="7612065" cy="4182035"/>
          </a:xfrm>
          <a:prstGeom prst="rect">
            <a:avLst/>
          </a:prstGeom>
          <a:noFill/>
          <a:ln>
            <a:noFill/>
          </a:ln>
        </p:spPr>
      </p:pic>
    </p:spTree>
    <p:extLst>
      <p:ext uri="{BB962C8B-B14F-4D97-AF65-F5344CB8AC3E}">
        <p14:creationId xmlns:p14="http://schemas.microsoft.com/office/powerpoint/2010/main" val="34158504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Microsoft Azure Data Centers </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stretch>
            <a:fillRect/>
          </a:stretch>
        </p:blipFill>
        <p:spPr>
          <a:xfrm>
            <a:off x="765173" y="2070845"/>
            <a:ext cx="7612065" cy="4182035"/>
          </a:xfrm>
          <a:prstGeom prst="rect">
            <a:avLst/>
          </a:prstGeom>
        </p:spPr>
      </p:pic>
    </p:spTree>
    <p:extLst>
      <p:ext uri="{BB962C8B-B14F-4D97-AF65-F5344CB8AC3E}">
        <p14:creationId xmlns:p14="http://schemas.microsoft.com/office/powerpoint/2010/main" val="299877522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Population size: no of developers</a:t>
            </a:r>
            <a:endParaRPr lang="en-US" dirty="0"/>
          </a:p>
        </p:txBody>
      </p:sp>
      <p:pic>
        <p:nvPicPr>
          <p:cNvPr id="4" name="Content Placeholder 3" descr="Digital Inequality Africa (dragged) 5.pdf"/>
          <p:cNvPicPr>
            <a:picLocks noGrp="1" noChangeAspect="1"/>
          </p:cNvPicPr>
          <p:nvPr>
            <p:ph idx="1"/>
          </p:nvPr>
        </p:nvPicPr>
        <p:blipFill>
          <a:blip r:embed="rId2">
            <a:extLst>
              <a:ext uri="{28A0092B-C50C-407E-A947-70E740481C1C}">
                <a14:useLocalDpi xmlns:a14="http://schemas.microsoft.com/office/drawing/2010/main" val="0"/>
              </a:ext>
            </a:extLst>
          </a:blip>
          <a:srcRect t="14294" b="14294"/>
          <a:stretch>
            <a:fillRect/>
          </a:stretch>
        </p:blipFill>
        <p:spPr/>
      </p:pic>
    </p:spTree>
    <p:extLst>
      <p:ext uri="{BB962C8B-B14F-4D97-AF65-F5344CB8AC3E}">
        <p14:creationId xmlns:p14="http://schemas.microsoft.com/office/powerpoint/2010/main" val="159912992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Lack of employment opportunity in ICT sector</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t="10094" b="10094"/>
          <a:stretch>
            <a:fillRect/>
          </a:stretch>
        </p:blipFill>
        <p:spPr bwMode="auto">
          <a:prstGeom prst="rect">
            <a:avLst/>
          </a:prstGeom>
          <a:noFill/>
          <a:ln>
            <a:noFill/>
          </a:ln>
        </p:spPr>
      </p:pic>
    </p:spTree>
    <p:extLst>
      <p:ext uri="{BB962C8B-B14F-4D97-AF65-F5344CB8AC3E}">
        <p14:creationId xmlns:p14="http://schemas.microsoft.com/office/powerpoint/2010/main" val="332196310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the context for</a:t>
            </a:r>
            <a:endParaRPr lang="en-US" dirty="0"/>
          </a:p>
        </p:txBody>
      </p:sp>
      <p:sp>
        <p:nvSpPr>
          <p:cNvPr id="3" name="Content Placeholder 2"/>
          <p:cNvSpPr>
            <a:spLocks noGrp="1"/>
          </p:cNvSpPr>
          <p:nvPr>
            <p:ph idx="1"/>
          </p:nvPr>
        </p:nvSpPr>
        <p:spPr/>
        <p:txBody>
          <a:bodyPr/>
          <a:lstStyle/>
          <a:p>
            <a:r>
              <a:rPr lang="en-US" dirty="0" err="1" smtClean="0"/>
              <a:t>Microtechnological</a:t>
            </a:r>
            <a:r>
              <a:rPr lang="en-US" dirty="0" smtClean="0"/>
              <a:t> revolution</a:t>
            </a:r>
          </a:p>
          <a:p>
            <a:r>
              <a:rPr lang="en-US" dirty="0" smtClean="0"/>
              <a:t>Bio-technological revolution</a:t>
            </a:r>
          </a:p>
          <a:p>
            <a:r>
              <a:rPr lang="en-US" dirty="0" smtClean="0"/>
              <a:t>Nano-technological revolution</a:t>
            </a:r>
          </a:p>
          <a:p>
            <a:r>
              <a:rPr lang="en-US" dirty="0" smtClean="0"/>
              <a:t>Effective re-appropriation of destiny of African people (</a:t>
            </a:r>
            <a:r>
              <a:rPr lang="en-US" dirty="0" err="1" smtClean="0"/>
              <a:t>landgrabs</a:t>
            </a:r>
            <a:r>
              <a:rPr lang="en-US" dirty="0" smtClean="0"/>
              <a:t>, economic control, resource </a:t>
            </a:r>
            <a:r>
              <a:rPr lang="en-US" dirty="0" err="1" smtClean="0"/>
              <a:t>extration</a:t>
            </a:r>
            <a:r>
              <a:rPr lang="en-US" dirty="0" smtClean="0"/>
              <a:t>, ‘repatriation’ of profits, tax evasion </a:t>
            </a:r>
            <a:r>
              <a:rPr lang="en-US" dirty="0" err="1" smtClean="0"/>
              <a:t>etc</a:t>
            </a:r>
            <a:endParaRPr lang="en-US" dirty="0" smtClean="0"/>
          </a:p>
          <a:p>
            <a:endParaRPr lang="en-US" dirty="0"/>
          </a:p>
        </p:txBody>
      </p:sp>
    </p:spTree>
    <p:extLst>
      <p:ext uri="{BB962C8B-B14F-4D97-AF65-F5344CB8AC3E}">
        <p14:creationId xmlns:p14="http://schemas.microsoft.com/office/powerpoint/2010/main" val="83205421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import / lack of production of software</a:t>
            </a:r>
            <a:endParaRPr lang="en-US" dirty="0"/>
          </a:p>
        </p:txBody>
      </p:sp>
      <p:sp>
        <p:nvSpPr>
          <p:cNvPr id="3" name="Content Placeholder 2"/>
          <p:cNvSpPr>
            <a:spLocks noGrp="1"/>
          </p:cNvSpPr>
          <p:nvPr>
            <p:ph idx="1"/>
          </p:nvPr>
        </p:nvSpPr>
        <p:spPr/>
        <p:txBody>
          <a:bodyPr/>
          <a:lstStyle/>
          <a:p>
            <a:endParaRPr lang="en-US" dirty="0" smtClean="0">
              <a:effectLst/>
            </a:endParaRPr>
          </a:p>
          <a:p>
            <a:r>
              <a:rPr lang="en-US" dirty="0" smtClean="0">
                <a:effectLst/>
              </a:rPr>
              <a:t>Nigeria </a:t>
            </a:r>
            <a:r>
              <a:rPr lang="en-US" dirty="0">
                <a:effectLst/>
              </a:rPr>
              <a:t>imports 90% of all software used in the country. The local production of software is reduced to add-ons or extensions creation for mainstream packaged software.</a:t>
            </a:r>
            <a:r>
              <a:rPr lang="en-GB" dirty="0">
                <a:effectLst/>
              </a:rPr>
              <a:t> </a:t>
            </a:r>
            <a:endParaRPr lang="en-US" dirty="0"/>
          </a:p>
        </p:txBody>
      </p:sp>
    </p:spTree>
    <p:extLst>
      <p:ext uri="{BB962C8B-B14F-4D97-AF65-F5344CB8AC3E}">
        <p14:creationId xmlns:p14="http://schemas.microsoft.com/office/powerpoint/2010/main" val="2805521292"/>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Patent applications filed in Africa</a:t>
            </a:r>
            <a:r>
              <a:rPr lang="en-GB" dirty="0">
                <a:effectLst/>
              </a:rPr>
              <a:t> </a:t>
            </a:r>
            <a:endParaRPr lang="en-US" dirty="0"/>
          </a:p>
        </p:txBody>
      </p:sp>
      <p:sp>
        <p:nvSpPr>
          <p:cNvPr id="3" name="Content Placeholder 2"/>
          <p:cNvSpPr>
            <a:spLocks noGrp="1"/>
          </p:cNvSpPr>
          <p:nvPr>
            <p:ph idx="1"/>
          </p:nvPr>
        </p:nvSpPr>
        <p:spPr/>
        <p:txBody>
          <a:bodyPr/>
          <a:lstStyle/>
          <a:p>
            <a:r>
              <a:rPr lang="en-US" dirty="0">
                <a:effectLst/>
              </a:rPr>
              <a:t>Only around 10% of applications for the registration of intellectual property (IP) rights in Africa are made by African citizens or residents</a:t>
            </a:r>
            <a:r>
              <a:rPr lang="en-US" dirty="0" smtClean="0">
                <a:effectLst/>
              </a:rPr>
              <a:t>.</a:t>
            </a:r>
          </a:p>
          <a:p>
            <a:r>
              <a:rPr lang="en-US" dirty="0" smtClean="0">
                <a:effectLst/>
              </a:rPr>
              <a:t> </a:t>
            </a:r>
            <a:r>
              <a:rPr lang="en-US" dirty="0">
                <a:effectLst/>
              </a:rPr>
              <a:t>“Both anecdotal accounts by African IP agents and WIPO statistics on IP activity in Africa show that more than 90% of applications for registration of IP rights in Africa are by foreign IP </a:t>
            </a:r>
            <a:r>
              <a:rPr lang="en-US" dirty="0" smtClean="0">
                <a:effectLst/>
              </a:rPr>
              <a:t>applicants”</a:t>
            </a:r>
            <a:r>
              <a:rPr lang="en-GB" dirty="0" smtClean="0">
                <a:effectLst/>
              </a:rPr>
              <a:t> </a:t>
            </a:r>
            <a:br>
              <a:rPr lang="en-GB" dirty="0" smtClean="0">
                <a:effectLst/>
              </a:rPr>
            </a:br>
            <a:r>
              <a:rPr lang="en-US" sz="1600" dirty="0" smtClean="0">
                <a:effectLst/>
              </a:rPr>
              <a:t>http://</a:t>
            </a:r>
            <a:r>
              <a:rPr lang="en-US" sz="1600" dirty="0" err="1" smtClean="0">
                <a:effectLst/>
              </a:rPr>
              <a:t>zine.openrightsgroup.org</a:t>
            </a:r>
            <a:r>
              <a:rPr lang="en-US" sz="1600" dirty="0" smtClean="0">
                <a:effectLst/>
              </a:rPr>
              <a:t>/features/2013/digital-colonialism</a:t>
            </a:r>
            <a:endParaRPr lang="en-GB" sz="1600" dirty="0" smtClean="0">
              <a:effectLst/>
            </a:endParaRPr>
          </a:p>
          <a:p>
            <a:endParaRPr lang="en-US" dirty="0"/>
          </a:p>
        </p:txBody>
      </p:sp>
    </p:spTree>
    <p:extLst>
      <p:ext uri="{BB962C8B-B14F-4D97-AF65-F5344CB8AC3E}">
        <p14:creationId xmlns:p14="http://schemas.microsoft.com/office/powerpoint/2010/main" val="277868779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Arm-twisting</a:t>
            </a:r>
            <a:endParaRPr lang="en-US" dirty="0"/>
          </a:p>
        </p:txBody>
      </p:sp>
      <p:sp>
        <p:nvSpPr>
          <p:cNvPr id="3" name="Content Placeholder 2"/>
          <p:cNvSpPr>
            <a:spLocks noGrp="1"/>
          </p:cNvSpPr>
          <p:nvPr>
            <p:ph idx="1"/>
          </p:nvPr>
        </p:nvSpPr>
        <p:spPr/>
        <p:txBody>
          <a:bodyPr>
            <a:normAutofit fontScale="32500" lnSpcReduction="20000"/>
          </a:bodyPr>
          <a:lstStyle/>
          <a:p>
            <a:pPr lvl="0"/>
            <a:r>
              <a:rPr lang="en-US" sz="6000" dirty="0">
                <a:effectLst/>
              </a:rPr>
              <a:t>Microsoft has apparently attempted to arm-twist African governments on policy issues repeatedly – for instance by threatening to withdraw funding to Kenyan government programs in view of its support of free software (OOXML), by hiring government officials and their relatives as in Namibia and Nigeria. </a:t>
            </a:r>
            <a:endParaRPr lang="en-GB" sz="6000" dirty="0">
              <a:effectLst/>
            </a:endParaRPr>
          </a:p>
          <a:p>
            <a:pPr lvl="0"/>
            <a:r>
              <a:rPr lang="en-US" sz="6000" dirty="0">
                <a:effectLst/>
              </a:rPr>
              <a:t>Lobbying with governments to ensure use of Microsoft products including by tying governments into long term licensing agreements. </a:t>
            </a:r>
            <a:endParaRPr lang="en-GB" sz="6000" dirty="0">
              <a:effectLst/>
            </a:endParaRPr>
          </a:p>
          <a:p>
            <a:pPr lvl="0"/>
            <a:r>
              <a:rPr lang="en-US" sz="6000" dirty="0">
                <a:effectLst/>
              </a:rPr>
              <a:t>Also see South Africa’s clamp down on open source in education.</a:t>
            </a:r>
            <a:r>
              <a:rPr lang="en-US" sz="6000" baseline="30000" dirty="0">
                <a:effectLst/>
              </a:rPr>
              <a:t> </a:t>
            </a:r>
            <a:endParaRPr lang="en-GB" sz="6000" dirty="0">
              <a:effectLst/>
            </a:endParaRPr>
          </a:p>
          <a:p>
            <a:r>
              <a:rPr lang="en-US" dirty="0" smtClean="0">
                <a:effectLst/>
                <a:hlinkClick r:id="rId2"/>
              </a:rPr>
              <a:t>http</a:t>
            </a:r>
            <a:r>
              <a:rPr lang="en-US" dirty="0">
                <a:effectLst/>
                <a:hlinkClick r:id="rId2"/>
              </a:rPr>
              <a:t>://www.pcworld.com/article/144898/</a:t>
            </a:r>
            <a:r>
              <a:rPr lang="en-US" dirty="0" smtClean="0">
                <a:effectLst/>
                <a:hlinkClick r:id="rId2"/>
              </a:rPr>
              <a:t>article.html/</a:t>
            </a:r>
            <a:r>
              <a:rPr lang="en-US" dirty="0" smtClean="0">
                <a:effectLst/>
              </a:rPr>
              <a:t> </a:t>
            </a:r>
            <a:r>
              <a:rPr lang="en-US" dirty="0" smtClean="0">
                <a:effectLst/>
                <a:hlinkClick r:id="rId3"/>
              </a:rPr>
              <a:t>https</a:t>
            </a:r>
            <a:r>
              <a:rPr lang="en-US" dirty="0">
                <a:effectLst/>
                <a:hlinkClick r:id="rId3"/>
              </a:rPr>
              <a:t>://netzpolitik.org/2009/misconceptions-and-failed-attempts-microsofts-strategy-for-africa</a:t>
            </a:r>
            <a:r>
              <a:rPr lang="en-US" dirty="0" smtClean="0">
                <a:effectLst/>
                <a:hlinkClick r:id="rId3"/>
              </a:rPr>
              <a:t>/</a:t>
            </a:r>
            <a:r>
              <a:rPr lang="en-US" dirty="0" smtClean="0">
                <a:effectLst/>
              </a:rPr>
              <a:t>  </a:t>
            </a:r>
            <a:r>
              <a:rPr lang="en-US" dirty="0" smtClean="0">
                <a:effectLst/>
                <a:hlinkClick r:id="rId3"/>
              </a:rPr>
              <a:t>https</a:t>
            </a:r>
            <a:r>
              <a:rPr lang="en-US" dirty="0">
                <a:effectLst/>
                <a:hlinkClick r:id="rId3"/>
              </a:rPr>
              <a:t>://netzpolitik.org/2009/misconceptions-and-failed-attempts-microsofts-strategy-for-africa</a:t>
            </a:r>
            <a:r>
              <a:rPr lang="en-US" dirty="0" smtClean="0">
                <a:effectLst/>
                <a:hlinkClick r:id="rId3"/>
              </a:rPr>
              <a:t>/</a:t>
            </a:r>
            <a:r>
              <a:rPr lang="en-US" dirty="0" smtClean="0">
                <a:effectLst/>
              </a:rPr>
              <a:t>  </a:t>
            </a:r>
            <a:r>
              <a:rPr lang="en-US" dirty="0" smtClean="0">
                <a:effectLst/>
                <a:hlinkClick r:id="rId4"/>
              </a:rPr>
              <a:t>http</a:t>
            </a:r>
            <a:r>
              <a:rPr lang="en-US" dirty="0">
                <a:effectLst/>
                <a:hlinkClick r:id="rId4"/>
              </a:rPr>
              <a:t>://www.webaddict.co.za/2013/10/09/south-africa-education-department-bans-open-source-software</a:t>
            </a:r>
            <a:r>
              <a:rPr lang="en-US" dirty="0" smtClean="0">
                <a:effectLst/>
                <a:hlinkClick r:id="rId4"/>
              </a:rPr>
              <a:t>/</a:t>
            </a:r>
            <a:r>
              <a:rPr lang="en-US" dirty="0" smtClean="0">
                <a:effectLst/>
              </a:rPr>
              <a:t> </a:t>
            </a:r>
            <a:r>
              <a:rPr lang="en-US" u="sng" dirty="0" smtClean="0">
                <a:effectLst/>
                <a:hlinkClick r:id="rId5"/>
              </a:rPr>
              <a:t>http</a:t>
            </a:r>
            <a:r>
              <a:rPr lang="en-US" u="sng" dirty="0">
                <a:effectLst/>
                <a:hlinkClick r:id="rId5"/>
              </a:rPr>
              <a:t>://techrights.org/2009/05/12/south-african-schools-windows/</a:t>
            </a:r>
            <a:r>
              <a:rPr lang="en-US" dirty="0">
                <a:effectLst/>
              </a:rPr>
              <a:t> and </a:t>
            </a:r>
            <a:r>
              <a:rPr lang="en-US" dirty="0">
                <a:effectLst/>
                <a:hlinkClick r:id="rId6"/>
              </a:rPr>
              <a:t>http://techrights.org/2009/05/10/lobbyists-bribes-vs-free-sw</a:t>
            </a:r>
            <a:r>
              <a:rPr lang="en-US" dirty="0" smtClean="0">
                <a:effectLst/>
                <a:hlinkClick r:id="rId6"/>
              </a:rPr>
              <a:t>/</a:t>
            </a:r>
            <a:r>
              <a:rPr lang="en-US" dirty="0" smtClean="0">
                <a:effectLst/>
              </a:rPr>
              <a:t> </a:t>
            </a:r>
            <a:endParaRPr lang="en-GB" dirty="0">
              <a:effectLst/>
            </a:endParaRPr>
          </a:p>
          <a:p>
            <a:endParaRPr lang="en-US" dirty="0"/>
          </a:p>
        </p:txBody>
      </p:sp>
    </p:spTree>
    <p:extLst>
      <p:ext uri="{BB962C8B-B14F-4D97-AF65-F5344CB8AC3E}">
        <p14:creationId xmlns:p14="http://schemas.microsoft.com/office/powerpoint/2010/main" val="269313907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Text Placeholder 2"/>
          <p:cNvSpPr>
            <a:spLocks noGrp="1"/>
          </p:cNvSpPr>
          <p:nvPr>
            <p:ph type="body" idx="1"/>
          </p:nvPr>
        </p:nvSpPr>
        <p:spPr/>
        <p:txBody>
          <a:bodyPr/>
          <a:lstStyle/>
          <a:p>
            <a:r>
              <a:rPr lang="en-US" dirty="0" smtClean="0"/>
              <a:t>Firoze Manji</a:t>
            </a:r>
          </a:p>
          <a:p>
            <a:r>
              <a:rPr lang="en-US" dirty="0" smtClean="0">
                <a:hlinkClick r:id="rId3"/>
              </a:rPr>
              <a:t>fmanji@mac.com</a:t>
            </a:r>
            <a:endParaRPr lang="en-US" dirty="0" smtClean="0"/>
          </a:p>
          <a:p>
            <a:r>
              <a:rPr lang="en-US" dirty="0" err="1"/>
              <a:t>f</a:t>
            </a:r>
            <a:r>
              <a:rPr lang="en-US" dirty="0" err="1" smtClean="0"/>
              <a:t>iroze.manji@codesria.org</a:t>
            </a:r>
            <a:endParaRPr lang="en-US" dirty="0"/>
          </a:p>
        </p:txBody>
      </p:sp>
    </p:spTree>
    <p:extLst>
      <p:ext uri="{BB962C8B-B14F-4D97-AF65-F5344CB8AC3E}">
        <p14:creationId xmlns:p14="http://schemas.microsoft.com/office/powerpoint/2010/main" val="35701278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Thinking about the future	</a:t>
            </a:r>
            <a:endParaRPr lang="en-US" dirty="0"/>
          </a:p>
        </p:txBody>
      </p:sp>
      <p:sp>
        <p:nvSpPr>
          <p:cNvPr id="3" name="Content Placeholder 2"/>
          <p:cNvSpPr>
            <a:spLocks noGrp="1"/>
          </p:cNvSpPr>
          <p:nvPr>
            <p:ph idx="1"/>
          </p:nvPr>
        </p:nvSpPr>
        <p:spPr/>
        <p:txBody>
          <a:bodyPr>
            <a:normAutofit/>
          </a:bodyPr>
          <a:lstStyle/>
          <a:p>
            <a:endParaRPr lang="en-US" sz="3200" i="1" dirty="0" smtClean="0"/>
          </a:p>
          <a:p>
            <a:pPr marL="0" indent="0">
              <a:buNone/>
            </a:pPr>
            <a:r>
              <a:rPr lang="en-US" sz="3200" i="1" dirty="0" smtClean="0"/>
              <a:t>Each </a:t>
            </a:r>
            <a:r>
              <a:rPr lang="en-US" sz="3200" i="1" dirty="0"/>
              <a:t>generation must discover its mission, </a:t>
            </a:r>
            <a:r>
              <a:rPr lang="en-US" sz="3200" i="1" dirty="0" smtClean="0"/>
              <a:t>fulfill </a:t>
            </a:r>
            <a:r>
              <a:rPr lang="en-US" sz="3200" i="1" dirty="0"/>
              <a:t>it or betray it, in relative </a:t>
            </a:r>
            <a:r>
              <a:rPr lang="en-US" sz="3200" i="1" dirty="0" smtClean="0"/>
              <a:t>opacity</a:t>
            </a:r>
            <a:r>
              <a:rPr lang="en-US" sz="3200" dirty="0" smtClean="0"/>
              <a:t>. Frantz Fanon</a:t>
            </a:r>
          </a:p>
        </p:txBody>
      </p:sp>
    </p:spTree>
    <p:extLst>
      <p:ext uri="{BB962C8B-B14F-4D97-AF65-F5344CB8AC3E}">
        <p14:creationId xmlns:p14="http://schemas.microsoft.com/office/powerpoint/2010/main" val="156167870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Thinking about the future	</a:t>
            </a:r>
            <a:endParaRPr lang="en-US" dirty="0"/>
          </a:p>
        </p:txBody>
      </p:sp>
      <p:sp>
        <p:nvSpPr>
          <p:cNvPr id="3" name="Content Placeholder 2"/>
          <p:cNvSpPr>
            <a:spLocks noGrp="1"/>
          </p:cNvSpPr>
          <p:nvPr>
            <p:ph idx="1"/>
          </p:nvPr>
        </p:nvSpPr>
        <p:spPr/>
        <p:txBody>
          <a:bodyPr/>
          <a:lstStyle/>
          <a:p>
            <a:endParaRPr lang="en-US" i="1" dirty="0" smtClean="0"/>
          </a:p>
          <a:p>
            <a:pPr marL="0" indent="0">
              <a:buNone/>
            </a:pPr>
            <a:r>
              <a:rPr lang="en-US" sz="3200" i="1" dirty="0" smtClean="0"/>
              <a:t>If </a:t>
            </a:r>
            <a:r>
              <a:rPr lang="en-US" sz="3200" i="1" dirty="0"/>
              <a:t>you don't change direction, you will end up exactly where you are </a:t>
            </a:r>
            <a:r>
              <a:rPr lang="en-US" sz="3200" i="1" dirty="0" smtClean="0"/>
              <a:t>heading</a:t>
            </a:r>
            <a:r>
              <a:rPr lang="en-US" sz="3200" dirty="0" smtClean="0"/>
              <a:t>. </a:t>
            </a:r>
            <a:r>
              <a:rPr lang="en-US" sz="3200" dirty="0"/>
              <a:t> </a:t>
            </a:r>
            <a:r>
              <a:rPr lang="en-US" sz="3200" dirty="0" smtClean="0"/>
              <a:t/>
            </a:r>
            <a:br>
              <a:rPr lang="en-US" sz="3200" dirty="0" smtClean="0"/>
            </a:br>
            <a:r>
              <a:rPr lang="en-US" sz="3200" dirty="0" smtClean="0"/>
              <a:t>Lao Tzu</a:t>
            </a:r>
          </a:p>
        </p:txBody>
      </p:sp>
    </p:spTree>
    <p:extLst>
      <p:ext uri="{BB962C8B-B14F-4D97-AF65-F5344CB8AC3E}">
        <p14:creationId xmlns:p14="http://schemas.microsoft.com/office/powerpoint/2010/main" val="325642669"/>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Thinking about the future	</a:t>
            </a:r>
            <a:endParaRPr lang="en-US" dirty="0"/>
          </a:p>
        </p:txBody>
      </p:sp>
      <p:sp>
        <p:nvSpPr>
          <p:cNvPr id="3" name="Content Placeholder 2"/>
          <p:cNvSpPr>
            <a:spLocks noGrp="1"/>
          </p:cNvSpPr>
          <p:nvPr>
            <p:ph idx="1"/>
          </p:nvPr>
        </p:nvSpPr>
        <p:spPr/>
        <p:txBody>
          <a:bodyPr/>
          <a:lstStyle/>
          <a:p>
            <a:endParaRPr lang="en-US" i="1" dirty="0" smtClean="0"/>
          </a:p>
          <a:p>
            <a:pPr marL="0" indent="0">
              <a:buNone/>
            </a:pPr>
            <a:r>
              <a:rPr lang="en-US" sz="3200" i="1" dirty="0" smtClean="0"/>
              <a:t>If you don’t know where you are going, any direction will do. </a:t>
            </a:r>
            <a:br>
              <a:rPr lang="en-US" sz="3200" i="1" dirty="0" smtClean="0"/>
            </a:br>
            <a:r>
              <a:rPr lang="en-US" sz="3200" dirty="0" smtClean="0"/>
              <a:t>Anon</a:t>
            </a:r>
            <a:endParaRPr lang="en-US" sz="3200" i="1" dirty="0"/>
          </a:p>
        </p:txBody>
      </p:sp>
    </p:spTree>
    <p:extLst>
      <p:ext uri="{BB962C8B-B14F-4D97-AF65-F5344CB8AC3E}">
        <p14:creationId xmlns:p14="http://schemas.microsoft.com/office/powerpoint/2010/main" val="4200009845"/>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Thinking about the future	</a:t>
            </a:r>
            <a:endParaRPr lang="en-US" dirty="0"/>
          </a:p>
        </p:txBody>
      </p:sp>
      <p:sp>
        <p:nvSpPr>
          <p:cNvPr id="3" name="Content Placeholder 2"/>
          <p:cNvSpPr>
            <a:spLocks noGrp="1"/>
          </p:cNvSpPr>
          <p:nvPr>
            <p:ph idx="1"/>
          </p:nvPr>
        </p:nvSpPr>
        <p:spPr/>
        <p:txBody>
          <a:bodyPr/>
          <a:lstStyle/>
          <a:p>
            <a:endParaRPr lang="en-US" i="1" dirty="0" smtClean="0"/>
          </a:p>
          <a:p>
            <a:pPr marL="0" indent="0">
              <a:buNone/>
            </a:pPr>
            <a:r>
              <a:rPr lang="en-US" sz="3200" i="1" dirty="0" smtClean="0"/>
              <a:t>The </a:t>
            </a:r>
            <a:r>
              <a:rPr lang="en-US" sz="3200" i="1" dirty="0"/>
              <a:t>future belongs to those who give the next generation reason to hope</a:t>
            </a:r>
            <a:r>
              <a:rPr lang="en-US" sz="3200" dirty="0"/>
              <a:t>.  </a:t>
            </a:r>
            <a:r>
              <a:rPr lang="en-US" sz="3200" dirty="0"/>
              <a:t/>
            </a:r>
            <a:br>
              <a:rPr lang="en-US" sz="3200" dirty="0"/>
            </a:br>
            <a:r>
              <a:rPr lang="en-US" sz="3200" dirty="0" err="1" smtClean="0"/>
              <a:t>Teillard</a:t>
            </a:r>
            <a:r>
              <a:rPr lang="en-US" sz="3200" dirty="0" smtClean="0"/>
              <a:t> </a:t>
            </a:r>
            <a:r>
              <a:rPr lang="en-US" sz="3200" dirty="0"/>
              <a:t>de </a:t>
            </a:r>
            <a:r>
              <a:rPr lang="en-US" sz="3200" dirty="0" err="1" smtClean="0"/>
              <a:t>Chardin</a:t>
            </a:r>
            <a:endParaRPr lang="en-US" sz="3200" dirty="0" smtClean="0"/>
          </a:p>
        </p:txBody>
      </p:sp>
    </p:spTree>
    <p:extLst>
      <p:ext uri="{BB962C8B-B14F-4D97-AF65-F5344CB8AC3E}">
        <p14:creationId xmlns:p14="http://schemas.microsoft.com/office/powerpoint/2010/main" val="35585630"/>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challenge of thinking about the future</a:t>
            </a:r>
            <a:endParaRPr lang="en-US" dirty="0"/>
          </a:p>
        </p:txBody>
      </p:sp>
      <p:sp>
        <p:nvSpPr>
          <p:cNvPr id="3" name="Content Placeholder 2"/>
          <p:cNvSpPr>
            <a:spLocks noGrp="1"/>
          </p:cNvSpPr>
          <p:nvPr>
            <p:ph idx="1"/>
          </p:nvPr>
        </p:nvSpPr>
        <p:spPr/>
        <p:txBody>
          <a:bodyPr/>
          <a:lstStyle/>
          <a:p>
            <a:r>
              <a:rPr lang="en-US" sz="2800" b="1" i="1" dirty="0" smtClean="0"/>
              <a:t>Thinking outside the box</a:t>
            </a:r>
            <a:br>
              <a:rPr lang="en-US" sz="2800" b="1" i="1" dirty="0" smtClean="0"/>
            </a:br>
            <a:r>
              <a:rPr lang="en-US" dirty="0" smtClean="0"/>
              <a:t>Recognizing that we are in a box, we are imprisoned by our past.</a:t>
            </a:r>
          </a:p>
          <a:p>
            <a:r>
              <a:rPr lang="en-US" sz="2800" b="1" i="1" dirty="0" smtClean="0"/>
              <a:t>Cognitive hindsight bias </a:t>
            </a:r>
            <a:r>
              <a:rPr lang="en-US" dirty="0" smtClean="0"/>
              <a:t/>
            </a:r>
            <a:br>
              <a:rPr lang="en-US" dirty="0" smtClean="0"/>
            </a:br>
            <a:r>
              <a:rPr lang="en-US" dirty="0"/>
              <a:t>O</a:t>
            </a:r>
            <a:r>
              <a:rPr lang="en-US" dirty="0" smtClean="0"/>
              <a:t>ur capacity to imagine the future is limited by our knowledge of the present / past.</a:t>
            </a:r>
            <a:endParaRPr lang="en-US" dirty="0"/>
          </a:p>
        </p:txBody>
      </p:sp>
    </p:spTree>
    <p:extLst>
      <p:ext uri="{BB962C8B-B14F-4D97-AF65-F5344CB8AC3E}">
        <p14:creationId xmlns:p14="http://schemas.microsoft.com/office/powerpoint/2010/main" val="3083187791"/>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task</a:t>
            </a:r>
            <a:endParaRPr lang="en-US" dirty="0"/>
          </a:p>
        </p:txBody>
      </p:sp>
      <p:sp>
        <p:nvSpPr>
          <p:cNvPr id="3" name="Content Placeholder 2"/>
          <p:cNvSpPr>
            <a:spLocks noGrp="1"/>
          </p:cNvSpPr>
          <p:nvPr>
            <p:ph idx="1"/>
          </p:nvPr>
        </p:nvSpPr>
        <p:spPr/>
        <p:txBody>
          <a:bodyPr/>
          <a:lstStyle/>
          <a:p>
            <a:r>
              <a:rPr lang="en-US" dirty="0" smtClean="0"/>
              <a:t>Imagine you are meeting 20 years from now. Discuss what you achieved and how you got there.</a:t>
            </a:r>
          </a:p>
          <a:p>
            <a:r>
              <a:rPr lang="en-US" dirty="0" smtClean="0"/>
              <a:t>Imagine you are able to see your own funeral. What would you like people to say about what you achieved or made happen.</a:t>
            </a:r>
            <a:endParaRPr lang="en-US" dirty="0"/>
          </a:p>
        </p:txBody>
      </p:sp>
    </p:spTree>
    <p:extLst>
      <p:ext uri="{BB962C8B-B14F-4D97-AF65-F5344CB8AC3E}">
        <p14:creationId xmlns:p14="http://schemas.microsoft.com/office/powerpoint/2010/main" val="284886987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Don’t Africans produce knowledge?</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4904948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Lack of content from Africa?</a:t>
            </a:r>
            <a:endParaRPr lang="en-US" dirty="0"/>
          </a:p>
        </p:txBody>
      </p:sp>
      <p:sp>
        <p:nvSpPr>
          <p:cNvPr id="3" name="Content Placeholder 2"/>
          <p:cNvSpPr>
            <a:spLocks noGrp="1"/>
          </p:cNvSpPr>
          <p:nvPr>
            <p:ph idx="1"/>
          </p:nvPr>
        </p:nvSpPr>
        <p:spPr/>
        <p:txBody>
          <a:bodyPr/>
          <a:lstStyle/>
          <a:p>
            <a:r>
              <a:rPr lang="en-US" dirty="0">
                <a:effectLst/>
              </a:rPr>
              <a:t>Economic Commission for </a:t>
            </a:r>
            <a:r>
              <a:rPr lang="en-US" dirty="0" smtClean="0">
                <a:effectLst/>
              </a:rPr>
              <a:t>Africa </a:t>
            </a:r>
            <a:r>
              <a:rPr lang="en-US" dirty="0">
                <a:effectLst/>
              </a:rPr>
              <a:t>survey conducted in 1999 </a:t>
            </a:r>
            <a:r>
              <a:rPr lang="en-US" dirty="0" smtClean="0">
                <a:effectLst/>
              </a:rPr>
              <a:t>: Africa </a:t>
            </a:r>
            <a:r>
              <a:rPr lang="en-US" dirty="0">
                <a:effectLst/>
              </a:rPr>
              <a:t>generates only around 0.4 percent (1:250) of global content. </a:t>
            </a:r>
            <a:endParaRPr lang="en-US" dirty="0" smtClean="0">
              <a:effectLst/>
            </a:endParaRPr>
          </a:p>
          <a:p>
            <a:r>
              <a:rPr lang="en-US" dirty="0" smtClean="0">
                <a:effectLst/>
              </a:rPr>
              <a:t>Excluding </a:t>
            </a:r>
            <a:r>
              <a:rPr lang="en-US" dirty="0">
                <a:effectLst/>
              </a:rPr>
              <a:t>South Africa, the rest of Africa generates a mere 0.02 percent (1:5000)!</a:t>
            </a:r>
            <a:r>
              <a:rPr lang="en-GB" dirty="0">
                <a:effectLst/>
              </a:rPr>
              <a:t> </a:t>
            </a:r>
            <a:endParaRPr lang="en-GB" dirty="0" smtClean="0">
              <a:effectLst/>
            </a:endParaRPr>
          </a:p>
          <a:p>
            <a:r>
              <a:rPr lang="en-US" sz="1400" dirty="0" smtClean="0">
                <a:effectLst/>
              </a:rPr>
              <a:t>http</a:t>
            </a:r>
            <a:r>
              <a:rPr lang="en-US" sz="1400" dirty="0">
                <a:effectLst/>
              </a:rPr>
              <a:t>://213.55.79.31/</a:t>
            </a:r>
            <a:r>
              <a:rPr lang="en-US" sz="1400" dirty="0" err="1">
                <a:effectLst/>
              </a:rPr>
              <a:t>adf</a:t>
            </a:r>
            <a:r>
              <a:rPr lang="en-US" sz="1400" dirty="0">
                <a:effectLst/>
              </a:rPr>
              <a:t>/adf99/codipap3.htm</a:t>
            </a:r>
            <a:endParaRPr lang="en-GB" sz="1400" dirty="0">
              <a:effectLst/>
            </a:endParaRPr>
          </a:p>
          <a:p>
            <a:endParaRPr lang="en-US" dirty="0"/>
          </a:p>
        </p:txBody>
      </p:sp>
    </p:spTree>
    <p:extLst>
      <p:ext uri="{BB962C8B-B14F-4D97-AF65-F5344CB8AC3E}">
        <p14:creationId xmlns:p14="http://schemas.microsoft.com/office/powerpoint/2010/main" val="309141088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Articles in Wikipedia</a:t>
            </a:r>
            <a:endParaRPr lang="en-US" dirty="0"/>
          </a:p>
        </p:txBody>
      </p:sp>
      <p:sp>
        <p:nvSpPr>
          <p:cNvPr id="3" name="Content Placeholder 2"/>
          <p:cNvSpPr>
            <a:spLocks noGrp="1"/>
          </p:cNvSpPr>
          <p:nvPr>
            <p:ph idx="1"/>
          </p:nvPr>
        </p:nvSpPr>
        <p:spPr/>
        <p:txBody>
          <a:bodyPr/>
          <a:lstStyle/>
          <a:p>
            <a:pPr lvl="0"/>
            <a:r>
              <a:rPr lang="en-US" sz="2800" dirty="0">
                <a:effectLst/>
              </a:rPr>
              <a:t>The whole continent of Africa contains only about 2.6% of the world’s </a:t>
            </a:r>
            <a:r>
              <a:rPr lang="en-US" sz="2800" dirty="0" smtClean="0">
                <a:effectLst/>
              </a:rPr>
              <a:t>geo-tagged </a:t>
            </a:r>
            <a:r>
              <a:rPr lang="en-US" sz="2800" dirty="0">
                <a:effectLst/>
              </a:rPr>
              <a:t>Wikipedia articles despite having 14% of the world’s population and 20% of the world’s land.</a:t>
            </a:r>
            <a:endParaRPr lang="en-GB" sz="2800" dirty="0">
              <a:effectLst/>
            </a:endParaRPr>
          </a:p>
          <a:p>
            <a:r>
              <a:rPr lang="en-US" sz="1400" dirty="0">
                <a:effectLst/>
              </a:rPr>
              <a:t>http://</a:t>
            </a:r>
            <a:r>
              <a:rPr lang="en-US" sz="1400" dirty="0" err="1">
                <a:effectLst/>
              </a:rPr>
              <a:t>geography.oii.ox.ac.uk</a:t>
            </a:r>
            <a:r>
              <a:rPr lang="en-US" sz="1400" dirty="0">
                <a:effectLst/>
              </a:rPr>
              <a:t>/#the-geographically-uneven-coverage-of-</a:t>
            </a:r>
            <a:r>
              <a:rPr lang="en-US" sz="1400" dirty="0" err="1">
                <a:effectLst/>
              </a:rPr>
              <a:t>wikipedia</a:t>
            </a:r>
            <a:endParaRPr lang="en-GB" sz="1400" dirty="0">
              <a:effectLst/>
            </a:endParaRPr>
          </a:p>
          <a:p>
            <a:endParaRPr lang="en-US" dirty="0"/>
          </a:p>
        </p:txBody>
      </p:sp>
    </p:spTree>
    <p:extLst>
      <p:ext uri="{BB962C8B-B14F-4D97-AF65-F5344CB8AC3E}">
        <p14:creationId xmlns:p14="http://schemas.microsoft.com/office/powerpoint/2010/main" val="345826651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Geographically reference article in Wikipedia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65174" y="2070845"/>
            <a:ext cx="7612065" cy="4182035"/>
          </a:xfrm>
          <a:prstGeom prst="rect">
            <a:avLst/>
          </a:prstGeom>
          <a:noFill/>
          <a:ln>
            <a:noFill/>
          </a:ln>
        </p:spPr>
      </p:pic>
    </p:spTree>
    <p:extLst>
      <p:ext uri="{BB962C8B-B14F-4D97-AF65-F5344CB8AC3E}">
        <p14:creationId xmlns:p14="http://schemas.microsoft.com/office/powerpoint/2010/main" val="90240181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Geotagged</a:t>
            </a:r>
            <a:r>
              <a:rPr lang="en-US" dirty="0"/>
              <a:t> article in English on </a:t>
            </a:r>
            <a:r>
              <a:rPr lang="en-US" dirty="0" smtClean="0"/>
              <a:t>Wikipedia</a:t>
            </a:r>
            <a:endParaRPr lang="en-US" dirty="0"/>
          </a:p>
        </p:txBody>
      </p:sp>
      <p:pic>
        <p:nvPicPr>
          <p:cNvPr id="4" name="Content Placeholder 3"/>
          <p:cNvPicPr>
            <a:picLocks noGrp="1" noChangeAspect="1"/>
          </p:cNvPicPr>
          <p:nvPr>
            <p:ph idx="1"/>
          </p:nvPr>
        </p:nvPicPr>
        <p:blipFill>
          <a:blip r:embed="rId2"/>
          <a:srcRect t="3278" b="3278"/>
          <a:stretch>
            <a:fillRect/>
          </a:stretch>
        </p:blipFill>
        <p:spPr/>
      </p:pic>
    </p:spTree>
    <p:extLst>
      <p:ext uri="{BB962C8B-B14F-4D97-AF65-F5344CB8AC3E}">
        <p14:creationId xmlns:p14="http://schemas.microsoft.com/office/powerpoint/2010/main" val="1318736337"/>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Habitat">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Habitat">
      <a:majorFont>
        <a:latin typeface="Book Antiqua"/>
        <a:ea typeface=""/>
        <a:cs typeface=""/>
        <a:font script="Jpan" typeface="ＭＳ 明朝"/>
        <a:font script="Hans" typeface="宋体"/>
        <a:font script="Hant" typeface="新細明體"/>
      </a:majorFont>
      <a:minorFont>
        <a:latin typeface="Book Antiqua"/>
        <a:ea typeface=""/>
        <a:cs typeface=""/>
        <a:font script="Jpan" typeface="ＭＳ 明朝"/>
        <a:font script="Hans" typeface="宋体"/>
        <a:font script="Hant" typeface="新細明體"/>
      </a:minorFont>
    </a:fontScheme>
    <a:fmtScheme name="Habitat">
      <a:fillStyleLst>
        <a:solidFill>
          <a:schemeClr val="phClr"/>
        </a:solidFill>
        <a:blipFill rotWithShape="1">
          <a:blip xmlns:r="http://schemas.openxmlformats.org/officeDocument/2006/relationships" r:embed="rId1">
            <a:duotone>
              <a:schemeClr val="phClr">
                <a:shade val="10000"/>
                <a:satMod val="130000"/>
              </a:schemeClr>
              <a:schemeClr val="phClr">
                <a:satMod val="275000"/>
              </a:schemeClr>
            </a:duotone>
          </a:blip>
          <a:tile tx="0" ty="0" sx="40000" sy="40000" flip="none" algn="tl"/>
        </a:blipFill>
        <a:blipFill rotWithShape="1">
          <a:blip xmlns:r="http://schemas.openxmlformats.org/officeDocument/2006/relationships" r:embed="rId2">
            <a:duotone>
              <a:schemeClr val="phClr">
                <a:shade val="40000"/>
                <a:satMod val="130000"/>
              </a:schemeClr>
              <a:schemeClr val="phClr">
                <a:satMod val="275000"/>
              </a:schemeClr>
            </a:duotone>
          </a:blip>
          <a:stretch/>
        </a:blipFill>
      </a:fillStyleLst>
      <a:lnStyleLst>
        <a:ln w="12700" cap="flat" cmpd="sng" algn="ctr">
          <a:solidFill>
            <a:schemeClr val="phClr">
              <a:shade val="90000"/>
              <a:satMod val="105000"/>
            </a:schemeClr>
          </a:solidFill>
          <a:prstDash val="solid"/>
        </a:ln>
        <a:ln w="25400" cap="flat" cmpd="sng" algn="ctr">
          <a:solidFill>
            <a:schemeClr val="phClr">
              <a:shade val="80000"/>
            </a:schemeClr>
          </a:solidFill>
          <a:prstDash val="solid"/>
        </a:ln>
        <a:ln w="25400" cap="flat" cmpd="sng" algn="ctr">
          <a:solidFill>
            <a:schemeClr val="phClr">
              <a:shade val="70000"/>
            </a:schemeClr>
          </a:solidFill>
          <a:prstDash val="solid"/>
        </a:ln>
      </a:lnStyleLst>
      <a:effectStyleLst>
        <a:effectStyle>
          <a:effectLst/>
        </a:effectStyle>
        <a:effectStyle>
          <a:effectLst>
            <a:outerShdw blurRad="88900" dir="4200000" sx="105000" sy="105000" algn="t" rotWithShape="0">
              <a:srgbClr val="000000">
                <a:alpha val="40000"/>
              </a:srgbClr>
            </a:outerShdw>
          </a:effectLst>
        </a:effectStyle>
        <a:effectStyle>
          <a:effectLst>
            <a:innerShdw blurRad="76200" dist="25400" dir="13200000">
              <a:srgbClr val="000000">
                <a:alpha val="80000"/>
              </a:srgbClr>
            </a:innerShdw>
          </a:effectLst>
          <a:scene3d>
            <a:camera prst="orthographicFront">
              <a:rot lat="0" lon="0" rev="0"/>
            </a:camera>
            <a:lightRig rig="balanced" dir="t">
              <a:rot lat="0" lon="0" rev="19800000"/>
            </a:lightRig>
          </a:scene3d>
          <a:sp3d prstMaterial="softEdge">
            <a:bevelT w="0" h="0"/>
          </a:sp3d>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Habitat.thmx</Template>
  <TotalTime>554</TotalTime>
  <Words>1152</Words>
  <Application>Microsoft Macintosh PowerPoint</Application>
  <PresentationFormat>On-screen Show (4:3)</PresentationFormat>
  <Paragraphs>102</Paragraphs>
  <Slides>49</Slides>
  <Notes>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Habitat</vt:lpstr>
      <vt:lpstr>Discoverability and Digital Colonialism</vt:lpstr>
      <vt:lpstr>Elements of disccoverability</vt:lpstr>
      <vt:lpstr>Historical context</vt:lpstr>
      <vt:lpstr>Set the context for</vt:lpstr>
      <vt:lpstr>Don’t Africans produce knowledge?</vt:lpstr>
      <vt:lpstr>Lack of content from Africa?</vt:lpstr>
      <vt:lpstr>Articles in Wikipedia</vt:lpstr>
      <vt:lpstr>Geographically reference article in Wikipedia</vt:lpstr>
      <vt:lpstr>Geotagged article in English on Wikipedia</vt:lpstr>
      <vt:lpstr>Educator vs Native</vt:lpstr>
      <vt:lpstr>Spatial Solipsism</vt:lpstr>
      <vt:lpstr>Access and bias</vt:lpstr>
      <vt:lpstr>Cultural homogenization</vt:lpstr>
      <vt:lpstr>Google and silences on Africa</vt:lpstr>
      <vt:lpstr>Languages</vt:lpstr>
      <vt:lpstr>What language? </vt:lpstr>
      <vt:lpstr>Languages</vt:lpstr>
      <vt:lpstr>Google search by language</vt:lpstr>
      <vt:lpstr>Academic Knowledge and Publishers</vt:lpstr>
      <vt:lpstr>Location of academic knowledge</vt:lpstr>
      <vt:lpstr>User generated content on Google</vt:lpstr>
      <vt:lpstr>News travels</vt:lpstr>
      <vt:lpstr>Infrastructure</vt:lpstr>
      <vt:lpstr>Internet backbones</vt:lpstr>
      <vt:lpstr>Internet penetration</vt:lpstr>
      <vt:lpstr>Penetration</vt:lpstr>
      <vt:lpstr>PowerPoint Presentation</vt:lpstr>
      <vt:lpstr>Top Level Domains</vt:lpstr>
      <vt:lpstr>PowerPoint Presentation</vt:lpstr>
      <vt:lpstr>PowerPoint Presentation</vt:lpstr>
      <vt:lpstr>PowerPoint Presentation</vt:lpstr>
      <vt:lpstr>Most cloud services and data storage sites are outside Africa</vt:lpstr>
      <vt:lpstr>Data Centres in Africa</vt:lpstr>
      <vt:lpstr>Colocation of Data Centres</vt:lpstr>
      <vt:lpstr>Physical location of data centers around the world </vt:lpstr>
      <vt:lpstr>Google’s data centers, 2008 </vt:lpstr>
      <vt:lpstr>Microsoft Azure Data Centers </vt:lpstr>
      <vt:lpstr>Population size: no of developers</vt:lpstr>
      <vt:lpstr>Lack of employment opportunity in ICT sector</vt:lpstr>
      <vt:lpstr>Software import / lack of production of software</vt:lpstr>
      <vt:lpstr>Patent applications filed in Africa </vt:lpstr>
      <vt:lpstr>Arm-twisting</vt:lpstr>
      <vt:lpstr>Thank you</vt:lpstr>
      <vt:lpstr>Thinking about the future </vt:lpstr>
      <vt:lpstr>Thinking about the future </vt:lpstr>
      <vt:lpstr>Thinking about the future </vt:lpstr>
      <vt:lpstr>Thinking about the future </vt:lpstr>
      <vt:lpstr>The challenge of thinking about the future</vt:lpstr>
      <vt:lpstr>The task</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‘Discoverability’ or Silences on Africa</dc:title>
  <dc:creator>Firoze Manji</dc:creator>
  <cp:lastModifiedBy>Firoze Manji</cp:lastModifiedBy>
  <cp:revision>25</cp:revision>
  <dcterms:created xsi:type="dcterms:W3CDTF">2014-03-07T09:53:04Z</dcterms:created>
  <dcterms:modified xsi:type="dcterms:W3CDTF">2014-03-11T06:53:34Z</dcterms:modified>
</cp:coreProperties>
</file>